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3"/>
  </p:notesMasterIdLst>
  <p:sldIdLst>
    <p:sldId id="367" r:id="rId2"/>
    <p:sldId id="321" r:id="rId3"/>
    <p:sldId id="412" r:id="rId4"/>
    <p:sldId id="256" r:id="rId5"/>
    <p:sldId id="260" r:id="rId6"/>
    <p:sldId id="258" r:id="rId7"/>
    <p:sldId id="299" r:id="rId8"/>
    <p:sldId id="300" r:id="rId9"/>
    <p:sldId id="368" r:id="rId10"/>
    <p:sldId id="369" r:id="rId11"/>
    <p:sldId id="339" r:id="rId12"/>
    <p:sldId id="259" r:id="rId13"/>
    <p:sldId id="263" r:id="rId14"/>
    <p:sldId id="261" r:id="rId15"/>
    <p:sldId id="264" r:id="rId16"/>
    <p:sldId id="262" r:id="rId17"/>
    <p:sldId id="265" r:id="rId18"/>
    <p:sldId id="266" r:id="rId19"/>
    <p:sldId id="267" r:id="rId20"/>
    <p:sldId id="268" r:id="rId21"/>
    <p:sldId id="274" r:id="rId22"/>
    <p:sldId id="276" r:id="rId23"/>
    <p:sldId id="269" r:id="rId24"/>
    <p:sldId id="270" r:id="rId25"/>
    <p:sldId id="271" r:id="rId26"/>
    <p:sldId id="272" r:id="rId27"/>
    <p:sldId id="275" r:id="rId28"/>
    <p:sldId id="277" r:id="rId29"/>
    <p:sldId id="278" r:id="rId30"/>
    <p:sldId id="279" r:id="rId31"/>
    <p:sldId id="281" r:id="rId32"/>
    <p:sldId id="284" r:id="rId33"/>
    <p:sldId id="338" r:id="rId34"/>
    <p:sldId id="283" r:id="rId35"/>
    <p:sldId id="285" r:id="rId36"/>
    <p:sldId id="287" r:id="rId37"/>
    <p:sldId id="288" r:id="rId38"/>
    <p:sldId id="286" r:id="rId39"/>
    <p:sldId id="289" r:id="rId40"/>
    <p:sldId id="291" r:id="rId41"/>
    <p:sldId id="296" r:id="rId42"/>
    <p:sldId id="303" r:id="rId43"/>
    <p:sldId id="304" r:id="rId44"/>
    <p:sldId id="297" r:id="rId45"/>
    <p:sldId id="298" r:id="rId46"/>
    <p:sldId id="301" r:id="rId47"/>
    <p:sldId id="294" r:id="rId48"/>
    <p:sldId id="306" r:id="rId49"/>
    <p:sldId id="305" r:id="rId50"/>
    <p:sldId id="307" r:id="rId51"/>
    <p:sldId id="308" r:id="rId52"/>
    <p:sldId id="365" r:id="rId53"/>
    <p:sldId id="309" r:id="rId54"/>
    <p:sldId id="310" r:id="rId55"/>
    <p:sldId id="311" r:id="rId56"/>
    <p:sldId id="324" r:id="rId57"/>
    <p:sldId id="325" r:id="rId58"/>
    <p:sldId id="323" r:id="rId59"/>
    <p:sldId id="326" r:id="rId60"/>
    <p:sldId id="327" r:id="rId61"/>
    <p:sldId id="312" r:id="rId62"/>
    <p:sldId id="328" r:id="rId63"/>
    <p:sldId id="330" r:id="rId64"/>
    <p:sldId id="331" r:id="rId65"/>
    <p:sldId id="332" r:id="rId66"/>
    <p:sldId id="333" r:id="rId67"/>
    <p:sldId id="334" r:id="rId68"/>
    <p:sldId id="336" r:id="rId69"/>
    <p:sldId id="400" r:id="rId70"/>
    <p:sldId id="337" r:id="rId71"/>
    <p:sldId id="384" r:id="rId72"/>
    <p:sldId id="383" r:id="rId73"/>
    <p:sldId id="385" r:id="rId74"/>
    <p:sldId id="392" r:id="rId75"/>
    <p:sldId id="387" r:id="rId76"/>
    <p:sldId id="393" r:id="rId77"/>
    <p:sldId id="401" r:id="rId78"/>
    <p:sldId id="377" r:id="rId79"/>
    <p:sldId id="389" r:id="rId80"/>
    <p:sldId id="396" r:id="rId81"/>
    <p:sldId id="391" r:id="rId82"/>
    <p:sldId id="402" r:id="rId83"/>
    <p:sldId id="315" r:id="rId84"/>
    <p:sldId id="404" r:id="rId85"/>
    <p:sldId id="405" r:id="rId86"/>
    <p:sldId id="408" r:id="rId87"/>
    <p:sldId id="406" r:id="rId88"/>
    <p:sldId id="322" r:id="rId89"/>
    <p:sldId id="340" r:id="rId90"/>
    <p:sldId id="342" r:id="rId91"/>
    <p:sldId id="343" r:id="rId92"/>
    <p:sldId id="341" r:id="rId93"/>
    <p:sldId id="346" r:id="rId94"/>
    <p:sldId id="345" r:id="rId95"/>
    <p:sldId id="344" r:id="rId96"/>
    <p:sldId id="411" r:id="rId97"/>
    <p:sldId id="407" r:id="rId98"/>
    <p:sldId id="381" r:id="rId99"/>
    <p:sldId id="409" r:id="rId100"/>
    <p:sldId id="347" r:id="rId101"/>
    <p:sldId id="349" r:id="rId102"/>
    <p:sldId id="353" r:id="rId103"/>
    <p:sldId id="350" r:id="rId104"/>
    <p:sldId id="397" r:id="rId105"/>
    <p:sldId id="361" r:id="rId106"/>
    <p:sldId id="355" r:id="rId107"/>
    <p:sldId id="356" r:id="rId108"/>
    <p:sldId id="358" r:id="rId109"/>
    <p:sldId id="359" r:id="rId110"/>
    <p:sldId id="360" r:id="rId111"/>
    <p:sldId id="351" r:id="rId112"/>
    <p:sldId id="352" r:id="rId113"/>
    <p:sldId id="398" r:id="rId114"/>
    <p:sldId id="364" r:id="rId115"/>
    <p:sldId id="371" r:id="rId116"/>
    <p:sldId id="374" r:id="rId117"/>
    <p:sldId id="375" r:id="rId118"/>
    <p:sldId id="376" r:id="rId119"/>
    <p:sldId id="399" r:id="rId120"/>
    <p:sldId id="370" r:id="rId121"/>
    <p:sldId id="366" r:id="rId12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Style clair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90" autoAdjust="0"/>
    <p:restoredTop sz="94660"/>
  </p:normalViewPr>
  <p:slideViewPr>
    <p:cSldViewPr>
      <p:cViewPr varScale="1">
        <p:scale>
          <a:sx n="110" d="100"/>
          <a:sy n="110" d="100"/>
        </p:scale>
        <p:origin x="1602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B58555-3B25-4E45-9513-122D0427E360}" type="datetimeFigureOut">
              <a:rPr lang="fr-BE" smtClean="0"/>
              <a:pPr/>
              <a:t>18/10/2013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758286-5ED1-42EE-89F7-95271CA2BAF7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83602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58286-5ED1-42EE-89F7-95271CA2BAF7}" type="slidenum">
              <a:rPr lang="fr-BE" smtClean="0"/>
              <a:pPr/>
              <a:t>40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84369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58286-5ED1-42EE-89F7-95271CA2BAF7}" type="slidenum">
              <a:rPr lang="fr-BE" smtClean="0"/>
              <a:pPr/>
              <a:t>41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4582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1C99EC-8D44-46BC-8A25-FDC5DF12A18E}" type="slidenum">
              <a:rPr lang="fr-FR" smtClean="0"/>
              <a:pPr>
                <a:defRPr/>
              </a:pPr>
              <a:t>102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6483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mo &amp; </a:t>
            </a:r>
            <a:r>
              <a:rPr lang="fr-FR" dirty="0" err="1" smtClean="0"/>
              <a:t>sd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1C99EC-8D44-46BC-8A25-FDC5DF12A18E}" type="slidenum">
              <a:rPr lang="fr-FR" smtClean="0"/>
              <a:pPr>
                <a:defRPr/>
              </a:pPr>
              <a:t>114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77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A164D-3618-4709-9463-6EEC6AD2C968}" type="datetimeFigureOut">
              <a:rPr lang="fr-BE" smtClean="0"/>
              <a:pPr/>
              <a:t>18/10/2013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39338-9777-41D2-A102-B07A52CA7583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A164D-3618-4709-9463-6EEC6AD2C968}" type="datetimeFigureOut">
              <a:rPr lang="fr-BE" smtClean="0"/>
              <a:pPr/>
              <a:t>18/10/2013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39338-9777-41D2-A102-B07A52CA7583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A164D-3618-4709-9463-6EEC6AD2C968}" type="datetimeFigureOut">
              <a:rPr lang="fr-BE" smtClean="0"/>
              <a:pPr/>
              <a:t>18/10/2013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39338-9777-41D2-A102-B07A52CA7583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A164D-3618-4709-9463-6EEC6AD2C968}" type="datetimeFigureOut">
              <a:rPr lang="fr-BE" smtClean="0"/>
              <a:pPr/>
              <a:t>18/10/2013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39338-9777-41D2-A102-B07A52CA7583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A164D-3618-4709-9463-6EEC6AD2C968}" type="datetimeFigureOut">
              <a:rPr lang="fr-BE" smtClean="0"/>
              <a:pPr/>
              <a:t>18/10/2013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39338-9777-41D2-A102-B07A52CA7583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A164D-3618-4709-9463-6EEC6AD2C968}" type="datetimeFigureOut">
              <a:rPr lang="fr-BE" smtClean="0"/>
              <a:pPr/>
              <a:t>18/10/2013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39338-9777-41D2-A102-B07A52CA7583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A164D-3618-4709-9463-6EEC6AD2C968}" type="datetimeFigureOut">
              <a:rPr lang="fr-BE" smtClean="0"/>
              <a:pPr/>
              <a:t>18/10/2013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39338-9777-41D2-A102-B07A52CA7583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A164D-3618-4709-9463-6EEC6AD2C968}" type="datetimeFigureOut">
              <a:rPr lang="fr-BE" smtClean="0"/>
              <a:pPr/>
              <a:t>18/10/2013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39338-9777-41D2-A102-B07A52CA7583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A164D-3618-4709-9463-6EEC6AD2C968}" type="datetimeFigureOut">
              <a:rPr lang="fr-BE" smtClean="0"/>
              <a:pPr/>
              <a:t>18/10/2013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39338-9777-41D2-A102-B07A52CA7583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A164D-3618-4709-9463-6EEC6AD2C968}" type="datetimeFigureOut">
              <a:rPr lang="fr-BE" smtClean="0"/>
              <a:pPr/>
              <a:t>18/10/2013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39338-9777-41D2-A102-B07A52CA7583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A164D-3618-4709-9463-6EEC6AD2C968}" type="datetimeFigureOut">
              <a:rPr lang="fr-BE" smtClean="0"/>
              <a:pPr/>
              <a:t>18/10/2013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39338-9777-41D2-A102-B07A52CA7583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0A164D-3618-4709-9463-6EEC6AD2C968}" type="datetimeFigureOut">
              <a:rPr lang="fr-BE" smtClean="0"/>
              <a:pPr/>
              <a:t>18/10/2013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39338-9777-41D2-A102-B07A52CA7583}" type="slidenum">
              <a:rPr lang="fr-BE" smtClean="0"/>
              <a:pPr/>
              <a:t>‹#›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cetic/6lbr/wiki/6LBR-Modes" TargetMode="Externa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://inl.info.ucl.ac.be/system/files/deru13redundant.pdf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eg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5" Type="http://schemas.openxmlformats.org/officeDocument/2006/relationships/image" Target="../media/image79.emf"/><Relationship Id="rId4" Type="http://schemas.openxmlformats.org/officeDocument/2006/relationships/package" Target="../embeddings/Microsoft_Visio_Drawing33311112111.vsdx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5.png"/><Relationship Id="rId5" Type="http://schemas.openxmlformats.org/officeDocument/2006/relationships/image" Target="../media/image79.emf"/><Relationship Id="rId4" Type="http://schemas.openxmlformats.org/officeDocument/2006/relationships/package" Target="../embeddings/Microsoft_Visio_Drawing33311123222.vsdx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5.png"/><Relationship Id="rId4" Type="http://schemas.openxmlformats.org/officeDocument/2006/relationships/image" Target="../media/image14.gif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9.emf"/><Relationship Id="rId5" Type="http://schemas.openxmlformats.org/officeDocument/2006/relationships/package" Target="../embeddings/Microsoft_Visio_Drawing33311114333.vsdx"/><Relationship Id="rId4" Type="http://schemas.openxmlformats.org/officeDocument/2006/relationships/image" Target="../media/image8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laurent.deru@cetic.be" TargetMode="External"/><Relationship Id="rId4" Type="http://schemas.openxmlformats.org/officeDocument/2006/relationships/hyperlink" Target="mailto:sebastien.dawans@cetic.b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12" Type="http://schemas.openxmlformats.org/officeDocument/2006/relationships/image" Target="../media/image26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5" Type="http://schemas.openxmlformats.org/officeDocument/2006/relationships/image" Target="../media/image29.jpe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3.jpeg"/><Relationship Id="rId1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hyperlink" Target="http://www.libelium.com/smart_parking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gif"/><Relationship Id="rId4" Type="http://schemas.openxmlformats.org/officeDocument/2006/relationships/image" Target="../media/image4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gif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gif"/><Relationship Id="rId3" Type="http://schemas.openxmlformats.org/officeDocument/2006/relationships/image" Target="../media/image43.jpeg"/><Relationship Id="rId7" Type="http://schemas.openxmlformats.org/officeDocument/2006/relationships/image" Target="../media/image40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4.jpe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gif"/><Relationship Id="rId3" Type="http://schemas.openxmlformats.org/officeDocument/2006/relationships/image" Target="../media/image34.jpeg"/><Relationship Id="rId7" Type="http://schemas.openxmlformats.org/officeDocument/2006/relationships/image" Target="../media/image42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40.jpe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4.jpeg"/><Relationship Id="rId7" Type="http://schemas.openxmlformats.org/officeDocument/2006/relationships/image" Target="../media/image39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16.png"/><Relationship Id="rId4" Type="http://schemas.openxmlformats.org/officeDocument/2006/relationships/image" Target="../media/image38.png"/><Relationship Id="rId9" Type="http://schemas.openxmlformats.org/officeDocument/2006/relationships/image" Target="../media/image41.gi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4.jpeg"/><Relationship Id="rId7" Type="http://schemas.openxmlformats.org/officeDocument/2006/relationships/image" Target="../media/image39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16.png"/><Relationship Id="rId4" Type="http://schemas.openxmlformats.org/officeDocument/2006/relationships/image" Target="../media/image38.png"/><Relationship Id="rId9" Type="http://schemas.openxmlformats.org/officeDocument/2006/relationships/image" Target="../media/image41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://fr.wikipedia.org/wiki/6LoWPA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fr.slideshare.net/zdshelby/coap-tutorial" TargetMode="External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fr.slideshare.net/zdshelby/coap-tutorial" TargetMode="External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/contiki-os/contiki" TargetMode="External"/><Relationship Id="rId2" Type="http://schemas.openxmlformats.org/officeDocument/2006/relationships/hyperlink" Target="http://www.contiki-os.org/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://dunkels.com/adam/dunkels06protothreads.pp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7" Type="http://schemas.openxmlformats.org/officeDocument/2006/relationships/image" Target="../media/image5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5.png"/><Relationship Id="rId4" Type="http://schemas.openxmlformats.org/officeDocument/2006/relationships/image" Target="../media/image14.gi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http://dunkels.com/adam/dunkels11contikimac.pdf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dunkels.com/adam/dunkels11contikimac.pdf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13" Type="http://schemas.openxmlformats.org/officeDocument/2006/relationships/hyperlink" Target="http://www.dtectsystems.com/" TargetMode="External"/><Relationship Id="rId3" Type="http://schemas.openxmlformats.org/officeDocument/2006/relationships/hyperlink" Target="http://www.tado.com/" TargetMode="External"/><Relationship Id="rId7" Type="http://schemas.openxmlformats.org/officeDocument/2006/relationships/hyperlink" Target="http://www.redwirellc.com/" TargetMode="External"/><Relationship Id="rId12" Type="http://schemas.openxmlformats.org/officeDocument/2006/relationships/image" Target="../media/image64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hyperlink" Target="http://www.noolitic.com/" TargetMode="External"/><Relationship Id="rId5" Type="http://schemas.openxmlformats.org/officeDocument/2006/relationships/hyperlink" Target="http://www.lifx.co/" TargetMode="External"/><Relationship Id="rId10" Type="http://schemas.openxmlformats.org/officeDocument/2006/relationships/image" Target="../media/image63.png"/><Relationship Id="rId4" Type="http://schemas.openxmlformats.org/officeDocument/2006/relationships/image" Target="../media/image59.png"/><Relationship Id="rId9" Type="http://schemas.openxmlformats.org/officeDocument/2006/relationships/image" Target="../media/image6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92696"/>
            <a:ext cx="3220494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97743" y="2420888"/>
            <a:ext cx="7488832" cy="1992313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126435" tIns="72248" rIns="126435" bIns="72248" numCol="1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fr-BE" sz="5000" b="1" i="1" dirty="0" smtClean="0">
                <a:solidFill>
                  <a:srgbClr val="41454C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rebuchet MS" charset="0"/>
                <a:cs typeface="Trebuchet MS" charset="0"/>
                <a:sym typeface="Trebuchet MS" charset="0"/>
              </a:rPr>
              <a:t>Internet des objets et </a:t>
            </a:r>
            <a:r>
              <a:rPr lang="fr-BE" sz="5000" b="1" i="1" dirty="0" err="1" smtClean="0">
                <a:solidFill>
                  <a:srgbClr val="41454C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rebuchet MS" charset="0"/>
                <a:cs typeface="Trebuchet MS" charset="0"/>
                <a:sym typeface="Trebuchet MS" charset="0"/>
              </a:rPr>
              <a:t>Contiki</a:t>
            </a:r>
            <a:endParaRPr lang="en-US" sz="5000" b="1" i="1" dirty="0" smtClean="0">
              <a:solidFill>
                <a:srgbClr val="41454C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rebuchet MS" charset="0"/>
              <a:ea typeface="ヒラギノ角ゴ ProN W6" charset="0"/>
              <a:cs typeface="ヒラギノ角ゴ ProN W6" charset="0"/>
              <a:sym typeface="Trebuchet MS" charset="0"/>
            </a:endParaRPr>
          </a:p>
        </p:txBody>
      </p:sp>
      <p:sp>
        <p:nvSpPr>
          <p:cNvPr id="6" name="Rectangle 4"/>
          <p:cNvSpPr>
            <a:spLocks/>
          </p:cNvSpPr>
          <p:nvPr/>
        </p:nvSpPr>
        <p:spPr bwMode="auto">
          <a:xfrm>
            <a:off x="5860332" y="5532438"/>
            <a:ext cx="3283668" cy="132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126435" tIns="72248" rIns="126435" bIns="72248" anchor="ctr"/>
          <a:lstStyle/>
          <a:p>
            <a:pPr algn="r"/>
            <a:r>
              <a:rPr lang="en-US" sz="2400" b="1" i="1" dirty="0" err="1" smtClean="0">
                <a:solidFill>
                  <a:srgbClr val="41454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  <a:ea typeface="MS PGothic" pitchFamily="34" charset="-128"/>
                <a:sym typeface="Trebuchet MS" pitchFamily="34" charset="0"/>
              </a:rPr>
              <a:t>Sébastien</a:t>
            </a:r>
            <a:r>
              <a:rPr lang="en-US" sz="2400" b="1" i="1" dirty="0" smtClean="0">
                <a:solidFill>
                  <a:srgbClr val="41454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  <a:ea typeface="MS PGothic" pitchFamily="34" charset="-128"/>
                <a:sym typeface="Trebuchet MS" pitchFamily="34" charset="0"/>
              </a:rPr>
              <a:t> DAWANS</a:t>
            </a:r>
          </a:p>
          <a:p>
            <a:pPr algn="r"/>
            <a:r>
              <a:rPr lang="en-US" sz="2400" b="1" i="1" dirty="0" smtClean="0">
                <a:solidFill>
                  <a:srgbClr val="41454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  <a:ea typeface="MS PGothic" pitchFamily="34" charset="-128"/>
                <a:sym typeface="Trebuchet MS" pitchFamily="34" charset="0"/>
              </a:rPr>
              <a:t>Laurent DERU</a:t>
            </a:r>
            <a:endParaRPr lang="en-US" sz="2400" dirty="0">
              <a:solidFill>
                <a:srgbClr val="41454C"/>
              </a:solidFill>
              <a:latin typeface="Trebuchet MS" pitchFamily="34" charset="0"/>
              <a:ea typeface="MS PGothic" pitchFamily="34" charset="-128"/>
              <a:sym typeface="Trebuchet MS" pitchFamily="34" charset="0"/>
            </a:endParaRPr>
          </a:p>
          <a:p>
            <a:pPr algn="r"/>
            <a:r>
              <a:rPr lang="en-US" sz="2400" b="1" i="1" dirty="0" smtClean="0">
                <a:solidFill>
                  <a:srgbClr val="41454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  <a:ea typeface="MS PGothic" pitchFamily="34" charset="-128"/>
                <a:sym typeface="Trebuchet MS" pitchFamily="34" charset="0"/>
              </a:rPr>
              <a:t>17/10/2013</a:t>
            </a:r>
            <a:endParaRPr lang="en-US" sz="2400" b="1" i="1" dirty="0">
              <a:solidFill>
                <a:srgbClr val="41454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rebuchet MS" pitchFamily="34" charset="0"/>
              <a:ea typeface="MS PGothic" pitchFamily="34" charset="-128"/>
              <a:sym typeface="Trebuchet MS" pitchFamily="34" charset="0"/>
            </a:endParaRPr>
          </a:p>
        </p:txBody>
      </p:sp>
      <p:pic>
        <p:nvPicPr>
          <p:cNvPr id="7" name="Image 1" descr="Capture d’écran 2012-10-25 à 10.26.00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0" y="5364981"/>
            <a:ext cx="2730500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"/>
          <p:cNvSpPr>
            <a:spLocks/>
          </p:cNvSpPr>
          <p:nvPr/>
        </p:nvSpPr>
        <p:spPr bwMode="auto">
          <a:xfrm>
            <a:off x="3164209" y="6459538"/>
            <a:ext cx="275590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126435" tIns="72248" rIns="126435" bIns="72248"/>
          <a:lstStyle/>
          <a:p>
            <a:pPr algn="l"/>
            <a:r>
              <a:rPr lang="en-US" sz="1700" b="1" dirty="0">
                <a:solidFill>
                  <a:srgbClr val="6FB054"/>
                </a:solidFill>
                <a:latin typeface="Trebuchet MS" pitchFamily="34" charset="0"/>
                <a:ea typeface="MS PGothic" pitchFamily="34" charset="-128"/>
                <a:sym typeface="Trebuchet MS" pitchFamily="34" charset="0"/>
              </a:rPr>
              <a:t>© CETIC – </a:t>
            </a:r>
            <a:r>
              <a:rPr lang="en-US" sz="1700" b="1" u="sng" dirty="0">
                <a:solidFill>
                  <a:srgbClr val="6FB054"/>
                </a:solidFill>
                <a:latin typeface="Trebuchet MS" pitchFamily="34" charset="0"/>
                <a:ea typeface="MS PGothic" pitchFamily="34" charset="-128"/>
                <a:sym typeface="Trebuchet MS" pitchFamily="34" charset="0"/>
              </a:rPr>
              <a:t>www.cetic.be</a:t>
            </a:r>
            <a:r>
              <a:rPr lang="en-US" sz="1700" b="1" dirty="0">
                <a:latin typeface="Trebuchet MS" pitchFamily="34" charset="0"/>
                <a:ea typeface="MS PGothic" pitchFamily="34" charset="-128"/>
                <a:sym typeface="Trebuchet MS" pitchFamily="34" charset="0"/>
              </a:rPr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864096" y="4571836"/>
            <a:ext cx="73803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 err="1" smtClean="0">
                <a:solidFill>
                  <a:srgbClr val="41454C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rebuchet MS" charset="0"/>
                <a:cs typeface="Trebuchet MS" charset="0"/>
                <a:sym typeface="Trebuchet MS" charset="0"/>
              </a:rPr>
              <a:t>Jeudis</a:t>
            </a:r>
            <a:r>
              <a:rPr lang="en-US" sz="2000" b="1" i="1" dirty="0" smtClean="0">
                <a:solidFill>
                  <a:srgbClr val="41454C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rebuchet MS" charset="0"/>
                <a:cs typeface="Trebuchet MS" charset="0"/>
                <a:sym typeface="Trebuchet MS" charset="0"/>
              </a:rPr>
              <a:t> du </a:t>
            </a:r>
            <a:r>
              <a:rPr lang="en-US" sz="2000" b="1" i="1" dirty="0" err="1" smtClean="0">
                <a:solidFill>
                  <a:srgbClr val="41454C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rebuchet MS" charset="0"/>
                <a:cs typeface="Trebuchet MS" charset="0"/>
                <a:sym typeface="Trebuchet MS" charset="0"/>
              </a:rPr>
              <a:t>Libre</a:t>
            </a:r>
            <a:r>
              <a:rPr lang="en-US" sz="2000" b="1" i="1" dirty="0" smtClean="0">
                <a:solidFill>
                  <a:srgbClr val="41454C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rebuchet MS" charset="0"/>
                <a:cs typeface="Trebuchet MS" charset="0"/>
                <a:sym typeface="Trebuchet MS" charset="0"/>
              </a:rPr>
              <a:t>, </a:t>
            </a:r>
            <a:r>
              <a:rPr lang="en-US" sz="2000" b="1" i="1" dirty="0" err="1" smtClean="0">
                <a:solidFill>
                  <a:srgbClr val="41454C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rebuchet MS" charset="0"/>
                <a:cs typeface="Trebuchet MS" charset="0"/>
                <a:sym typeface="Trebuchet MS" charset="0"/>
              </a:rPr>
              <a:t>UMons</a:t>
            </a:r>
            <a:endParaRPr lang="fr-BE" sz="2000" dirty="0"/>
          </a:p>
        </p:txBody>
      </p:sp>
      <p:pic>
        <p:nvPicPr>
          <p:cNvPr id="232450" name="Picture 2" descr="Internet of Things (image cloudtimes.org)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64088" y="188640"/>
            <a:ext cx="3538930" cy="2232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8110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546" name="Picture 2" descr="Gartner Hype Cycles 20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412776"/>
            <a:ext cx="7604045" cy="4752528"/>
          </a:xfrm>
          <a:prstGeom prst="rect">
            <a:avLst/>
          </a:prstGeom>
          <a:noFill/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/>
          </a:bodyPr>
          <a:lstStyle/>
          <a:p>
            <a:r>
              <a:rPr lang="fr-BE" sz="5400" dirty="0" smtClean="0"/>
              <a:t>Gartner, 2013</a:t>
            </a:r>
            <a:endParaRPr lang="fr-BE" sz="5400" dirty="0"/>
          </a:p>
        </p:txBody>
      </p:sp>
      <p:sp>
        <p:nvSpPr>
          <p:cNvPr id="6" name="Rectangle 5"/>
          <p:cNvSpPr/>
          <p:nvPr/>
        </p:nvSpPr>
        <p:spPr>
          <a:xfrm>
            <a:off x="1907704" y="1844824"/>
            <a:ext cx="1584176" cy="4320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190115" y="1264692"/>
            <a:ext cx="36006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7200" dirty="0" err="1" smtClean="0"/>
              <a:t>Ongoing</a:t>
            </a:r>
            <a:endParaRPr lang="fr-BE" sz="7200" dirty="0" smtClean="0"/>
          </a:p>
          <a:p>
            <a:pPr algn="ctr"/>
            <a:r>
              <a:rPr lang="fr-BE" sz="7200" dirty="0" err="1" smtClean="0"/>
              <a:t>Activities</a:t>
            </a:r>
            <a:endParaRPr lang="fr-BE" sz="7200" dirty="0" smtClean="0"/>
          </a:p>
        </p:txBody>
      </p:sp>
      <p:pic>
        <p:nvPicPr>
          <p:cNvPr id="3" name="Image 65" descr="6lbr-logo-final-larg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5373216"/>
            <a:ext cx="2184504" cy="962713"/>
          </a:xfrm>
          <a:prstGeom prst="rect">
            <a:avLst/>
          </a:prstGeom>
        </p:spPr>
      </p:pic>
      <p:pic>
        <p:nvPicPr>
          <p:cNvPr id="9" name="Picture 2" descr="https://secure.gravatar.com/avatar/5bffc66898fc8013d31603d9bf39042d?s=420&amp;d=https://a248.e.akamai.net/assets.github.com%2Fimages%2Fgravatars%2Fgravatar-org-42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44108" y="1480716"/>
            <a:ext cx="1840260" cy="184026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5067944" y="2056780"/>
            <a:ext cx="8034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5400" dirty="0" smtClean="0"/>
              <a:t>@</a:t>
            </a:r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>
            <a:noAutofit/>
          </a:bodyPr>
          <a:lstStyle/>
          <a:p>
            <a:r>
              <a:rPr lang="fr-BE" dirty="0" smtClean="0"/>
              <a:t>6LBR: A </a:t>
            </a:r>
            <a:r>
              <a:rPr lang="fr-BE" dirty="0" err="1" smtClean="0"/>
              <a:t>Deployment</a:t>
            </a:r>
            <a:r>
              <a:rPr lang="fr-BE" dirty="0" smtClean="0"/>
              <a:t>-</a:t>
            </a:r>
            <a:r>
              <a:rPr lang="fr-BE" dirty="0" err="1" smtClean="0"/>
              <a:t>Ready</a:t>
            </a:r>
            <a:r>
              <a:rPr lang="fr-BE" dirty="0" smtClean="0"/>
              <a:t> Border Router for Internet of </a:t>
            </a:r>
            <a:r>
              <a:rPr lang="fr-BE" dirty="0" err="1" smtClean="0"/>
              <a:t>Things</a:t>
            </a:r>
            <a:endParaRPr lang="fr-BE" dirty="0"/>
          </a:p>
        </p:txBody>
      </p:sp>
      <p:pic>
        <p:nvPicPr>
          <p:cNvPr id="40" name="Image 65" descr="6lbr-logo-final-larg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43808" y="3284984"/>
            <a:ext cx="3192616" cy="1406989"/>
          </a:xfrm>
          <a:prstGeom prst="rect">
            <a:avLst/>
          </a:prstGeom>
        </p:spPr>
      </p:pic>
      <p:pic>
        <p:nvPicPr>
          <p:cNvPr id="42" name="Picture 2" descr="http://www.clker.com/cliparts/2/7/1/0/11949849491786662466cloud_jon_phillips_01.svg.m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284984"/>
            <a:ext cx="2267744" cy="134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clker.com/cliparts/2/7/1/0/11949849491786662466cloud_jon_phillips_01.svg.m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284984"/>
            <a:ext cx="2267744" cy="134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ZoneTexte 43"/>
          <p:cNvSpPr txBox="1"/>
          <p:nvPr/>
        </p:nvSpPr>
        <p:spPr>
          <a:xfrm>
            <a:off x="611560" y="3573016"/>
            <a:ext cx="1700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3600" dirty="0" smtClean="0"/>
              <a:t>Internet</a:t>
            </a:r>
            <a:endParaRPr lang="fr-BE" dirty="0"/>
          </a:p>
        </p:txBody>
      </p:sp>
      <p:sp>
        <p:nvSpPr>
          <p:cNvPr id="45" name="ZoneTexte 44"/>
          <p:cNvSpPr txBox="1"/>
          <p:nvPr/>
        </p:nvSpPr>
        <p:spPr>
          <a:xfrm>
            <a:off x="7109932" y="3585210"/>
            <a:ext cx="12064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4000" dirty="0" smtClean="0"/>
              <a:t>WSN</a:t>
            </a:r>
            <a:endParaRPr lang="fr-BE" sz="2800" dirty="0"/>
          </a:p>
        </p:txBody>
      </p:sp>
      <p:sp>
        <p:nvSpPr>
          <p:cNvPr id="9" name="ZoneTexte 8"/>
          <p:cNvSpPr txBox="1"/>
          <p:nvPr/>
        </p:nvSpPr>
        <p:spPr>
          <a:xfrm>
            <a:off x="2298589" y="6021288"/>
            <a:ext cx="43616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2000" dirty="0" smtClean="0"/>
              <a:t>CETIC (Laurent </a:t>
            </a:r>
            <a:r>
              <a:rPr lang="fr-BE" sz="2000" dirty="0" err="1" smtClean="0"/>
              <a:t>Deru</a:t>
            </a:r>
            <a:r>
              <a:rPr lang="fr-BE" sz="2000" dirty="0" smtClean="0"/>
              <a:t>, Sébastien </a:t>
            </a:r>
            <a:r>
              <a:rPr lang="fr-BE" sz="2000" dirty="0" err="1" smtClean="0"/>
              <a:t>Dawans</a:t>
            </a:r>
            <a:r>
              <a:rPr lang="fr-BE" sz="2000" dirty="0" smtClean="0"/>
              <a:t>)</a:t>
            </a:r>
          </a:p>
          <a:p>
            <a:pPr algn="ctr"/>
            <a:r>
              <a:rPr lang="fr-BE" sz="2000" dirty="0" err="1" smtClean="0"/>
              <a:t>UMons</a:t>
            </a:r>
            <a:r>
              <a:rPr lang="fr-BE" sz="2000" dirty="0" smtClean="0"/>
              <a:t> (Maxime Denis, Bruno </a:t>
            </a:r>
            <a:r>
              <a:rPr lang="fr-BE" sz="2000" dirty="0" err="1" smtClean="0"/>
              <a:t>Quoitin</a:t>
            </a:r>
            <a:r>
              <a:rPr lang="fr-BE" sz="2000" dirty="0" smtClean="0"/>
              <a:t>)</a:t>
            </a:r>
            <a:endParaRPr lang="fr-BE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6LBR </a:t>
            </a:r>
            <a:r>
              <a:rPr lang="fr-BE" dirty="0" err="1" smtClean="0"/>
              <a:t>Overview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F22986-EFBE-468F-A7A0-83880471EB94}" type="slidenum">
              <a:rPr lang="fr-FR" smtClean="0"/>
              <a:pPr>
                <a:defRPr/>
              </a:pPr>
              <a:t>102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1" y="1874653"/>
            <a:ext cx="9054683" cy="3725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763688" y="5893240"/>
            <a:ext cx="5976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dirty="0" smtClean="0"/>
              <a:t>More info: </a:t>
            </a:r>
            <a:r>
              <a:rPr lang="fr-BE" u="sng" dirty="0">
                <a:solidFill>
                  <a:srgbClr val="0070C0"/>
                </a:solidFill>
                <a:hlinkClick r:id="rId4"/>
              </a:rPr>
              <a:t>https://</a:t>
            </a:r>
            <a:r>
              <a:rPr lang="fr-BE" u="sng" dirty="0" smtClean="0">
                <a:solidFill>
                  <a:srgbClr val="0070C0"/>
                </a:solidFill>
                <a:hlinkClick r:id="rId4"/>
              </a:rPr>
              <a:t>github.com/cetic/6lbr/wiki/6LBR-Modes</a:t>
            </a:r>
            <a:r>
              <a:rPr lang="fr-BE" u="sng" dirty="0" smtClean="0">
                <a:solidFill>
                  <a:srgbClr val="0070C0"/>
                </a:solidFill>
              </a:rPr>
              <a:t> </a:t>
            </a:r>
            <a:endParaRPr lang="fr-BE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95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6LBR </a:t>
            </a:r>
            <a:r>
              <a:rPr lang="fr-BE" dirty="0" err="1" smtClean="0"/>
              <a:t>Features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589518"/>
            <a:ext cx="8229600" cy="5079842"/>
          </a:xfrm>
        </p:spPr>
        <p:txBody>
          <a:bodyPr>
            <a:normAutofit/>
          </a:bodyPr>
          <a:lstStyle/>
          <a:p>
            <a:r>
              <a:rPr lang="fr-BE" dirty="0" err="1" smtClean="0"/>
              <a:t>Today</a:t>
            </a:r>
            <a:endParaRPr lang="fr-BE" dirty="0" smtClean="0"/>
          </a:p>
          <a:p>
            <a:pPr lvl="1"/>
            <a:r>
              <a:rPr lang="fr-BE" dirty="0" err="1" smtClean="0"/>
              <a:t>Seamless</a:t>
            </a:r>
            <a:r>
              <a:rPr lang="fr-BE" dirty="0" smtClean="0"/>
              <a:t> </a:t>
            </a:r>
            <a:r>
              <a:rPr lang="fr-BE" dirty="0" err="1" smtClean="0"/>
              <a:t>integration</a:t>
            </a:r>
            <a:r>
              <a:rPr lang="fr-BE" dirty="0" smtClean="0"/>
              <a:t> of IPv6 and RPL</a:t>
            </a:r>
          </a:p>
          <a:p>
            <a:pPr lvl="1"/>
            <a:r>
              <a:rPr lang="fr-BE" dirty="0" err="1" smtClean="0"/>
              <a:t>Run</a:t>
            </a:r>
            <a:r>
              <a:rPr lang="fr-BE" dirty="0" smtClean="0"/>
              <a:t> </a:t>
            </a:r>
            <a:r>
              <a:rPr lang="fr-BE" dirty="0" err="1" smtClean="0"/>
              <a:t>smoothly</a:t>
            </a:r>
            <a:r>
              <a:rPr lang="fr-BE" dirty="0" smtClean="0"/>
              <a:t> on </a:t>
            </a:r>
            <a:r>
              <a:rPr lang="fr-BE" dirty="0" err="1" smtClean="0"/>
              <a:t>low-cost</a:t>
            </a:r>
            <a:r>
              <a:rPr lang="fr-BE" dirty="0" smtClean="0"/>
              <a:t> hardware</a:t>
            </a:r>
          </a:p>
          <a:p>
            <a:pPr lvl="1"/>
            <a:r>
              <a:rPr lang="fr-BE" dirty="0" smtClean="0"/>
              <a:t>Multi-BR (</a:t>
            </a:r>
            <a:r>
              <a:rPr lang="fr-BE" dirty="0" err="1" smtClean="0"/>
              <a:t>reliability</a:t>
            </a:r>
            <a:r>
              <a:rPr lang="fr-BE" dirty="0" smtClean="0"/>
              <a:t>, </a:t>
            </a:r>
            <a:r>
              <a:rPr lang="fr-BE" dirty="0" err="1" smtClean="0"/>
              <a:t>traffic</a:t>
            </a:r>
            <a:r>
              <a:rPr lang="fr-BE" dirty="0" smtClean="0"/>
              <a:t> </a:t>
            </a:r>
            <a:r>
              <a:rPr lang="fr-BE" dirty="0" err="1" smtClean="0"/>
              <a:t>balancing</a:t>
            </a:r>
            <a:r>
              <a:rPr lang="fr-BE" dirty="0" smtClean="0"/>
              <a:t>)</a:t>
            </a:r>
          </a:p>
          <a:p>
            <a:pPr lvl="1"/>
            <a:r>
              <a:rPr lang="fr-BE" dirty="0" err="1" smtClean="0"/>
              <a:t>Highly</a:t>
            </a:r>
            <a:r>
              <a:rPr lang="fr-BE" dirty="0" smtClean="0"/>
              <a:t> </a:t>
            </a:r>
            <a:r>
              <a:rPr lang="fr-BE" dirty="0" err="1" smtClean="0"/>
              <a:t>modular</a:t>
            </a:r>
            <a:r>
              <a:rPr lang="fr-BE" dirty="0" smtClean="0"/>
              <a:t> </a:t>
            </a:r>
            <a:r>
              <a:rPr lang="fr-BE" dirty="0" err="1" smtClean="0"/>
              <a:t>regression</a:t>
            </a:r>
            <a:r>
              <a:rPr lang="fr-BE" dirty="0" smtClean="0"/>
              <a:t> </a:t>
            </a:r>
            <a:r>
              <a:rPr lang="fr-BE" dirty="0" err="1" smtClean="0"/>
              <a:t>testing</a:t>
            </a:r>
            <a:r>
              <a:rPr lang="fr-BE" dirty="0" smtClean="0"/>
              <a:t> </a:t>
            </a:r>
            <a:r>
              <a:rPr lang="fr-BE" dirty="0" err="1"/>
              <a:t>f</a:t>
            </a:r>
            <a:r>
              <a:rPr lang="fr-BE" dirty="0" err="1" smtClean="0"/>
              <a:t>ramework</a:t>
            </a:r>
            <a:endParaRPr lang="fr-BE" dirty="0" smtClean="0"/>
          </a:p>
          <a:p>
            <a:r>
              <a:rPr lang="fr-BE" dirty="0" err="1" smtClean="0"/>
              <a:t>Ongoing</a:t>
            </a:r>
            <a:endParaRPr lang="fr-BE" dirty="0" smtClean="0"/>
          </a:p>
          <a:p>
            <a:pPr lvl="1"/>
            <a:r>
              <a:rPr lang="fr-BE" dirty="0" smtClean="0"/>
              <a:t>Multiple RPL Instances</a:t>
            </a:r>
          </a:p>
          <a:p>
            <a:pPr lvl="1"/>
            <a:r>
              <a:rPr lang="fr-BE" dirty="0" err="1" smtClean="0"/>
              <a:t>Expand</a:t>
            </a:r>
            <a:r>
              <a:rPr lang="fr-BE" dirty="0" smtClean="0"/>
              <a:t> user base</a:t>
            </a:r>
          </a:p>
          <a:p>
            <a:pPr lvl="1"/>
            <a:r>
              <a:rPr lang="fr-BE" dirty="0" smtClean="0"/>
              <a:t>Real-World Feedback</a:t>
            </a:r>
          </a:p>
          <a:p>
            <a:pPr lvl="1"/>
            <a:endParaRPr lang="fr-B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6LBR </a:t>
            </a:r>
            <a:r>
              <a:rPr lang="fr-FR" dirty="0" err="1" smtClean="0"/>
              <a:t>Demo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6LBR Test Framework</a:t>
            </a:r>
            <a:endParaRPr lang="fr-BE" dirty="0"/>
          </a:p>
        </p:txBody>
      </p:sp>
      <p:pic>
        <p:nvPicPr>
          <p:cNvPr id="1054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132" y="1684469"/>
            <a:ext cx="8964364" cy="4624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755576" y="6488668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BE" dirty="0" smtClean="0">
                <a:hlinkClick r:id="rId3"/>
              </a:rPr>
              <a:t>http://inl.info.ucl.ac.be/system/files/deru13redundant.pdf</a:t>
            </a:r>
            <a:r>
              <a:rPr lang="fr-BE" dirty="0" smtClean="0"/>
              <a:t> </a:t>
            </a:r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Multiple Border </a:t>
            </a:r>
            <a:r>
              <a:rPr lang="fr-BE" dirty="0" err="1" smtClean="0"/>
              <a:t>Routers</a:t>
            </a:r>
            <a:endParaRPr lang="fr-BE" dirty="0"/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134073"/>
            <a:ext cx="8779966" cy="3383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562694" y="1340768"/>
            <a:ext cx="58176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fr-BE" sz="3200" dirty="0" smtClean="0"/>
              <a:t>Spatial </a:t>
            </a:r>
            <a:r>
              <a:rPr lang="fr-BE" sz="3200" dirty="0" err="1" smtClean="0"/>
              <a:t>Diversity</a:t>
            </a:r>
            <a:r>
              <a:rPr lang="fr-BE" sz="3200" dirty="0" smtClean="0"/>
              <a:t>, </a:t>
            </a:r>
            <a:r>
              <a:rPr lang="fr-BE" sz="3200" dirty="0" err="1" smtClean="0"/>
              <a:t>Redundancy</a:t>
            </a:r>
            <a:r>
              <a:rPr lang="fr-BE" sz="3200" dirty="0" smtClean="0"/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Multiple Border </a:t>
            </a:r>
            <a:r>
              <a:rPr lang="fr-BE" dirty="0" err="1" smtClean="0"/>
              <a:t>Routers</a:t>
            </a:r>
            <a:endParaRPr lang="fr-BE" dirty="0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492896"/>
            <a:ext cx="8496250" cy="324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551533" y="1476073"/>
            <a:ext cx="77648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fr-BE" sz="3200" dirty="0" err="1" smtClean="0"/>
              <a:t>Aggregate</a:t>
            </a:r>
            <a:r>
              <a:rPr lang="fr-BE" sz="3200" dirty="0" smtClean="0"/>
              <a:t> the WSN </a:t>
            </a:r>
            <a:r>
              <a:rPr lang="fr-BE" sz="3200" dirty="0" err="1" smtClean="0"/>
              <a:t>with</a:t>
            </a:r>
            <a:r>
              <a:rPr lang="fr-BE" sz="3200" dirty="0" smtClean="0"/>
              <a:t> </a:t>
            </a:r>
            <a:r>
              <a:rPr lang="fr-BE" sz="3200" dirty="0" err="1" smtClean="0"/>
              <a:t>external</a:t>
            </a:r>
            <a:r>
              <a:rPr lang="fr-BE" sz="3200" dirty="0" smtClean="0"/>
              <a:t> RPL </a:t>
            </a:r>
            <a:r>
              <a:rPr lang="fr-BE" sz="3200" dirty="0" err="1" smtClean="0"/>
              <a:t>Root</a:t>
            </a:r>
            <a:endParaRPr lang="fr-BE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Node</a:t>
            </a:r>
            <a:r>
              <a:rPr lang="fr-BE" dirty="0" smtClean="0"/>
              <a:t> </a:t>
            </a:r>
            <a:r>
              <a:rPr lang="fr-BE" dirty="0" err="1" smtClean="0"/>
              <a:t>Mobility</a:t>
            </a:r>
            <a:endParaRPr lang="fr-BE" dirty="0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2246405"/>
            <a:ext cx="8964488" cy="3270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Border Router </a:t>
            </a:r>
            <a:r>
              <a:rPr lang="fr-BE" dirty="0" err="1" smtClean="0"/>
              <a:t>Redundancy</a:t>
            </a:r>
            <a:endParaRPr lang="fr-BE" dirty="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2037796"/>
            <a:ext cx="9060184" cy="3551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IMHO… </a:t>
            </a:r>
            <a:r>
              <a:rPr lang="fr-BE" dirty="0" err="1" smtClean="0"/>
              <a:t>IoT</a:t>
            </a:r>
            <a:r>
              <a:rPr lang="fr-BE" dirty="0" smtClean="0"/>
              <a:t> </a:t>
            </a:r>
            <a:r>
              <a:rPr lang="fr-BE" dirty="0" err="1" smtClean="0"/>
              <a:t>is</a:t>
            </a:r>
            <a:endParaRPr lang="fr-BE" dirty="0"/>
          </a:p>
        </p:txBody>
      </p:sp>
      <p:sp>
        <p:nvSpPr>
          <p:cNvPr id="4" name="ZoneTexte 3"/>
          <p:cNvSpPr txBox="1"/>
          <p:nvPr/>
        </p:nvSpPr>
        <p:spPr>
          <a:xfrm>
            <a:off x="1547664" y="1844824"/>
            <a:ext cx="6040949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4800" dirty="0" err="1" smtClean="0"/>
              <a:t>Interacting</a:t>
            </a:r>
            <a:r>
              <a:rPr lang="fr-BE" sz="4800" dirty="0" smtClean="0"/>
              <a:t> </a:t>
            </a:r>
            <a:r>
              <a:rPr lang="fr-BE" sz="4800" dirty="0" err="1" smtClean="0"/>
              <a:t>with</a:t>
            </a:r>
            <a:r>
              <a:rPr lang="fr-BE" sz="4800" dirty="0" smtClean="0"/>
              <a:t> the</a:t>
            </a:r>
          </a:p>
          <a:p>
            <a:pPr algn="ctr"/>
            <a:r>
              <a:rPr lang="fr-BE" sz="7200" b="1" dirty="0" err="1" smtClean="0"/>
              <a:t>Physical</a:t>
            </a:r>
            <a:r>
              <a:rPr lang="fr-BE" sz="7200" b="1" dirty="0" smtClean="0"/>
              <a:t> World </a:t>
            </a:r>
          </a:p>
          <a:p>
            <a:pPr algn="ctr"/>
            <a:r>
              <a:rPr lang="fr-BE" sz="4800" dirty="0" err="1" smtClean="0"/>
              <a:t>using</a:t>
            </a:r>
            <a:r>
              <a:rPr lang="fr-BE" sz="7200" dirty="0" smtClean="0"/>
              <a:t> </a:t>
            </a:r>
            <a:r>
              <a:rPr lang="fr-BE" sz="7200" b="1" dirty="0" smtClean="0"/>
              <a:t>Software </a:t>
            </a:r>
          </a:p>
          <a:p>
            <a:pPr algn="ctr"/>
            <a:r>
              <a:rPr lang="fr-BE" sz="4800" dirty="0" smtClean="0"/>
              <a:t>and</a:t>
            </a:r>
            <a:r>
              <a:rPr lang="fr-BE" sz="7200" dirty="0" smtClean="0"/>
              <a:t> </a:t>
            </a:r>
            <a:r>
              <a:rPr lang="fr-BE" sz="7200" b="1" dirty="0" smtClean="0"/>
              <a:t>Networking</a:t>
            </a:r>
            <a:endParaRPr lang="fr-BE" sz="7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Network </a:t>
            </a:r>
            <a:r>
              <a:rPr lang="fr-BE" dirty="0" err="1" smtClean="0"/>
              <a:t>Partitioning</a:t>
            </a:r>
            <a:endParaRPr lang="fr-BE" dirty="0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2060848"/>
            <a:ext cx="9081606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fr-BE" dirty="0" smtClean="0"/>
              <a:t>6LBR </a:t>
            </a:r>
            <a:r>
              <a:rPr lang="fr-BE" dirty="0" err="1" smtClean="0"/>
              <a:t>Platforms</a:t>
            </a:r>
            <a:endParaRPr lang="fr-BE" dirty="0"/>
          </a:p>
        </p:txBody>
      </p:sp>
      <p:pic>
        <p:nvPicPr>
          <p:cNvPr id="4" name="Picture 2" descr="https://raw.github.com/wiki/Noolitic/Nooliberry/images/rpi-nooliberry-mediu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097" y="1592797"/>
            <a:ext cx="4245887" cy="2304255"/>
          </a:xfrm>
          <a:prstGeom prst="rect">
            <a:avLst/>
          </a:prstGeom>
          <a:noFill/>
        </p:spPr>
      </p:pic>
      <p:pic>
        <p:nvPicPr>
          <p:cNvPr id="5" name="Picture 2" descr="Econotag and ENC28J60-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702141"/>
            <a:ext cx="1872208" cy="135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 TelosB Mote on the BeagleBon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89" y="4323676"/>
            <a:ext cx="4827960" cy="173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TelosB mote on the RP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599646"/>
            <a:ext cx="3888428" cy="155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://redwirellc.com/store/sites/default/files/imagecache/uc_thumbnail/br12-inside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470444"/>
            <a:ext cx="1944216" cy="258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259632" y="1221679"/>
            <a:ext cx="2376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dirty="0" err="1" smtClean="0"/>
              <a:t>RPi</a:t>
            </a:r>
            <a:r>
              <a:rPr lang="fr-BE" dirty="0" smtClean="0"/>
              <a:t> + </a:t>
            </a:r>
            <a:r>
              <a:rPr lang="fr-BE" dirty="0" err="1" smtClean="0"/>
              <a:t>Nooliberry</a:t>
            </a:r>
            <a:endParaRPr lang="fr-BE" dirty="0"/>
          </a:p>
        </p:txBody>
      </p:sp>
      <p:sp>
        <p:nvSpPr>
          <p:cNvPr id="10" name="Rectangle 9"/>
          <p:cNvSpPr/>
          <p:nvPr/>
        </p:nvSpPr>
        <p:spPr>
          <a:xfrm>
            <a:off x="5364088" y="1230314"/>
            <a:ext cx="33843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dirty="0" err="1" smtClean="0"/>
              <a:t>RPi</a:t>
            </a:r>
            <a:r>
              <a:rPr lang="fr-BE" dirty="0" smtClean="0"/>
              <a:t> + </a:t>
            </a:r>
            <a:r>
              <a:rPr lang="fr-BE" dirty="0" err="1" smtClean="0"/>
              <a:t>any</a:t>
            </a:r>
            <a:r>
              <a:rPr lang="fr-BE" dirty="0" smtClean="0"/>
              <a:t> « </a:t>
            </a:r>
            <a:r>
              <a:rPr lang="fr-BE" dirty="0" err="1" smtClean="0"/>
              <a:t>Contiki</a:t>
            </a:r>
            <a:r>
              <a:rPr lang="fr-BE" dirty="0" smtClean="0"/>
              <a:t> </a:t>
            </a:r>
            <a:r>
              <a:rPr lang="fr-BE" dirty="0" err="1" smtClean="0"/>
              <a:t>Mote</a:t>
            </a:r>
            <a:r>
              <a:rPr lang="fr-BE" dirty="0" smtClean="0"/>
              <a:t> »</a:t>
            </a:r>
            <a:endParaRPr lang="fr-BE" dirty="0"/>
          </a:p>
        </p:txBody>
      </p:sp>
      <p:sp>
        <p:nvSpPr>
          <p:cNvPr id="11" name="Rectangle 10"/>
          <p:cNvSpPr/>
          <p:nvPr/>
        </p:nvSpPr>
        <p:spPr>
          <a:xfrm>
            <a:off x="1583670" y="3983746"/>
            <a:ext cx="19082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dirty="0" err="1" smtClean="0"/>
              <a:t>BeagleBone</a:t>
            </a:r>
            <a:endParaRPr lang="fr-BE" dirty="0"/>
          </a:p>
        </p:txBody>
      </p:sp>
      <p:sp>
        <p:nvSpPr>
          <p:cNvPr id="12" name="Rectangle 11"/>
          <p:cNvSpPr/>
          <p:nvPr/>
        </p:nvSpPr>
        <p:spPr>
          <a:xfrm>
            <a:off x="5508104" y="4326734"/>
            <a:ext cx="12955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dirty="0" err="1" smtClean="0"/>
              <a:t>Econotag</a:t>
            </a:r>
            <a:endParaRPr lang="fr-BE" dirty="0"/>
          </a:p>
        </p:txBody>
      </p:sp>
      <p:sp>
        <p:nvSpPr>
          <p:cNvPr id="13" name="Rectangle 12"/>
          <p:cNvSpPr/>
          <p:nvPr/>
        </p:nvSpPr>
        <p:spPr>
          <a:xfrm>
            <a:off x="7523822" y="3429000"/>
            <a:ext cx="9366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dirty="0" smtClean="0"/>
              <a:t>BR12</a:t>
            </a:r>
            <a:endParaRPr lang="fr-BE" dirty="0"/>
          </a:p>
        </p:txBody>
      </p:sp>
      <p:sp>
        <p:nvSpPr>
          <p:cNvPr id="14" name="Rectangle 13"/>
          <p:cNvSpPr/>
          <p:nvPr/>
        </p:nvSpPr>
        <p:spPr>
          <a:xfrm>
            <a:off x="5616118" y="3851756"/>
            <a:ext cx="16201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BE" dirty="0" err="1" smtClean="0"/>
              <a:t>Redwire</a:t>
            </a:r>
            <a:r>
              <a:rPr lang="fr-BE" dirty="0" smtClean="0"/>
              <a:t>, LLC</a:t>
            </a:r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0"/>
            <a:ext cx="88637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2699792" y="2636912"/>
            <a:ext cx="2448272" cy="14401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190115" y="1264692"/>
            <a:ext cx="36006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7200" dirty="0" err="1" smtClean="0"/>
              <a:t>Ongoing</a:t>
            </a:r>
            <a:endParaRPr lang="fr-BE" sz="7200" dirty="0" smtClean="0"/>
          </a:p>
          <a:p>
            <a:pPr algn="ctr"/>
            <a:r>
              <a:rPr lang="fr-BE" sz="7200" dirty="0" err="1" smtClean="0"/>
              <a:t>Activities</a:t>
            </a:r>
            <a:endParaRPr lang="fr-BE" sz="7200" dirty="0" smtClean="0"/>
          </a:p>
        </p:txBody>
      </p:sp>
      <p:pic>
        <p:nvPicPr>
          <p:cNvPr id="3" name="Image 65" descr="6lbr-logo-final-larg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520" y="5373216"/>
            <a:ext cx="2184504" cy="962713"/>
          </a:xfrm>
          <a:prstGeom prst="rect">
            <a:avLst/>
          </a:prstGeom>
        </p:spPr>
      </p:pic>
      <p:graphicFrame>
        <p:nvGraphicFramePr>
          <p:cNvPr id="133122" name="Object 2"/>
          <p:cNvGraphicFramePr>
            <a:graphicFrameLocks noChangeAspect="1"/>
          </p:cNvGraphicFramePr>
          <p:nvPr/>
        </p:nvGraphicFramePr>
        <p:xfrm>
          <a:off x="3059832" y="4725144"/>
          <a:ext cx="3802641" cy="1585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04" name="Visio" r:id="rId4" imgW="8601033" imgH="3591000" progId="">
                  <p:embed/>
                </p:oleObj>
              </mc:Choice>
              <mc:Fallback>
                <p:oleObj name="Visio" r:id="rId4" imgW="8601033" imgH="359100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4725144"/>
                        <a:ext cx="3802641" cy="158540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2" descr="https://secure.gravatar.com/avatar/5bffc66898fc8013d31603d9bf39042d?s=420&amp;d=https://a248.e.akamai.net/assets.github.com%2Fimages%2Fgravatars%2Fgravatar-org-420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44108" y="1480716"/>
            <a:ext cx="1840260" cy="184026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5067944" y="2056780"/>
            <a:ext cx="8034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5400" dirty="0" smtClean="0"/>
              <a:t>@</a:t>
            </a:r>
            <a:endParaRPr lang="fr-BE" dirty="0"/>
          </a:p>
        </p:txBody>
      </p:sp>
      <p:sp>
        <p:nvSpPr>
          <p:cNvPr id="11" name="ZoneTexte 10"/>
          <p:cNvSpPr txBox="1"/>
          <p:nvPr/>
        </p:nvSpPr>
        <p:spPr>
          <a:xfrm>
            <a:off x="4067944" y="6309320"/>
            <a:ext cx="1890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800" b="1" dirty="0" err="1" smtClean="0"/>
              <a:t>IoT</a:t>
            </a:r>
            <a:r>
              <a:rPr lang="fr-BE" sz="2800" b="1" dirty="0" smtClean="0"/>
              <a:t> </a:t>
            </a:r>
            <a:r>
              <a:rPr lang="fr-BE" sz="2800" b="1" dirty="0" err="1" smtClean="0"/>
              <a:t>Testbed</a:t>
            </a:r>
            <a:endParaRPr lang="fr-BE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2"/>
          <p:cNvSpPr txBox="1">
            <a:spLocks/>
          </p:cNvSpPr>
          <p:nvPr/>
        </p:nvSpPr>
        <p:spPr bwMode="auto">
          <a:xfrm>
            <a:off x="251520" y="1628800"/>
            <a:ext cx="8642350" cy="4679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spcBef>
                <a:spcPct val="20000"/>
              </a:spcBef>
              <a:buClr>
                <a:srgbClr val="55A000"/>
              </a:buClr>
              <a:defRPr/>
            </a:pPr>
            <a:r>
              <a:rPr lang="fr-BE" sz="2400" kern="0" dirty="0" smtClean="0"/>
              <a:t>25 </a:t>
            </a:r>
            <a:r>
              <a:rPr lang="fr-BE" sz="2400" kern="0" dirty="0" err="1" smtClean="0"/>
              <a:t>nodes</a:t>
            </a:r>
            <a:r>
              <a:rPr lang="fr-BE" sz="2400" kern="0" dirty="0"/>
              <a:t> </a:t>
            </a:r>
            <a:r>
              <a:rPr lang="fr-BE" sz="2400" kern="0" dirty="0" smtClean="0"/>
              <a:t>of 3 </a:t>
            </a:r>
            <a:r>
              <a:rPr lang="fr-BE" sz="2400" kern="0" dirty="0" err="1" smtClean="0"/>
              <a:t>different</a:t>
            </a:r>
            <a:r>
              <a:rPr lang="fr-BE" sz="2400" kern="0" dirty="0" smtClean="0"/>
              <a:t> </a:t>
            </a:r>
            <a:r>
              <a:rPr lang="fr-BE" sz="2400" kern="0" dirty="0" err="1" smtClean="0"/>
              <a:t>models</a:t>
            </a:r>
            <a:r>
              <a:rPr lang="fr-BE" sz="2400" kern="0" dirty="0" smtClean="0"/>
              <a:t> &amp; </a:t>
            </a:r>
            <a:r>
              <a:rPr lang="fr-BE" sz="2400" b="1" u="sng" kern="0" dirty="0" smtClean="0"/>
              <a:t>border </a:t>
            </a:r>
            <a:r>
              <a:rPr lang="fr-BE" sz="2400" b="1" u="sng" kern="0" dirty="0" err="1" smtClean="0"/>
              <a:t>routers</a:t>
            </a:r>
            <a:endParaRPr lang="fr-BE" sz="2400" b="1" u="sng" kern="0" dirty="0" smtClean="0"/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5A000"/>
              </a:buClr>
              <a:buSzTx/>
              <a:buFont typeface="Arial" pitchFamily="34" charset="0"/>
              <a:buChar char="•"/>
              <a:tabLst/>
              <a:defRPr/>
            </a:pPr>
            <a:endParaRPr kumimoji="0" lang="fr-BE" sz="2400" b="0" i="0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5A000"/>
              </a:buClr>
              <a:buSzTx/>
              <a:buFontTx/>
              <a:buChar char="•"/>
              <a:tabLst/>
              <a:defRPr/>
            </a:pPr>
            <a:endParaRPr kumimoji="0" lang="fr-BE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5A000"/>
              </a:buClr>
              <a:buSzTx/>
              <a:buFontTx/>
              <a:buChar char="•"/>
              <a:tabLst/>
              <a:defRPr/>
            </a:pPr>
            <a:endParaRPr kumimoji="0" lang="fr-BE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fr-BE" sz="2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2212864"/>
              </p:ext>
            </p:extLst>
          </p:nvPr>
        </p:nvGraphicFramePr>
        <p:xfrm>
          <a:off x="441325" y="2636838"/>
          <a:ext cx="8262938" cy="344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15" name="Visio" r:id="rId4" imgW="8601033" imgH="3591000" progId="">
                  <p:embed/>
                </p:oleObj>
              </mc:Choice>
              <mc:Fallback>
                <p:oleObj name="Visio" r:id="rId4" imgW="8601033" imgH="3591000" progId="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325" y="2636838"/>
                        <a:ext cx="8262938" cy="3449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Image 65" descr="6lbr-logo-final-larg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04248" y="5521463"/>
            <a:ext cx="773833" cy="34102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Image 65" descr="6lbr-logo-final-larg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07704" y="3284984"/>
            <a:ext cx="773833" cy="34102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7191164" y="2161925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 smtClean="0"/>
              <a:t>6LBRs</a:t>
            </a:r>
            <a:endParaRPr lang="fr-BE" b="1" dirty="0"/>
          </a:p>
        </p:txBody>
      </p:sp>
      <p:cxnSp>
        <p:nvCxnSpPr>
          <p:cNvPr id="10" name="Straight Arrow Connector 9"/>
          <p:cNvCxnSpPr>
            <a:endCxn id="7" idx="3"/>
          </p:cNvCxnSpPr>
          <p:nvPr/>
        </p:nvCxnSpPr>
        <p:spPr>
          <a:xfrm flipH="1">
            <a:off x="2681537" y="2460651"/>
            <a:ext cx="4509627" cy="9948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7590445" y="2531257"/>
            <a:ext cx="187969" cy="293220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BE" dirty="0" smtClean="0"/>
              <a:t>CETIC </a:t>
            </a:r>
            <a:r>
              <a:rPr lang="fr-BE" dirty="0" err="1" smtClean="0"/>
              <a:t>Testbed</a:t>
            </a:r>
            <a:r>
              <a:rPr lang="fr-BE" dirty="0" smtClean="0"/>
              <a:t> </a:t>
            </a:r>
            <a:r>
              <a:rPr lang="fr-BE" dirty="0" err="1" smtClean="0"/>
              <a:t>Deployment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57420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CETIC </a:t>
            </a:r>
            <a:r>
              <a:rPr lang="fr-BE" dirty="0" err="1" smtClean="0"/>
              <a:t>Testbed</a:t>
            </a:r>
            <a:r>
              <a:rPr lang="fr-BE" dirty="0"/>
              <a:t> </a:t>
            </a:r>
            <a:r>
              <a:rPr lang="fr-BE" dirty="0" err="1" smtClean="0"/>
              <a:t>Overview</a:t>
            </a:r>
            <a:endParaRPr lang="fr-BE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 bwMode="auto">
          <a:xfrm>
            <a:off x="251520" y="1628800"/>
            <a:ext cx="8642350" cy="4679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spcBef>
                <a:spcPct val="20000"/>
              </a:spcBef>
              <a:buClr>
                <a:srgbClr val="55A000"/>
              </a:buClr>
              <a:defRPr/>
            </a:pPr>
            <a:r>
              <a:rPr lang="fr-BE" sz="2400" u="sng" kern="0" dirty="0" smtClean="0"/>
              <a:t>CETIC WSN Testbed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5A000"/>
              </a:buClr>
              <a:buSzTx/>
              <a:buFont typeface="Arial" pitchFamily="34" charset="0"/>
              <a:buChar char="•"/>
              <a:tabLst/>
              <a:defRPr/>
            </a:pPr>
            <a:endParaRPr kumimoji="0" lang="fr-BE" sz="2400" b="0" i="0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5A000"/>
              </a:buClr>
              <a:buSzTx/>
              <a:buFontTx/>
              <a:buChar char="•"/>
              <a:tabLst/>
              <a:defRPr/>
            </a:pPr>
            <a:endParaRPr kumimoji="0" lang="fr-BE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5A000"/>
              </a:buClr>
              <a:buSzTx/>
              <a:buFontTx/>
              <a:buChar char="•"/>
              <a:tabLst/>
              <a:defRPr/>
            </a:pPr>
            <a:endParaRPr kumimoji="0" lang="fr-BE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fr-BE" sz="2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92080" y="2348880"/>
            <a:ext cx="2736304" cy="1368152"/>
          </a:xfrm>
          <a:prstGeom prst="rect">
            <a:avLst/>
          </a:prstGeom>
          <a:solidFill>
            <a:srgbClr val="DAF4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6" name="Rectangle 5"/>
          <p:cNvSpPr/>
          <p:nvPr/>
        </p:nvSpPr>
        <p:spPr>
          <a:xfrm>
            <a:off x="4427984" y="3789040"/>
            <a:ext cx="3600400" cy="1728192"/>
          </a:xfrm>
          <a:prstGeom prst="rect">
            <a:avLst/>
          </a:prstGeom>
          <a:solidFill>
            <a:srgbClr val="DAF4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7" name="Rectangle 6"/>
          <p:cNvSpPr/>
          <p:nvPr/>
        </p:nvSpPr>
        <p:spPr>
          <a:xfrm>
            <a:off x="5580112" y="2492896"/>
            <a:ext cx="2160240" cy="50405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Server</a:t>
            </a:r>
            <a:endParaRPr lang="fr-BE" dirty="0"/>
          </a:p>
        </p:txBody>
      </p:sp>
      <p:sp>
        <p:nvSpPr>
          <p:cNvPr id="8" name="Rectangle 7"/>
          <p:cNvSpPr/>
          <p:nvPr/>
        </p:nvSpPr>
        <p:spPr>
          <a:xfrm>
            <a:off x="5580112" y="3068960"/>
            <a:ext cx="648072" cy="50405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SN1</a:t>
            </a:r>
            <a:endParaRPr lang="fr-BE" dirty="0"/>
          </a:p>
        </p:txBody>
      </p:sp>
      <p:sp>
        <p:nvSpPr>
          <p:cNvPr id="9" name="Rectangle 8"/>
          <p:cNvSpPr/>
          <p:nvPr/>
        </p:nvSpPr>
        <p:spPr>
          <a:xfrm>
            <a:off x="7020272" y="3068960"/>
            <a:ext cx="720080" cy="50405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err="1" smtClean="0"/>
              <a:t>SNn</a:t>
            </a:r>
            <a:endParaRPr lang="fr-BE" dirty="0"/>
          </a:p>
        </p:txBody>
      </p:sp>
      <p:sp>
        <p:nvSpPr>
          <p:cNvPr id="10" name="Rectangle 9"/>
          <p:cNvSpPr/>
          <p:nvPr/>
        </p:nvSpPr>
        <p:spPr>
          <a:xfrm>
            <a:off x="6300192" y="3068960"/>
            <a:ext cx="648072" cy="50405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…</a:t>
            </a:r>
            <a:endParaRPr lang="fr-BE" dirty="0"/>
          </a:p>
        </p:txBody>
      </p:sp>
      <p:sp>
        <p:nvSpPr>
          <p:cNvPr id="11" name="Rectangle 10"/>
          <p:cNvSpPr/>
          <p:nvPr/>
        </p:nvSpPr>
        <p:spPr>
          <a:xfrm>
            <a:off x="5076056" y="3933056"/>
            <a:ext cx="648072" cy="50405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Hub</a:t>
            </a:r>
            <a:endParaRPr lang="fr-BE" dirty="0"/>
          </a:p>
        </p:txBody>
      </p:sp>
      <p:sp>
        <p:nvSpPr>
          <p:cNvPr id="12" name="Rectangle 11"/>
          <p:cNvSpPr/>
          <p:nvPr/>
        </p:nvSpPr>
        <p:spPr>
          <a:xfrm>
            <a:off x="5796136" y="3933056"/>
            <a:ext cx="648072" cy="50405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Hub</a:t>
            </a:r>
            <a:endParaRPr lang="fr-BE" dirty="0"/>
          </a:p>
        </p:txBody>
      </p:sp>
      <p:sp>
        <p:nvSpPr>
          <p:cNvPr id="13" name="Rectangle 12"/>
          <p:cNvSpPr/>
          <p:nvPr/>
        </p:nvSpPr>
        <p:spPr>
          <a:xfrm>
            <a:off x="6516216" y="3933056"/>
            <a:ext cx="648072" cy="50405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Hub</a:t>
            </a:r>
            <a:endParaRPr lang="fr-BE" dirty="0"/>
          </a:p>
        </p:txBody>
      </p:sp>
      <p:sp>
        <p:nvSpPr>
          <p:cNvPr id="14" name="Rectangle 13"/>
          <p:cNvSpPr/>
          <p:nvPr/>
        </p:nvSpPr>
        <p:spPr>
          <a:xfrm>
            <a:off x="4572000" y="4941168"/>
            <a:ext cx="144016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" name="Rectangle 14"/>
          <p:cNvSpPr/>
          <p:nvPr/>
        </p:nvSpPr>
        <p:spPr>
          <a:xfrm>
            <a:off x="4860032" y="4941168"/>
            <a:ext cx="144016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" name="Rectangle 15"/>
          <p:cNvSpPr/>
          <p:nvPr/>
        </p:nvSpPr>
        <p:spPr>
          <a:xfrm>
            <a:off x="5148064" y="4941168"/>
            <a:ext cx="144016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7" name="Rectangle 16"/>
          <p:cNvSpPr/>
          <p:nvPr/>
        </p:nvSpPr>
        <p:spPr>
          <a:xfrm>
            <a:off x="5436096" y="4941168"/>
            <a:ext cx="144016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" name="Rectangle 17"/>
          <p:cNvSpPr/>
          <p:nvPr/>
        </p:nvSpPr>
        <p:spPr>
          <a:xfrm>
            <a:off x="5724128" y="4941168"/>
            <a:ext cx="144016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" name="Rectangle 18"/>
          <p:cNvSpPr/>
          <p:nvPr/>
        </p:nvSpPr>
        <p:spPr>
          <a:xfrm>
            <a:off x="6012160" y="4941168"/>
            <a:ext cx="144016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Rectangle 19"/>
          <p:cNvSpPr/>
          <p:nvPr/>
        </p:nvSpPr>
        <p:spPr>
          <a:xfrm>
            <a:off x="6300192" y="4941168"/>
            <a:ext cx="144016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Rectangle 20"/>
          <p:cNvSpPr/>
          <p:nvPr/>
        </p:nvSpPr>
        <p:spPr>
          <a:xfrm>
            <a:off x="6588224" y="4941168"/>
            <a:ext cx="144016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" name="Rectangle 21"/>
          <p:cNvSpPr/>
          <p:nvPr/>
        </p:nvSpPr>
        <p:spPr>
          <a:xfrm>
            <a:off x="6876256" y="4941168"/>
            <a:ext cx="144016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" name="Rectangle 22"/>
          <p:cNvSpPr/>
          <p:nvPr/>
        </p:nvSpPr>
        <p:spPr>
          <a:xfrm>
            <a:off x="7164288" y="4941168"/>
            <a:ext cx="144016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" name="Rectangle 23"/>
          <p:cNvSpPr/>
          <p:nvPr/>
        </p:nvSpPr>
        <p:spPr>
          <a:xfrm>
            <a:off x="7452320" y="4941168"/>
            <a:ext cx="144016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" name="Rectangle 24"/>
          <p:cNvSpPr/>
          <p:nvPr/>
        </p:nvSpPr>
        <p:spPr>
          <a:xfrm>
            <a:off x="7740352" y="4941168"/>
            <a:ext cx="144016" cy="4320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6" name="Connecteur droit 34"/>
          <p:cNvCxnSpPr>
            <a:stCxn id="11" idx="2"/>
            <a:endCxn id="14" idx="0"/>
          </p:cNvCxnSpPr>
          <p:nvPr/>
        </p:nvCxnSpPr>
        <p:spPr>
          <a:xfrm flipH="1">
            <a:off x="4644008" y="4437112"/>
            <a:ext cx="756084" cy="5040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35"/>
          <p:cNvCxnSpPr>
            <a:stCxn id="11" idx="2"/>
            <a:endCxn id="15" idx="0"/>
          </p:cNvCxnSpPr>
          <p:nvPr/>
        </p:nvCxnSpPr>
        <p:spPr>
          <a:xfrm flipH="1">
            <a:off x="4932040" y="4437112"/>
            <a:ext cx="468052" cy="5040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eur droit 38"/>
          <p:cNvCxnSpPr>
            <a:stCxn id="11" idx="2"/>
            <a:endCxn id="16" idx="0"/>
          </p:cNvCxnSpPr>
          <p:nvPr/>
        </p:nvCxnSpPr>
        <p:spPr>
          <a:xfrm flipH="1">
            <a:off x="5220072" y="4437112"/>
            <a:ext cx="180020" cy="5040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41"/>
          <p:cNvCxnSpPr>
            <a:stCxn id="11" idx="2"/>
            <a:endCxn id="17" idx="0"/>
          </p:cNvCxnSpPr>
          <p:nvPr/>
        </p:nvCxnSpPr>
        <p:spPr>
          <a:xfrm>
            <a:off x="5400092" y="4437112"/>
            <a:ext cx="108012" cy="5040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necteur droit 44"/>
          <p:cNvCxnSpPr>
            <a:stCxn id="11" idx="2"/>
            <a:endCxn id="18" idx="0"/>
          </p:cNvCxnSpPr>
          <p:nvPr/>
        </p:nvCxnSpPr>
        <p:spPr>
          <a:xfrm>
            <a:off x="5400092" y="4437112"/>
            <a:ext cx="396044" cy="5040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cteur droit 47"/>
          <p:cNvCxnSpPr>
            <a:stCxn id="13" idx="2"/>
            <a:endCxn id="23" idx="0"/>
          </p:cNvCxnSpPr>
          <p:nvPr/>
        </p:nvCxnSpPr>
        <p:spPr>
          <a:xfrm>
            <a:off x="6840252" y="4437112"/>
            <a:ext cx="396044" cy="5040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eur droit 48"/>
          <p:cNvCxnSpPr>
            <a:stCxn id="13" idx="2"/>
            <a:endCxn id="22" idx="0"/>
          </p:cNvCxnSpPr>
          <p:nvPr/>
        </p:nvCxnSpPr>
        <p:spPr>
          <a:xfrm>
            <a:off x="6840252" y="4437112"/>
            <a:ext cx="108012" cy="5040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cteur droit 49"/>
          <p:cNvCxnSpPr>
            <a:stCxn id="13" idx="2"/>
            <a:endCxn id="21" idx="0"/>
          </p:cNvCxnSpPr>
          <p:nvPr/>
        </p:nvCxnSpPr>
        <p:spPr>
          <a:xfrm flipH="1">
            <a:off x="6660232" y="4437112"/>
            <a:ext cx="180020" cy="5040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necteur droit 50"/>
          <p:cNvCxnSpPr>
            <a:stCxn id="12" idx="2"/>
            <a:endCxn id="20" idx="0"/>
          </p:cNvCxnSpPr>
          <p:nvPr/>
        </p:nvCxnSpPr>
        <p:spPr>
          <a:xfrm>
            <a:off x="6120172" y="4437112"/>
            <a:ext cx="252028" cy="5040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cteur droit 51"/>
          <p:cNvCxnSpPr>
            <a:stCxn id="12" idx="2"/>
            <a:endCxn id="19" idx="0"/>
          </p:cNvCxnSpPr>
          <p:nvPr/>
        </p:nvCxnSpPr>
        <p:spPr>
          <a:xfrm flipH="1">
            <a:off x="6084168" y="4437112"/>
            <a:ext cx="36004" cy="5040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eur droit 64"/>
          <p:cNvCxnSpPr>
            <a:stCxn id="13" idx="2"/>
            <a:endCxn id="25" idx="0"/>
          </p:cNvCxnSpPr>
          <p:nvPr/>
        </p:nvCxnSpPr>
        <p:spPr>
          <a:xfrm>
            <a:off x="6840252" y="4437112"/>
            <a:ext cx="972108" cy="5040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eur droit 65"/>
          <p:cNvCxnSpPr>
            <a:stCxn id="13" idx="2"/>
            <a:endCxn id="24" idx="0"/>
          </p:cNvCxnSpPr>
          <p:nvPr/>
        </p:nvCxnSpPr>
        <p:spPr>
          <a:xfrm>
            <a:off x="6840252" y="4437112"/>
            <a:ext cx="684076" cy="5040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6156176" y="2060848"/>
            <a:ext cx="1082348" cy="36933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BE" dirty="0" err="1" smtClean="0"/>
              <a:t>Backend</a:t>
            </a:r>
            <a:endParaRPr lang="fr-BE" dirty="0"/>
          </a:p>
        </p:txBody>
      </p:sp>
      <p:sp>
        <p:nvSpPr>
          <p:cNvPr id="39" name="Rectangle 38"/>
          <p:cNvSpPr/>
          <p:nvPr/>
        </p:nvSpPr>
        <p:spPr>
          <a:xfrm>
            <a:off x="7452320" y="3933056"/>
            <a:ext cx="122413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BE" dirty="0" smtClean="0"/>
              <a:t>USB </a:t>
            </a:r>
            <a:r>
              <a:rPr lang="fr-BE" dirty="0" err="1" smtClean="0"/>
              <a:t>Backbone</a:t>
            </a:r>
            <a:endParaRPr lang="fr-BE" dirty="0"/>
          </a:p>
        </p:txBody>
      </p:sp>
      <p:cxnSp>
        <p:nvCxnSpPr>
          <p:cNvPr id="40" name="Connecteur droit 74"/>
          <p:cNvCxnSpPr>
            <a:stCxn id="8" idx="2"/>
            <a:endCxn id="11" idx="0"/>
          </p:cNvCxnSpPr>
          <p:nvPr/>
        </p:nvCxnSpPr>
        <p:spPr>
          <a:xfrm flipH="1">
            <a:off x="5400092" y="3573016"/>
            <a:ext cx="504056" cy="3600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necteur droit 76"/>
          <p:cNvCxnSpPr>
            <a:stCxn id="8" idx="2"/>
            <a:endCxn id="12" idx="0"/>
          </p:cNvCxnSpPr>
          <p:nvPr/>
        </p:nvCxnSpPr>
        <p:spPr>
          <a:xfrm>
            <a:off x="5904148" y="3573016"/>
            <a:ext cx="216024" cy="3600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cteur droit 78"/>
          <p:cNvCxnSpPr>
            <a:stCxn id="8" idx="2"/>
            <a:endCxn id="13" idx="0"/>
          </p:cNvCxnSpPr>
          <p:nvPr/>
        </p:nvCxnSpPr>
        <p:spPr>
          <a:xfrm>
            <a:off x="5904148" y="3573016"/>
            <a:ext cx="936104" cy="3600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67544" y="2492896"/>
            <a:ext cx="3168352" cy="1189296"/>
          </a:xfrm>
          <a:prstGeom prst="rect">
            <a:avLst/>
          </a:prstGeom>
          <a:solidFill>
            <a:srgbClr val="DAF4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BE" dirty="0">
              <a:solidFill>
                <a:sysClr val="windowText" lastClr="00000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971600" y="2276872"/>
            <a:ext cx="1656184" cy="36933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BE" dirty="0" smtClean="0"/>
              <a:t>Web </a:t>
            </a:r>
            <a:r>
              <a:rPr lang="fr-BE" dirty="0" err="1" smtClean="0"/>
              <a:t>Frontend</a:t>
            </a:r>
            <a:endParaRPr lang="fr-BE" dirty="0"/>
          </a:p>
        </p:txBody>
      </p:sp>
      <p:sp>
        <p:nvSpPr>
          <p:cNvPr id="45" name="ZoneTexte 81"/>
          <p:cNvSpPr txBox="1"/>
          <p:nvPr/>
        </p:nvSpPr>
        <p:spPr>
          <a:xfrm>
            <a:off x="683568" y="2636912"/>
            <a:ext cx="2808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smtClean="0"/>
              <a:t>Administration</a:t>
            </a:r>
          </a:p>
          <a:p>
            <a:r>
              <a:rPr lang="fr-BE" dirty="0" err="1" smtClean="0"/>
              <a:t>Academic</a:t>
            </a:r>
            <a:r>
              <a:rPr lang="fr-BE" dirty="0" smtClean="0"/>
              <a:t> </a:t>
            </a:r>
            <a:r>
              <a:rPr lang="fr-BE" dirty="0" err="1" smtClean="0"/>
              <a:t>Experiments</a:t>
            </a:r>
            <a:endParaRPr lang="fr-BE" dirty="0" smtClean="0"/>
          </a:p>
          <a:p>
            <a:r>
              <a:rPr lang="fr-BE" dirty="0" err="1" smtClean="0"/>
              <a:t>IoT</a:t>
            </a:r>
            <a:r>
              <a:rPr lang="fr-BE" dirty="0" smtClean="0"/>
              <a:t> </a:t>
            </a:r>
            <a:r>
              <a:rPr lang="fr-BE" dirty="0" err="1" smtClean="0"/>
              <a:t>Products</a:t>
            </a:r>
            <a:r>
              <a:rPr lang="fr-BE" dirty="0" smtClean="0"/>
              <a:t> </a:t>
            </a:r>
            <a:r>
              <a:rPr lang="fr-BE" dirty="0" err="1" smtClean="0"/>
              <a:t>Prototyping</a:t>
            </a:r>
            <a:endParaRPr lang="fr-BE" dirty="0" smtClean="0"/>
          </a:p>
        </p:txBody>
      </p:sp>
      <p:sp>
        <p:nvSpPr>
          <p:cNvPr id="46" name="Right Arrow 45"/>
          <p:cNvSpPr/>
          <p:nvPr/>
        </p:nvSpPr>
        <p:spPr>
          <a:xfrm>
            <a:off x="4031376" y="2708920"/>
            <a:ext cx="792088" cy="21602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" name="TextBox 46"/>
          <p:cNvSpPr txBox="1"/>
          <p:nvPr/>
        </p:nvSpPr>
        <p:spPr>
          <a:xfrm>
            <a:off x="3779912" y="2411596"/>
            <a:ext cx="1335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600" dirty="0" smtClean="0"/>
              <a:t>Control Jobs</a:t>
            </a:r>
            <a:endParaRPr lang="fr-BE" sz="1600" dirty="0"/>
          </a:p>
        </p:txBody>
      </p:sp>
      <p:sp>
        <p:nvSpPr>
          <p:cNvPr id="48" name="Right Arrow 47"/>
          <p:cNvSpPr/>
          <p:nvPr/>
        </p:nvSpPr>
        <p:spPr>
          <a:xfrm rot="10800000">
            <a:off x="4031376" y="3104964"/>
            <a:ext cx="792088" cy="21602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" name="TextBox 48"/>
          <p:cNvSpPr txBox="1"/>
          <p:nvPr/>
        </p:nvSpPr>
        <p:spPr>
          <a:xfrm>
            <a:off x="3853650" y="3284984"/>
            <a:ext cx="1188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600" dirty="0" err="1" smtClean="0"/>
              <a:t>Debug</a:t>
            </a:r>
            <a:r>
              <a:rPr lang="fr-BE" sz="1600" dirty="0" smtClean="0"/>
              <a:t> Info</a:t>
            </a:r>
            <a:endParaRPr lang="fr-BE" sz="1600" dirty="0"/>
          </a:p>
        </p:txBody>
      </p:sp>
      <p:pic>
        <p:nvPicPr>
          <p:cNvPr id="50" name="Picture 12" descr="C:\Users\simon\Desktop\Z1-B-mediu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744" y="5698061"/>
            <a:ext cx="1150271" cy="83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5" descr="C:\Users\simon\Desktop\tmote-sky-blue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5776024"/>
            <a:ext cx="934112" cy="60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6" descr="C:\Users\simon\Desktop\F304CROE0105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655" y="5560540"/>
            <a:ext cx="1009969" cy="89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http://redwirellc.com/store/sites/default/files/imagecache/product_full/econotag-r2-top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00" b="99229" l="800" r="996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340999">
            <a:off x="4332739" y="5856124"/>
            <a:ext cx="900581" cy="43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35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Simulations to Reality</a:t>
            </a:r>
            <a:endParaRPr lang="fr-BE" dirty="0"/>
          </a:p>
        </p:txBody>
      </p:sp>
      <p:sp>
        <p:nvSpPr>
          <p:cNvPr id="4" name="Rounded Rectangle 3"/>
          <p:cNvSpPr/>
          <p:nvPr/>
        </p:nvSpPr>
        <p:spPr>
          <a:xfrm>
            <a:off x="611560" y="2643953"/>
            <a:ext cx="1512168" cy="86409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Simulation</a:t>
            </a:r>
            <a:endParaRPr lang="fr-BE" dirty="0"/>
          </a:p>
        </p:txBody>
      </p:sp>
      <p:sp>
        <p:nvSpPr>
          <p:cNvPr id="6" name="Rounded Rectangle 5"/>
          <p:cNvSpPr/>
          <p:nvPr/>
        </p:nvSpPr>
        <p:spPr>
          <a:xfrm>
            <a:off x="3635896" y="3429000"/>
            <a:ext cx="1512168" cy="86409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Real World</a:t>
            </a:r>
          </a:p>
          <a:p>
            <a:pPr algn="ctr"/>
            <a:r>
              <a:rPr lang="fr-BE" dirty="0" err="1" smtClean="0"/>
              <a:t>Deployment</a:t>
            </a:r>
            <a:endParaRPr lang="fr-BE" dirty="0"/>
          </a:p>
        </p:txBody>
      </p:sp>
      <p:sp>
        <p:nvSpPr>
          <p:cNvPr id="7" name="TextBox 6"/>
          <p:cNvSpPr txBox="1"/>
          <p:nvPr/>
        </p:nvSpPr>
        <p:spPr>
          <a:xfrm>
            <a:off x="539552" y="3531509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smtClean="0"/>
              <a:t>+ control</a:t>
            </a:r>
          </a:p>
          <a:p>
            <a:r>
              <a:rPr lang="fr-BE" dirty="0" smtClean="0"/>
              <a:t>+ </a:t>
            </a:r>
            <a:r>
              <a:rPr lang="fr-BE" dirty="0" err="1" smtClean="0"/>
              <a:t>reproductibility</a:t>
            </a:r>
            <a:endParaRPr lang="fr-BE" dirty="0" smtClean="0"/>
          </a:p>
          <a:p>
            <a:r>
              <a:rPr lang="fr-BE" dirty="0" smtClean="0"/>
              <a:t>- </a:t>
            </a:r>
            <a:r>
              <a:rPr lang="fr-BE" dirty="0" err="1" smtClean="0"/>
              <a:t>poor</a:t>
            </a:r>
            <a:r>
              <a:rPr lang="fr-BE" dirty="0" smtClean="0"/>
              <a:t> </a:t>
            </a:r>
            <a:r>
              <a:rPr lang="fr-BE" dirty="0" err="1" smtClean="0"/>
              <a:t>channel</a:t>
            </a:r>
            <a:r>
              <a:rPr lang="fr-BE" dirty="0" smtClean="0"/>
              <a:t> </a:t>
            </a:r>
            <a:r>
              <a:rPr lang="fr-BE" dirty="0" err="1" smtClean="0"/>
              <a:t>models</a:t>
            </a:r>
            <a:endParaRPr lang="fr-BE" dirty="0" smtClean="0"/>
          </a:p>
          <a:p>
            <a:r>
              <a:rPr lang="fr-BE" dirty="0" smtClean="0"/>
              <a:t>- Limited </a:t>
            </a:r>
            <a:r>
              <a:rPr lang="fr-BE" dirty="0" err="1" smtClean="0"/>
              <a:t>hw</a:t>
            </a:r>
            <a:r>
              <a:rPr lang="fr-BE" dirty="0" smtClean="0"/>
              <a:t> </a:t>
            </a:r>
            <a:r>
              <a:rPr lang="fr-BE" dirty="0" err="1" smtClean="0"/>
              <a:t>platforms</a:t>
            </a:r>
            <a:endParaRPr lang="fr-BE" dirty="0"/>
          </a:p>
        </p:txBody>
      </p:sp>
      <p:sp>
        <p:nvSpPr>
          <p:cNvPr id="9" name="TextBox 8"/>
          <p:cNvSpPr txBox="1"/>
          <p:nvPr/>
        </p:nvSpPr>
        <p:spPr>
          <a:xfrm>
            <a:off x="3203848" y="4293096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smtClean="0"/>
              <a:t>- </a:t>
            </a:r>
            <a:r>
              <a:rPr lang="fr-BE" dirty="0" err="1" smtClean="0"/>
              <a:t>huge</a:t>
            </a:r>
            <a:r>
              <a:rPr lang="fr-BE" dirty="0" smtClean="0"/>
              <a:t> </a:t>
            </a:r>
            <a:r>
              <a:rPr lang="fr-BE" dirty="0" err="1" smtClean="0"/>
              <a:t>debugging</a:t>
            </a:r>
            <a:r>
              <a:rPr lang="fr-BE" dirty="0" smtClean="0"/>
              <a:t> issues</a:t>
            </a:r>
          </a:p>
          <a:p>
            <a:r>
              <a:rPr lang="fr-BE" dirty="0" smtClean="0"/>
              <a:t>- </a:t>
            </a:r>
            <a:r>
              <a:rPr lang="fr-BE" dirty="0" err="1" smtClean="0"/>
              <a:t>physical</a:t>
            </a:r>
            <a:r>
              <a:rPr lang="fr-BE" dirty="0" smtClean="0"/>
              <a:t> </a:t>
            </a:r>
            <a:r>
              <a:rPr lang="fr-BE" dirty="0" err="1" smtClean="0"/>
              <a:t>access</a:t>
            </a:r>
            <a:r>
              <a:rPr lang="fr-BE" dirty="0" smtClean="0"/>
              <a:t> </a:t>
            </a:r>
            <a:r>
              <a:rPr lang="fr-BE" dirty="0" err="1" smtClean="0"/>
              <a:t>difficult</a:t>
            </a:r>
            <a:endParaRPr lang="fr-BE" dirty="0" smtClean="0"/>
          </a:p>
          <a:p>
            <a:r>
              <a:rPr lang="fr-BE" dirty="0" smtClean="0"/>
              <a:t>- </a:t>
            </a:r>
            <a:r>
              <a:rPr lang="fr-BE" dirty="0" err="1" smtClean="0"/>
              <a:t>many</a:t>
            </a:r>
            <a:r>
              <a:rPr lang="fr-BE" dirty="0" smtClean="0"/>
              <a:t> </a:t>
            </a:r>
            <a:r>
              <a:rPr lang="fr-BE" dirty="0" err="1" smtClean="0"/>
              <a:t>unexpected</a:t>
            </a:r>
            <a:r>
              <a:rPr lang="fr-BE" dirty="0" smtClean="0"/>
              <a:t> </a:t>
            </a:r>
            <a:r>
              <a:rPr lang="fr-BE" dirty="0" err="1" smtClean="0"/>
              <a:t>problems</a:t>
            </a:r>
            <a:endParaRPr lang="fr-BE" dirty="0"/>
          </a:p>
        </p:txBody>
      </p:sp>
      <p:pic>
        <p:nvPicPr>
          <p:cNvPr id="12" name="Picture 4" descr="21-Civil-Engineer-Transportation-Design-Bridge-Fai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192" y="3306106"/>
            <a:ext cx="2964659" cy="208119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Arrow 12"/>
          <p:cNvSpPr/>
          <p:nvPr/>
        </p:nvSpPr>
        <p:spPr>
          <a:xfrm rot="1760515">
            <a:off x="2591780" y="3433391"/>
            <a:ext cx="576064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4099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Simulations to Reality</a:t>
            </a:r>
            <a:endParaRPr lang="fr-BE" dirty="0"/>
          </a:p>
        </p:txBody>
      </p:sp>
      <p:sp>
        <p:nvSpPr>
          <p:cNvPr id="4" name="Rounded Rectangle 3"/>
          <p:cNvSpPr/>
          <p:nvPr/>
        </p:nvSpPr>
        <p:spPr>
          <a:xfrm>
            <a:off x="611560" y="2643953"/>
            <a:ext cx="1512168" cy="86409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Simulation</a:t>
            </a:r>
            <a:endParaRPr lang="fr-BE" dirty="0"/>
          </a:p>
        </p:txBody>
      </p:sp>
      <p:sp>
        <p:nvSpPr>
          <p:cNvPr id="5" name="Rounded Rectangle 4"/>
          <p:cNvSpPr/>
          <p:nvPr/>
        </p:nvSpPr>
        <p:spPr>
          <a:xfrm>
            <a:off x="6450470" y="1700808"/>
            <a:ext cx="1512168" cy="86409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err="1" smtClean="0"/>
              <a:t>Testbed</a:t>
            </a:r>
            <a:endParaRPr lang="fr-BE" dirty="0"/>
          </a:p>
        </p:txBody>
      </p:sp>
      <p:sp>
        <p:nvSpPr>
          <p:cNvPr id="6" name="Rounded Rectangle 5"/>
          <p:cNvSpPr/>
          <p:nvPr/>
        </p:nvSpPr>
        <p:spPr>
          <a:xfrm>
            <a:off x="3635896" y="3429000"/>
            <a:ext cx="1512168" cy="86409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Real World</a:t>
            </a:r>
          </a:p>
          <a:p>
            <a:pPr algn="ctr"/>
            <a:r>
              <a:rPr lang="fr-BE" dirty="0" err="1" smtClean="0"/>
              <a:t>Deployment</a:t>
            </a:r>
            <a:endParaRPr lang="fr-BE" dirty="0"/>
          </a:p>
        </p:txBody>
      </p:sp>
      <p:sp>
        <p:nvSpPr>
          <p:cNvPr id="7" name="TextBox 6"/>
          <p:cNvSpPr txBox="1"/>
          <p:nvPr/>
        </p:nvSpPr>
        <p:spPr>
          <a:xfrm>
            <a:off x="539552" y="3531509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smtClean="0"/>
              <a:t>+ control</a:t>
            </a:r>
          </a:p>
          <a:p>
            <a:r>
              <a:rPr lang="fr-BE" dirty="0" smtClean="0"/>
              <a:t>+ </a:t>
            </a:r>
            <a:r>
              <a:rPr lang="fr-BE" dirty="0" err="1" smtClean="0"/>
              <a:t>reproductibility</a:t>
            </a:r>
            <a:endParaRPr lang="fr-BE" dirty="0" smtClean="0"/>
          </a:p>
          <a:p>
            <a:r>
              <a:rPr lang="fr-BE" dirty="0" smtClean="0"/>
              <a:t>- </a:t>
            </a:r>
            <a:r>
              <a:rPr lang="fr-BE" dirty="0" err="1" smtClean="0"/>
              <a:t>poor</a:t>
            </a:r>
            <a:r>
              <a:rPr lang="fr-BE" dirty="0" smtClean="0"/>
              <a:t> </a:t>
            </a:r>
            <a:r>
              <a:rPr lang="fr-BE" dirty="0" err="1" smtClean="0"/>
              <a:t>channel</a:t>
            </a:r>
            <a:r>
              <a:rPr lang="fr-BE" dirty="0" smtClean="0"/>
              <a:t> </a:t>
            </a:r>
            <a:r>
              <a:rPr lang="fr-BE" dirty="0" err="1" smtClean="0"/>
              <a:t>models</a:t>
            </a:r>
            <a:endParaRPr lang="fr-BE" dirty="0" smtClean="0"/>
          </a:p>
          <a:p>
            <a:r>
              <a:rPr lang="fr-BE" dirty="0" smtClean="0"/>
              <a:t>- Limited </a:t>
            </a:r>
            <a:r>
              <a:rPr lang="fr-BE" dirty="0" err="1" smtClean="0"/>
              <a:t>hw</a:t>
            </a:r>
            <a:r>
              <a:rPr lang="fr-BE" dirty="0" smtClean="0"/>
              <a:t> </a:t>
            </a:r>
            <a:r>
              <a:rPr lang="fr-BE" dirty="0" err="1" smtClean="0"/>
              <a:t>platforms</a:t>
            </a:r>
            <a:endParaRPr lang="fr-BE" dirty="0"/>
          </a:p>
        </p:txBody>
      </p:sp>
      <p:sp>
        <p:nvSpPr>
          <p:cNvPr id="8" name="TextBox 7"/>
          <p:cNvSpPr txBox="1"/>
          <p:nvPr/>
        </p:nvSpPr>
        <p:spPr>
          <a:xfrm>
            <a:off x="6378462" y="2576371"/>
            <a:ext cx="2160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smtClean="0"/>
              <a:t>+ </a:t>
            </a:r>
            <a:r>
              <a:rPr lang="fr-BE" dirty="0" err="1" smtClean="0"/>
              <a:t>many</a:t>
            </a:r>
            <a:r>
              <a:rPr lang="fr-BE" dirty="0" smtClean="0"/>
              <a:t> </a:t>
            </a:r>
            <a:r>
              <a:rPr lang="fr-BE" dirty="0" err="1" smtClean="0"/>
              <a:t>platforms</a:t>
            </a:r>
            <a:endParaRPr lang="fr-BE" dirty="0" smtClean="0"/>
          </a:p>
          <a:p>
            <a:r>
              <a:rPr lang="fr-BE" dirty="0" smtClean="0"/>
              <a:t>+ </a:t>
            </a:r>
            <a:r>
              <a:rPr lang="fr-BE" dirty="0" err="1" smtClean="0"/>
              <a:t>near</a:t>
            </a:r>
            <a:r>
              <a:rPr lang="fr-BE" dirty="0" smtClean="0"/>
              <a:t>-real </a:t>
            </a:r>
            <a:r>
              <a:rPr lang="fr-BE" dirty="0" err="1" smtClean="0"/>
              <a:t>channel</a:t>
            </a:r>
            <a:endParaRPr lang="fr-BE" dirty="0" smtClean="0"/>
          </a:p>
          <a:p>
            <a:r>
              <a:rPr lang="fr-BE" dirty="0" smtClean="0"/>
              <a:t>- </a:t>
            </a:r>
            <a:r>
              <a:rPr lang="fr-BE" dirty="0" err="1" smtClean="0"/>
              <a:t>costly</a:t>
            </a:r>
            <a:endParaRPr lang="fr-BE" dirty="0" smtClean="0"/>
          </a:p>
          <a:p>
            <a:r>
              <a:rPr lang="fr-BE" dirty="0" smtClean="0"/>
              <a:t>- harder to </a:t>
            </a:r>
            <a:r>
              <a:rPr lang="fr-BE" dirty="0" err="1" smtClean="0"/>
              <a:t>debug</a:t>
            </a:r>
            <a:endParaRPr lang="fr-BE" dirty="0"/>
          </a:p>
        </p:txBody>
      </p:sp>
      <p:sp>
        <p:nvSpPr>
          <p:cNvPr id="9" name="TextBox 8"/>
          <p:cNvSpPr txBox="1"/>
          <p:nvPr/>
        </p:nvSpPr>
        <p:spPr>
          <a:xfrm>
            <a:off x="3203848" y="4293096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smtClean="0"/>
              <a:t>- </a:t>
            </a:r>
            <a:r>
              <a:rPr lang="fr-BE" dirty="0" err="1" smtClean="0"/>
              <a:t>huge</a:t>
            </a:r>
            <a:r>
              <a:rPr lang="fr-BE" dirty="0" smtClean="0"/>
              <a:t> </a:t>
            </a:r>
            <a:r>
              <a:rPr lang="fr-BE" dirty="0" err="1" smtClean="0"/>
              <a:t>debugging</a:t>
            </a:r>
            <a:r>
              <a:rPr lang="fr-BE" dirty="0" smtClean="0"/>
              <a:t> issues</a:t>
            </a:r>
          </a:p>
          <a:p>
            <a:r>
              <a:rPr lang="fr-BE" dirty="0" smtClean="0"/>
              <a:t>- </a:t>
            </a:r>
            <a:r>
              <a:rPr lang="fr-BE" dirty="0" err="1" smtClean="0"/>
              <a:t>physical</a:t>
            </a:r>
            <a:r>
              <a:rPr lang="fr-BE" dirty="0" smtClean="0"/>
              <a:t> </a:t>
            </a:r>
            <a:r>
              <a:rPr lang="fr-BE" dirty="0" err="1" smtClean="0"/>
              <a:t>access</a:t>
            </a:r>
            <a:r>
              <a:rPr lang="fr-BE" dirty="0" smtClean="0"/>
              <a:t> </a:t>
            </a:r>
            <a:r>
              <a:rPr lang="fr-BE" dirty="0" err="1" smtClean="0"/>
              <a:t>difficult</a:t>
            </a:r>
            <a:endParaRPr lang="fr-BE" dirty="0" smtClean="0"/>
          </a:p>
          <a:p>
            <a:r>
              <a:rPr lang="fr-BE" dirty="0" smtClean="0"/>
              <a:t>- </a:t>
            </a:r>
            <a:r>
              <a:rPr lang="fr-BE" dirty="0" err="1" smtClean="0"/>
              <a:t>many</a:t>
            </a:r>
            <a:r>
              <a:rPr lang="fr-BE" dirty="0" smtClean="0"/>
              <a:t> </a:t>
            </a:r>
            <a:r>
              <a:rPr lang="fr-BE" dirty="0" err="1" smtClean="0"/>
              <a:t>unexpected</a:t>
            </a:r>
            <a:r>
              <a:rPr lang="fr-BE" dirty="0" smtClean="0"/>
              <a:t> </a:t>
            </a:r>
            <a:r>
              <a:rPr lang="fr-BE" dirty="0" err="1" smtClean="0"/>
              <a:t>problems</a:t>
            </a:r>
            <a:endParaRPr lang="fr-BE" dirty="0"/>
          </a:p>
        </p:txBody>
      </p:sp>
      <p:sp>
        <p:nvSpPr>
          <p:cNvPr id="13" name="Right Arrow 12"/>
          <p:cNvSpPr/>
          <p:nvPr/>
        </p:nvSpPr>
        <p:spPr>
          <a:xfrm rot="1760515">
            <a:off x="2591780" y="3433391"/>
            <a:ext cx="576064" cy="216024"/>
          </a:xfrm>
          <a:prstGeom prst="rightArrow">
            <a:avLst/>
          </a:prstGeom>
          <a:ln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" name="Right Arrow 13"/>
          <p:cNvSpPr/>
          <p:nvPr/>
        </p:nvSpPr>
        <p:spPr>
          <a:xfrm rot="21060538">
            <a:off x="2573168" y="2440960"/>
            <a:ext cx="3387009" cy="2325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" name="Right Arrow 15"/>
          <p:cNvSpPr/>
          <p:nvPr/>
        </p:nvSpPr>
        <p:spPr>
          <a:xfrm rot="8475754">
            <a:off x="5475231" y="2897883"/>
            <a:ext cx="576064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9024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From</a:t>
            </a:r>
            <a:r>
              <a:rPr lang="fr-BE" dirty="0" smtClean="0"/>
              <a:t> Simulations to Reality</a:t>
            </a:r>
            <a:endParaRPr lang="fr-BE" dirty="0"/>
          </a:p>
        </p:txBody>
      </p:sp>
      <p:sp>
        <p:nvSpPr>
          <p:cNvPr id="4" name="Rounded Rectangle 3"/>
          <p:cNvSpPr/>
          <p:nvPr/>
        </p:nvSpPr>
        <p:spPr>
          <a:xfrm>
            <a:off x="611560" y="2643953"/>
            <a:ext cx="1512168" cy="86409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Simulation</a:t>
            </a:r>
            <a:endParaRPr lang="fr-BE" dirty="0"/>
          </a:p>
        </p:txBody>
      </p:sp>
      <p:sp>
        <p:nvSpPr>
          <p:cNvPr id="5" name="Rounded Rectangle 4"/>
          <p:cNvSpPr/>
          <p:nvPr/>
        </p:nvSpPr>
        <p:spPr>
          <a:xfrm>
            <a:off x="6450470" y="1700808"/>
            <a:ext cx="1512168" cy="86409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err="1" smtClean="0"/>
              <a:t>Testbed</a:t>
            </a:r>
            <a:endParaRPr lang="fr-BE" dirty="0"/>
          </a:p>
        </p:txBody>
      </p:sp>
      <p:sp>
        <p:nvSpPr>
          <p:cNvPr id="6" name="Rounded Rectangle 5"/>
          <p:cNvSpPr/>
          <p:nvPr/>
        </p:nvSpPr>
        <p:spPr>
          <a:xfrm>
            <a:off x="3635896" y="3429000"/>
            <a:ext cx="1512168" cy="86409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Real World</a:t>
            </a:r>
          </a:p>
          <a:p>
            <a:pPr algn="ctr"/>
            <a:r>
              <a:rPr lang="fr-BE" dirty="0" err="1" smtClean="0"/>
              <a:t>Deployment</a:t>
            </a:r>
            <a:endParaRPr lang="fr-BE" dirty="0"/>
          </a:p>
        </p:txBody>
      </p:sp>
      <p:sp>
        <p:nvSpPr>
          <p:cNvPr id="7" name="TextBox 6"/>
          <p:cNvSpPr txBox="1"/>
          <p:nvPr/>
        </p:nvSpPr>
        <p:spPr>
          <a:xfrm>
            <a:off x="539552" y="3531509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smtClean="0"/>
              <a:t>+ control</a:t>
            </a:r>
          </a:p>
          <a:p>
            <a:r>
              <a:rPr lang="fr-BE" dirty="0" smtClean="0"/>
              <a:t>+ </a:t>
            </a:r>
            <a:r>
              <a:rPr lang="fr-BE" dirty="0" err="1" smtClean="0"/>
              <a:t>reproductibility</a:t>
            </a:r>
            <a:endParaRPr lang="fr-BE" dirty="0" smtClean="0"/>
          </a:p>
          <a:p>
            <a:r>
              <a:rPr lang="fr-BE" dirty="0" smtClean="0"/>
              <a:t>- </a:t>
            </a:r>
            <a:r>
              <a:rPr lang="fr-BE" dirty="0" err="1" smtClean="0"/>
              <a:t>poor</a:t>
            </a:r>
            <a:r>
              <a:rPr lang="fr-BE" dirty="0" smtClean="0"/>
              <a:t> </a:t>
            </a:r>
            <a:r>
              <a:rPr lang="fr-BE" dirty="0" err="1" smtClean="0"/>
              <a:t>channel</a:t>
            </a:r>
            <a:r>
              <a:rPr lang="fr-BE" dirty="0" smtClean="0"/>
              <a:t> </a:t>
            </a:r>
            <a:r>
              <a:rPr lang="fr-BE" dirty="0" err="1" smtClean="0"/>
              <a:t>models</a:t>
            </a:r>
            <a:endParaRPr lang="fr-BE" dirty="0" smtClean="0"/>
          </a:p>
          <a:p>
            <a:r>
              <a:rPr lang="fr-BE" dirty="0" smtClean="0"/>
              <a:t>- Limited </a:t>
            </a:r>
            <a:r>
              <a:rPr lang="fr-BE" dirty="0" err="1" smtClean="0"/>
              <a:t>hw</a:t>
            </a:r>
            <a:r>
              <a:rPr lang="fr-BE" dirty="0" smtClean="0"/>
              <a:t> </a:t>
            </a:r>
            <a:r>
              <a:rPr lang="fr-BE" dirty="0" err="1" smtClean="0"/>
              <a:t>platforms</a:t>
            </a:r>
            <a:endParaRPr lang="fr-BE" dirty="0"/>
          </a:p>
        </p:txBody>
      </p:sp>
      <p:sp>
        <p:nvSpPr>
          <p:cNvPr id="8" name="TextBox 7"/>
          <p:cNvSpPr txBox="1"/>
          <p:nvPr/>
        </p:nvSpPr>
        <p:spPr>
          <a:xfrm>
            <a:off x="6378461" y="2576371"/>
            <a:ext cx="23848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smtClean="0"/>
              <a:t>+ </a:t>
            </a:r>
            <a:r>
              <a:rPr lang="fr-BE" dirty="0" err="1" smtClean="0"/>
              <a:t>many</a:t>
            </a:r>
            <a:r>
              <a:rPr lang="fr-BE" dirty="0" smtClean="0"/>
              <a:t> </a:t>
            </a:r>
            <a:r>
              <a:rPr lang="fr-BE" dirty="0" err="1" smtClean="0"/>
              <a:t>platforms</a:t>
            </a:r>
            <a:endParaRPr lang="fr-BE" dirty="0" smtClean="0"/>
          </a:p>
          <a:p>
            <a:r>
              <a:rPr lang="fr-BE" dirty="0" smtClean="0"/>
              <a:t>+ </a:t>
            </a:r>
            <a:r>
              <a:rPr lang="fr-BE" dirty="0" err="1" smtClean="0"/>
              <a:t>near</a:t>
            </a:r>
            <a:r>
              <a:rPr lang="fr-BE" dirty="0" smtClean="0"/>
              <a:t>-real </a:t>
            </a:r>
            <a:r>
              <a:rPr lang="fr-BE" dirty="0" err="1" smtClean="0"/>
              <a:t>channel</a:t>
            </a:r>
            <a:endParaRPr lang="fr-BE" dirty="0" smtClean="0"/>
          </a:p>
          <a:p>
            <a:r>
              <a:rPr lang="fr-BE" dirty="0" smtClean="0"/>
              <a:t>+ trace </a:t>
            </a:r>
            <a:r>
              <a:rPr lang="fr-BE" dirty="0" err="1" smtClean="0"/>
              <a:t>at</a:t>
            </a:r>
            <a:r>
              <a:rPr lang="fr-BE" dirty="0" smtClean="0"/>
              <a:t> </a:t>
            </a:r>
            <a:r>
              <a:rPr lang="fr-BE" dirty="0" err="1" smtClean="0"/>
              <a:t>every</a:t>
            </a:r>
            <a:r>
              <a:rPr lang="fr-BE" dirty="0" smtClean="0"/>
              <a:t> </a:t>
            </a:r>
            <a:r>
              <a:rPr lang="fr-BE" dirty="0" err="1" smtClean="0"/>
              <a:t>mote</a:t>
            </a:r>
            <a:endParaRPr lang="fr-BE" dirty="0" smtClean="0"/>
          </a:p>
          <a:p>
            <a:r>
              <a:rPr lang="fr-BE" dirty="0" smtClean="0"/>
              <a:t>- </a:t>
            </a:r>
            <a:r>
              <a:rPr lang="fr-BE" dirty="0" err="1" smtClean="0"/>
              <a:t>costly</a:t>
            </a:r>
            <a:endParaRPr lang="fr-BE" dirty="0" smtClean="0"/>
          </a:p>
          <a:p>
            <a:endParaRPr lang="fr-BE" dirty="0"/>
          </a:p>
        </p:txBody>
      </p:sp>
      <p:sp>
        <p:nvSpPr>
          <p:cNvPr id="9" name="TextBox 8"/>
          <p:cNvSpPr txBox="1"/>
          <p:nvPr/>
        </p:nvSpPr>
        <p:spPr>
          <a:xfrm>
            <a:off x="3203848" y="4293096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smtClean="0"/>
              <a:t>- </a:t>
            </a:r>
            <a:r>
              <a:rPr lang="fr-BE" dirty="0" err="1" smtClean="0"/>
              <a:t>huge</a:t>
            </a:r>
            <a:r>
              <a:rPr lang="fr-BE" dirty="0" smtClean="0"/>
              <a:t> </a:t>
            </a:r>
            <a:r>
              <a:rPr lang="fr-BE" dirty="0" err="1" smtClean="0"/>
              <a:t>debugging</a:t>
            </a:r>
            <a:r>
              <a:rPr lang="fr-BE" dirty="0" smtClean="0"/>
              <a:t> issues</a:t>
            </a:r>
          </a:p>
          <a:p>
            <a:r>
              <a:rPr lang="fr-BE" dirty="0" smtClean="0"/>
              <a:t>- </a:t>
            </a:r>
            <a:r>
              <a:rPr lang="fr-BE" dirty="0" err="1" smtClean="0"/>
              <a:t>physical</a:t>
            </a:r>
            <a:r>
              <a:rPr lang="fr-BE" dirty="0" smtClean="0"/>
              <a:t> </a:t>
            </a:r>
            <a:r>
              <a:rPr lang="fr-BE" dirty="0" err="1" smtClean="0"/>
              <a:t>access</a:t>
            </a:r>
            <a:r>
              <a:rPr lang="fr-BE" dirty="0" smtClean="0"/>
              <a:t> </a:t>
            </a:r>
            <a:r>
              <a:rPr lang="fr-BE" dirty="0" err="1" smtClean="0"/>
              <a:t>difficult</a:t>
            </a:r>
            <a:endParaRPr lang="fr-BE" dirty="0" smtClean="0"/>
          </a:p>
          <a:p>
            <a:r>
              <a:rPr lang="fr-BE" dirty="0" smtClean="0"/>
              <a:t>- </a:t>
            </a:r>
            <a:r>
              <a:rPr lang="fr-BE" dirty="0" err="1" smtClean="0"/>
              <a:t>many</a:t>
            </a:r>
            <a:r>
              <a:rPr lang="fr-BE" dirty="0" smtClean="0"/>
              <a:t> </a:t>
            </a:r>
            <a:r>
              <a:rPr lang="fr-BE" dirty="0" err="1" smtClean="0"/>
              <a:t>unexpected</a:t>
            </a:r>
            <a:r>
              <a:rPr lang="fr-BE" dirty="0" smtClean="0"/>
              <a:t> </a:t>
            </a:r>
            <a:r>
              <a:rPr lang="fr-BE" dirty="0" err="1" smtClean="0"/>
              <a:t>problems</a:t>
            </a:r>
            <a:endParaRPr lang="fr-BE" dirty="0"/>
          </a:p>
        </p:txBody>
      </p:sp>
      <p:sp>
        <p:nvSpPr>
          <p:cNvPr id="10" name="Rounded Rectangle 9"/>
          <p:cNvSpPr/>
          <p:nvPr/>
        </p:nvSpPr>
        <p:spPr>
          <a:xfrm>
            <a:off x="6450470" y="4280916"/>
            <a:ext cx="1512168" cy="86409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Passive </a:t>
            </a:r>
            <a:r>
              <a:rPr lang="fr-BE" dirty="0" err="1" smtClean="0"/>
              <a:t>Sniffing</a:t>
            </a:r>
            <a:endParaRPr lang="fr-BE" dirty="0"/>
          </a:p>
        </p:txBody>
      </p:sp>
      <p:sp>
        <p:nvSpPr>
          <p:cNvPr id="11" name="TextBox 10"/>
          <p:cNvSpPr txBox="1"/>
          <p:nvPr/>
        </p:nvSpPr>
        <p:spPr>
          <a:xfrm>
            <a:off x="6378462" y="5145012"/>
            <a:ext cx="2658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smtClean="0"/>
              <a:t>+ non-intrusive </a:t>
            </a:r>
            <a:r>
              <a:rPr lang="fr-BE" dirty="0" err="1" smtClean="0"/>
              <a:t>debugging</a:t>
            </a:r>
            <a:endParaRPr lang="fr-BE" dirty="0" smtClean="0"/>
          </a:p>
          <a:p>
            <a:r>
              <a:rPr lang="fr-BE" dirty="0" smtClean="0"/>
              <a:t>- partial information</a:t>
            </a:r>
          </a:p>
          <a:p>
            <a:r>
              <a:rPr lang="fr-BE" dirty="0" smtClean="0"/>
              <a:t>- sniffer </a:t>
            </a:r>
            <a:r>
              <a:rPr lang="fr-BE" dirty="0" err="1" smtClean="0"/>
              <a:t>deployment</a:t>
            </a:r>
            <a:endParaRPr lang="fr-BE" dirty="0"/>
          </a:p>
        </p:txBody>
      </p:sp>
      <p:sp>
        <p:nvSpPr>
          <p:cNvPr id="13" name="Right Arrow 12"/>
          <p:cNvSpPr/>
          <p:nvPr/>
        </p:nvSpPr>
        <p:spPr>
          <a:xfrm rot="1760515">
            <a:off x="2591780" y="3433391"/>
            <a:ext cx="576064" cy="216024"/>
          </a:xfrm>
          <a:prstGeom prst="rightArrow">
            <a:avLst/>
          </a:prstGeom>
          <a:ln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" name="Right Arrow 13"/>
          <p:cNvSpPr/>
          <p:nvPr/>
        </p:nvSpPr>
        <p:spPr>
          <a:xfrm rot="21060538">
            <a:off x="2573168" y="2440960"/>
            <a:ext cx="3387009" cy="2325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" name="Right Arrow 14"/>
          <p:cNvSpPr/>
          <p:nvPr/>
        </p:nvSpPr>
        <p:spPr>
          <a:xfrm rot="8475754">
            <a:off x="5475231" y="2897883"/>
            <a:ext cx="576064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" name="Left-Right Arrow 2"/>
          <p:cNvSpPr/>
          <p:nvPr/>
        </p:nvSpPr>
        <p:spPr>
          <a:xfrm rot="1348431">
            <a:off x="5448101" y="4077972"/>
            <a:ext cx="720080" cy="2160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4912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190115" y="1264692"/>
            <a:ext cx="36006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7200" dirty="0" err="1" smtClean="0"/>
              <a:t>Ongoing</a:t>
            </a:r>
            <a:endParaRPr lang="fr-BE" sz="7200" dirty="0" smtClean="0"/>
          </a:p>
          <a:p>
            <a:pPr algn="ctr"/>
            <a:r>
              <a:rPr lang="fr-BE" sz="7200" dirty="0" err="1" smtClean="0"/>
              <a:t>Activities</a:t>
            </a:r>
            <a:endParaRPr lang="fr-BE" sz="7200" dirty="0" smtClean="0"/>
          </a:p>
        </p:txBody>
      </p:sp>
      <p:pic>
        <p:nvPicPr>
          <p:cNvPr id="3" name="Image 65" descr="6lbr-logo-final-larg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520" y="5373216"/>
            <a:ext cx="2184504" cy="962713"/>
          </a:xfrm>
          <a:prstGeom prst="rect">
            <a:avLst/>
          </a:prstGeom>
        </p:spPr>
      </p:pic>
      <p:pic>
        <p:nvPicPr>
          <p:cNvPr id="133121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5085184"/>
            <a:ext cx="135255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ZoneTexte 6"/>
          <p:cNvSpPr txBox="1"/>
          <p:nvPr/>
        </p:nvSpPr>
        <p:spPr>
          <a:xfrm>
            <a:off x="7668344" y="6021288"/>
            <a:ext cx="1218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800" b="1" dirty="0" smtClean="0"/>
              <a:t>Foren6</a:t>
            </a:r>
            <a:endParaRPr lang="fr-BE" sz="2800" b="1" dirty="0"/>
          </a:p>
        </p:txBody>
      </p:sp>
      <p:graphicFrame>
        <p:nvGraphicFramePr>
          <p:cNvPr id="133122" name="Object 2"/>
          <p:cNvGraphicFramePr>
            <a:graphicFrameLocks noChangeAspect="1"/>
          </p:cNvGraphicFramePr>
          <p:nvPr/>
        </p:nvGraphicFramePr>
        <p:xfrm>
          <a:off x="3059832" y="4725144"/>
          <a:ext cx="3802641" cy="1585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28" name="Visio" r:id="rId5" imgW="8601033" imgH="3591000" progId="">
                  <p:embed/>
                </p:oleObj>
              </mc:Choice>
              <mc:Fallback>
                <p:oleObj name="Visio" r:id="rId5" imgW="8601033" imgH="359100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4725144"/>
                        <a:ext cx="3802641" cy="158540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2" descr="https://secure.gravatar.com/avatar/5bffc66898fc8013d31603d9bf39042d?s=420&amp;d=https://a248.e.akamai.net/assets.github.com%2Fimages%2Fgravatars%2Fgravatar-org-420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44108" y="1480716"/>
            <a:ext cx="1840260" cy="184026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5067944" y="2056780"/>
            <a:ext cx="8034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5400" dirty="0" smtClean="0"/>
              <a:t>@</a:t>
            </a:r>
            <a:endParaRPr lang="fr-BE" dirty="0"/>
          </a:p>
        </p:txBody>
      </p:sp>
      <p:sp>
        <p:nvSpPr>
          <p:cNvPr id="11" name="ZoneTexte 10"/>
          <p:cNvSpPr txBox="1"/>
          <p:nvPr/>
        </p:nvSpPr>
        <p:spPr>
          <a:xfrm>
            <a:off x="4067944" y="6309320"/>
            <a:ext cx="1890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800" b="1" dirty="0" err="1" smtClean="0"/>
              <a:t>IoT</a:t>
            </a:r>
            <a:r>
              <a:rPr lang="fr-BE" sz="2800" b="1" dirty="0" smtClean="0"/>
              <a:t> </a:t>
            </a:r>
            <a:r>
              <a:rPr lang="fr-BE" sz="2800" b="1" dirty="0" err="1" smtClean="0"/>
              <a:t>Testbed</a:t>
            </a:r>
            <a:endParaRPr lang="fr-BE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1569815" y="332656"/>
            <a:ext cx="609852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1500" dirty="0" smtClean="0"/>
              <a:t>I</a:t>
            </a:r>
            <a:r>
              <a:rPr lang="fr-BE" sz="4800" dirty="0" smtClean="0"/>
              <a:t>nternet</a:t>
            </a:r>
            <a:r>
              <a:rPr lang="fr-BE" sz="11500" dirty="0" smtClean="0"/>
              <a:t> o</a:t>
            </a:r>
            <a:r>
              <a:rPr lang="fr-BE" sz="4800" dirty="0" smtClean="0"/>
              <a:t>f</a:t>
            </a:r>
            <a:r>
              <a:rPr lang="fr-BE" sz="11500" dirty="0" smtClean="0"/>
              <a:t> </a:t>
            </a:r>
            <a:r>
              <a:rPr lang="fr-BE" sz="11500" dirty="0" err="1" smtClean="0"/>
              <a:t>T</a:t>
            </a:r>
            <a:r>
              <a:rPr lang="fr-BE" sz="4800" dirty="0" err="1" smtClean="0"/>
              <a:t>hings</a:t>
            </a:r>
            <a:endParaRPr lang="fr-BE" sz="11500" dirty="0"/>
          </a:p>
        </p:txBody>
      </p:sp>
      <p:sp>
        <p:nvSpPr>
          <p:cNvPr id="10" name="Rectangle 9"/>
          <p:cNvSpPr/>
          <p:nvPr/>
        </p:nvSpPr>
        <p:spPr>
          <a:xfrm>
            <a:off x="683568" y="2204864"/>
            <a:ext cx="298190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8000" dirty="0" smtClean="0"/>
              <a:t>1: IPv6</a:t>
            </a:r>
            <a:endParaRPr lang="fr-BE" sz="102800" dirty="0"/>
          </a:p>
        </p:txBody>
      </p:sp>
      <p:sp>
        <p:nvSpPr>
          <p:cNvPr id="11" name="Rectangle 10"/>
          <p:cNvSpPr/>
          <p:nvPr/>
        </p:nvSpPr>
        <p:spPr>
          <a:xfrm>
            <a:off x="2123728" y="3735030"/>
            <a:ext cx="3989425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BE" sz="3600" dirty="0" smtClean="0"/>
              <a:t> Open Standard</a:t>
            </a:r>
          </a:p>
          <a:p>
            <a:pPr>
              <a:buFont typeface="Arial" pitchFamily="34" charset="0"/>
              <a:buChar char="•"/>
            </a:pPr>
            <a:r>
              <a:rPr lang="fr-BE" sz="3600" dirty="0" smtClean="0"/>
              <a:t> </a:t>
            </a:r>
            <a:r>
              <a:rPr lang="fr-BE" sz="3600" dirty="0" err="1" smtClean="0"/>
              <a:t>Widespread</a:t>
            </a:r>
            <a:endParaRPr lang="fr-BE" sz="3600" dirty="0" smtClean="0"/>
          </a:p>
          <a:p>
            <a:pPr>
              <a:buFont typeface="Arial" pitchFamily="34" charset="0"/>
              <a:buChar char="•"/>
            </a:pPr>
            <a:r>
              <a:rPr lang="fr-BE" sz="3600" dirty="0" smtClean="0"/>
              <a:t> </a:t>
            </a:r>
            <a:r>
              <a:rPr lang="fr-BE" sz="3600" dirty="0" err="1" smtClean="0"/>
              <a:t>Scalable</a:t>
            </a:r>
            <a:endParaRPr lang="fr-BE" sz="3600" dirty="0" smtClean="0"/>
          </a:p>
          <a:p>
            <a:pPr>
              <a:buFont typeface="Arial" pitchFamily="34" charset="0"/>
              <a:buChar char="•"/>
            </a:pPr>
            <a:r>
              <a:rPr lang="fr-BE" sz="3600" dirty="0" smtClean="0"/>
              <a:t> Auto-configuration</a:t>
            </a:r>
          </a:p>
          <a:p>
            <a:pPr>
              <a:buFont typeface="Arial" pitchFamily="34" charset="0"/>
              <a:buChar char="•"/>
            </a:pPr>
            <a:r>
              <a:rPr lang="fr-BE" sz="3600" dirty="0" smtClean="0"/>
              <a:t> Simple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Foren6: Passive </a:t>
            </a:r>
            <a:r>
              <a:rPr lang="fr-BE" dirty="0" err="1" smtClean="0"/>
              <a:t>IoT</a:t>
            </a:r>
            <a:r>
              <a:rPr lang="fr-BE" dirty="0"/>
              <a:t> </a:t>
            </a:r>
            <a:r>
              <a:rPr lang="fr-BE" dirty="0" smtClean="0"/>
              <a:t>Diagnostics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93595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secure.gravatar.com/avatar/5bffc66898fc8013d31603d9bf39042d?s=420&amp;d=https://a248.e.akamai.net/assets.github.com%2Fimages%2Fgravatars%2Fgravatar-org-42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556792"/>
            <a:ext cx="4000500" cy="4000501"/>
          </a:xfrm>
          <a:prstGeom prst="rect">
            <a:avLst/>
          </a:prstGeom>
          <a:noFill/>
        </p:spPr>
      </p:pic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7984" y="2420888"/>
            <a:ext cx="4096483" cy="2484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5368504" y="5910371"/>
            <a:ext cx="366799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r-BE" sz="2400" kern="0" dirty="0" smtClean="0">
                <a:hlinkClick r:id="rId4"/>
              </a:rPr>
              <a:t>sebastien.dawans@cetic.be</a:t>
            </a:r>
            <a:endParaRPr lang="fr-BE" sz="2400" kern="0" dirty="0" smtClean="0"/>
          </a:p>
          <a:p>
            <a:pPr algn="r"/>
            <a:r>
              <a:rPr lang="fr-BE" sz="2400" kern="0" dirty="0" smtClean="0">
                <a:hlinkClick r:id="rId5"/>
              </a:rPr>
              <a:t>laurent.deru@cetic.be</a:t>
            </a:r>
            <a:endParaRPr lang="fr-BE" sz="240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714202"/>
          </a:xfrm>
        </p:spPr>
        <p:txBody>
          <a:bodyPr/>
          <a:lstStyle/>
          <a:p>
            <a:r>
              <a:rPr lang="fr-BE" strike="sngStrike" dirty="0" err="1" smtClean="0"/>
              <a:t>Still</a:t>
            </a:r>
            <a:r>
              <a:rPr lang="fr-BE" strike="sngStrike" dirty="0" smtClean="0"/>
              <a:t> Alive?</a:t>
            </a:r>
            <a:r>
              <a:rPr lang="fr-BE" dirty="0" smtClean="0"/>
              <a:t/>
            </a:r>
            <a:br>
              <a:rPr lang="fr-BE" dirty="0" smtClean="0"/>
            </a:br>
            <a:r>
              <a:rPr lang="fr-BE" dirty="0" err="1" smtClean="0"/>
              <a:t>IoThanks</a:t>
            </a:r>
            <a:r>
              <a:rPr lang="fr-BE" dirty="0" smtClean="0"/>
              <a:t>!</a:t>
            </a:r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Contiki</a:t>
            </a:r>
            <a:r>
              <a:rPr lang="fr-BE" dirty="0" smtClean="0"/>
              <a:t>: OS for the </a:t>
            </a:r>
            <a:r>
              <a:rPr lang="fr-BE" dirty="0" err="1" smtClean="0"/>
              <a:t>IoT</a:t>
            </a:r>
            <a:endParaRPr lang="fr-BE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Runs on small devices, sensor networks, etc</a:t>
            </a:r>
          </a:p>
          <a:p>
            <a:r>
              <a:rPr lang="en-US" dirty="0" smtClean="0"/>
              <a:t>Low power, low memory</a:t>
            </a:r>
          </a:p>
          <a:p>
            <a:r>
              <a:rPr lang="en-US" dirty="0" smtClean="0"/>
              <a:t>Certified IPv6 stack</a:t>
            </a:r>
          </a:p>
          <a:p>
            <a:r>
              <a:rPr lang="en-US" dirty="0" smtClean="0"/>
              <a:t>Supports a variety of hardware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Open-source, contributors from</a:t>
            </a:r>
          </a:p>
          <a:p>
            <a:pPr lvl="1"/>
            <a:r>
              <a:rPr lang="en-US" dirty="0" smtClean="0"/>
              <a:t>SICS, Cisco</a:t>
            </a:r>
            <a:r>
              <a:rPr lang="en-US" dirty="0"/>
              <a:t>, </a:t>
            </a:r>
            <a:r>
              <a:rPr lang="en-US" dirty="0" err="1"/>
              <a:t>Redwire</a:t>
            </a:r>
            <a:r>
              <a:rPr lang="en-US" dirty="0"/>
              <a:t> LLC, </a:t>
            </a:r>
            <a:r>
              <a:rPr lang="en-US" dirty="0" smtClean="0"/>
              <a:t>and many others</a:t>
            </a:r>
            <a:endParaRPr lang="en-US" dirty="0"/>
          </a:p>
        </p:txBody>
      </p:sp>
      <p:pic>
        <p:nvPicPr>
          <p:cNvPr id="5" name="Picture 12" descr="C:\Users\simon\Desktop\Z1-B-mediu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149080"/>
            <a:ext cx="860382" cy="62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C:\Users\simon\Desktop\rzraven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149080"/>
            <a:ext cx="1142175" cy="67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5" descr="C:\Users\simon\Desktop\tmote-sky-blue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3894732"/>
            <a:ext cx="756988" cy="49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C:\Users\simon\Desktop\F304CROE0105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077072"/>
            <a:ext cx="801860" cy="71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www.linux-ipv6.org/v6ready/IPv6_ready_logo_phase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276872"/>
            <a:ext cx="1180924" cy="141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1569815" y="332656"/>
            <a:ext cx="609852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1500" dirty="0" smtClean="0"/>
              <a:t>I</a:t>
            </a:r>
            <a:r>
              <a:rPr lang="fr-BE" sz="4800" dirty="0" smtClean="0"/>
              <a:t>nternet</a:t>
            </a:r>
            <a:r>
              <a:rPr lang="fr-BE" sz="11500" dirty="0" smtClean="0"/>
              <a:t> o</a:t>
            </a:r>
            <a:r>
              <a:rPr lang="fr-BE" sz="4800" dirty="0" smtClean="0"/>
              <a:t>f</a:t>
            </a:r>
            <a:r>
              <a:rPr lang="fr-BE" sz="11500" dirty="0" smtClean="0"/>
              <a:t> </a:t>
            </a:r>
            <a:r>
              <a:rPr lang="fr-BE" sz="11500" dirty="0" err="1" smtClean="0"/>
              <a:t>T</a:t>
            </a:r>
            <a:r>
              <a:rPr lang="fr-BE" sz="4800" dirty="0" err="1" smtClean="0"/>
              <a:t>hings</a:t>
            </a:r>
            <a:endParaRPr lang="fr-BE" sz="11500" dirty="0"/>
          </a:p>
        </p:txBody>
      </p:sp>
      <p:sp>
        <p:nvSpPr>
          <p:cNvPr id="10" name="Rectangle 9"/>
          <p:cNvSpPr/>
          <p:nvPr/>
        </p:nvSpPr>
        <p:spPr>
          <a:xfrm>
            <a:off x="683568" y="2204864"/>
            <a:ext cx="361188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8000" dirty="0" smtClean="0"/>
              <a:t>2: Cloud</a:t>
            </a:r>
            <a:endParaRPr lang="fr-BE" sz="102800" dirty="0"/>
          </a:p>
        </p:txBody>
      </p:sp>
      <p:sp>
        <p:nvSpPr>
          <p:cNvPr id="11" name="Rectangle 10"/>
          <p:cNvSpPr/>
          <p:nvPr/>
        </p:nvSpPr>
        <p:spPr>
          <a:xfrm>
            <a:off x="2123728" y="3735030"/>
            <a:ext cx="5854488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BE" sz="3600" dirty="0" smtClean="0"/>
              <a:t> Cloud-</a:t>
            </a:r>
            <a:r>
              <a:rPr lang="fr-BE" sz="3600" dirty="0" err="1" smtClean="0"/>
              <a:t>centric</a:t>
            </a:r>
            <a:r>
              <a:rPr lang="fr-BE" sz="3600" dirty="0" smtClean="0"/>
              <a:t> </a:t>
            </a:r>
            <a:r>
              <a:rPr lang="fr-BE" sz="3600" dirty="0" err="1" smtClean="0"/>
              <a:t>IoT</a:t>
            </a:r>
            <a:endParaRPr lang="fr-BE" sz="3600" dirty="0" smtClean="0"/>
          </a:p>
          <a:p>
            <a:pPr>
              <a:buFont typeface="Arial" pitchFamily="34" charset="0"/>
              <a:buChar char="•"/>
            </a:pPr>
            <a:r>
              <a:rPr lang="fr-BE" sz="3600" dirty="0"/>
              <a:t> </a:t>
            </a:r>
            <a:r>
              <a:rPr lang="fr-BE" sz="3600" dirty="0" err="1" smtClean="0"/>
              <a:t>Objects</a:t>
            </a:r>
            <a:r>
              <a:rPr lang="fr-BE" sz="3600" dirty="0" smtClean="0"/>
              <a:t> as simple as possible</a:t>
            </a:r>
          </a:p>
          <a:p>
            <a:pPr>
              <a:buFont typeface="Arial" pitchFamily="34" charset="0"/>
              <a:buChar char="•"/>
            </a:pPr>
            <a:r>
              <a:rPr lang="fr-BE" sz="3600" dirty="0"/>
              <a:t> </a:t>
            </a:r>
            <a:r>
              <a:rPr lang="fr-BE" sz="3600" dirty="0" smtClean="0"/>
              <a:t>Intelligence in the Cloud</a:t>
            </a:r>
          </a:p>
          <a:p>
            <a:pPr>
              <a:buFont typeface="Arial" pitchFamily="34" charset="0"/>
              <a:buChar char="•"/>
            </a:pPr>
            <a:r>
              <a:rPr lang="fr-BE" sz="3600" dirty="0" smtClean="0"/>
              <a:t> Standard interfaces</a:t>
            </a:r>
          </a:p>
          <a:p>
            <a:pPr>
              <a:buFont typeface="Arial" pitchFamily="34" charset="0"/>
              <a:buChar char="•"/>
            </a:pPr>
            <a:r>
              <a:rPr lang="fr-BE" sz="3600" dirty="0" smtClean="0"/>
              <a:t> No </a:t>
            </a:r>
            <a:r>
              <a:rPr lang="fr-BE" sz="3600" dirty="0" err="1" smtClean="0"/>
              <a:t>complex</a:t>
            </a:r>
            <a:r>
              <a:rPr lang="fr-BE" sz="3600" dirty="0" smtClean="0"/>
              <a:t> application </a:t>
            </a:r>
            <a:r>
              <a:rPr lang="fr-BE" sz="3600" dirty="0" err="1" smtClean="0"/>
              <a:t>logic</a:t>
            </a:r>
            <a:endParaRPr lang="fr-BE" sz="3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Cloud-</a:t>
            </a:r>
            <a:r>
              <a:rPr lang="fr-BE" dirty="0" err="1" smtClean="0"/>
              <a:t>Centric</a:t>
            </a:r>
            <a:r>
              <a:rPr lang="fr-BE" dirty="0" smtClean="0"/>
              <a:t> </a:t>
            </a:r>
            <a:r>
              <a:rPr lang="fr-BE" dirty="0" err="1" smtClean="0"/>
              <a:t>IoT</a:t>
            </a:r>
            <a:endParaRPr lang="fr-BE" dirty="0"/>
          </a:p>
        </p:txBody>
      </p:sp>
      <p:pic>
        <p:nvPicPr>
          <p:cNvPr id="4" name="Picture 2" descr="http://www.clker.com/cliparts/2/7/1/0/11949849491786662466cloud_jon_phillips_01.svg.m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359" y="2390759"/>
            <a:ext cx="3240831" cy="192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7" descr="C:\Users\simon\Desktop\smartmet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5373216"/>
            <a:ext cx="1178590" cy="61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711183" y="2762460"/>
            <a:ext cx="501647" cy="320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app</a:t>
            </a:r>
            <a:endParaRPr lang="en-US" sz="1400" b="1" dirty="0"/>
          </a:p>
        </p:txBody>
      </p:sp>
      <p:sp>
        <p:nvSpPr>
          <p:cNvPr id="9" name="Rectangle 8"/>
          <p:cNvSpPr/>
          <p:nvPr/>
        </p:nvSpPr>
        <p:spPr>
          <a:xfrm>
            <a:off x="5545152" y="2926349"/>
            <a:ext cx="501647" cy="320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app</a:t>
            </a:r>
            <a:endParaRPr lang="en-US" sz="1400" b="1" dirty="0"/>
          </a:p>
        </p:txBody>
      </p:sp>
      <p:sp>
        <p:nvSpPr>
          <p:cNvPr id="10" name="Rectangle 9"/>
          <p:cNvSpPr/>
          <p:nvPr/>
        </p:nvSpPr>
        <p:spPr>
          <a:xfrm>
            <a:off x="4970863" y="3457009"/>
            <a:ext cx="501647" cy="320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app</a:t>
            </a:r>
            <a:endParaRPr lang="en-US" sz="1400" b="1" dirty="0"/>
          </a:p>
        </p:txBody>
      </p:sp>
      <p:sp>
        <p:nvSpPr>
          <p:cNvPr id="11" name="Rectangle 10"/>
          <p:cNvSpPr/>
          <p:nvPr/>
        </p:nvSpPr>
        <p:spPr>
          <a:xfrm>
            <a:off x="5816063" y="3515753"/>
            <a:ext cx="501647" cy="320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app</a:t>
            </a:r>
            <a:endParaRPr lang="en-US" sz="1400" b="1" dirty="0"/>
          </a:p>
        </p:txBody>
      </p:sp>
      <p:sp>
        <p:nvSpPr>
          <p:cNvPr id="12" name="Rectangle 11"/>
          <p:cNvSpPr/>
          <p:nvPr/>
        </p:nvSpPr>
        <p:spPr>
          <a:xfrm>
            <a:off x="4268432" y="3224943"/>
            <a:ext cx="501647" cy="320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app</a:t>
            </a:r>
            <a:endParaRPr lang="en-US" sz="1400" b="1" dirty="0"/>
          </a:p>
        </p:txBody>
      </p:sp>
      <p:cxnSp>
        <p:nvCxnSpPr>
          <p:cNvPr id="13" name="Straight Arrow Connector 38"/>
          <p:cNvCxnSpPr/>
          <p:nvPr/>
        </p:nvCxnSpPr>
        <p:spPr>
          <a:xfrm flipV="1">
            <a:off x="1035199" y="3246350"/>
            <a:ext cx="2492447" cy="615333"/>
          </a:xfrm>
          <a:prstGeom prst="straightConnector1">
            <a:avLst/>
          </a:prstGeom>
          <a:ln w="5715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40"/>
          <p:cNvCxnSpPr/>
          <p:nvPr/>
        </p:nvCxnSpPr>
        <p:spPr>
          <a:xfrm flipV="1">
            <a:off x="4211184" y="4201002"/>
            <a:ext cx="131986" cy="1634386"/>
          </a:xfrm>
          <a:prstGeom prst="straightConnector1">
            <a:avLst/>
          </a:prstGeom>
          <a:ln w="5715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43"/>
          <p:cNvCxnSpPr/>
          <p:nvPr/>
        </p:nvCxnSpPr>
        <p:spPr>
          <a:xfrm flipV="1">
            <a:off x="2915816" y="4077072"/>
            <a:ext cx="938984" cy="1152203"/>
          </a:xfrm>
          <a:prstGeom prst="straightConnector1">
            <a:avLst/>
          </a:prstGeom>
          <a:ln w="5715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46"/>
          <p:cNvCxnSpPr/>
          <p:nvPr/>
        </p:nvCxnSpPr>
        <p:spPr>
          <a:xfrm>
            <a:off x="5837302" y="4287105"/>
            <a:ext cx="420224" cy="890684"/>
          </a:xfrm>
          <a:prstGeom prst="straightConnector1">
            <a:avLst/>
          </a:prstGeom>
          <a:ln w="5715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50"/>
          <p:cNvCxnSpPr/>
          <p:nvPr/>
        </p:nvCxnSpPr>
        <p:spPr>
          <a:xfrm flipH="1" flipV="1">
            <a:off x="6066886" y="4232343"/>
            <a:ext cx="420836" cy="897406"/>
          </a:xfrm>
          <a:prstGeom prst="straightConnector1">
            <a:avLst/>
          </a:prstGeom>
          <a:ln w="5715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52"/>
          <p:cNvCxnSpPr/>
          <p:nvPr/>
        </p:nvCxnSpPr>
        <p:spPr>
          <a:xfrm flipH="1">
            <a:off x="1907704" y="3587679"/>
            <a:ext cx="1619942" cy="1065457"/>
          </a:xfrm>
          <a:prstGeom prst="straightConnector1">
            <a:avLst/>
          </a:prstGeom>
          <a:ln w="5715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57" descr="Screen Clippi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388" y="5545316"/>
            <a:ext cx="701446" cy="908020"/>
          </a:xfrm>
          <a:prstGeom prst="rect">
            <a:avLst/>
          </a:prstGeom>
        </p:spPr>
      </p:pic>
      <p:pic>
        <p:nvPicPr>
          <p:cNvPr id="20" name="Picture 2" descr="http://www.masterfireandelectric.com/assets/images/smoke_detecto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113" y="6012729"/>
            <a:ext cx="616142" cy="49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62"/>
          <p:cNvCxnSpPr/>
          <p:nvPr/>
        </p:nvCxnSpPr>
        <p:spPr>
          <a:xfrm>
            <a:off x="5241774" y="4385701"/>
            <a:ext cx="151656" cy="1130102"/>
          </a:xfrm>
          <a:prstGeom prst="straightConnector1">
            <a:avLst/>
          </a:prstGeom>
          <a:ln w="5715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http://rioc.ny.gov/images/bus1.g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55" y="2512670"/>
            <a:ext cx="1006087" cy="65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http://sweetcrudereports.com/wp-content/uploads/2012/05/Power-transmission-line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658" y="1340536"/>
            <a:ext cx="1296144" cy="89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http://c2.img.v4.skyrock.net/c28/fan-de-moteurs/pics/2308993827_small_1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2140870"/>
            <a:ext cx="1119531" cy="92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4" descr="http://www.radialsblog.com/wp-content/uploads/2011/02/27862-hi-traffic.jpe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420" y="3457009"/>
            <a:ext cx="1303135" cy="85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6" descr="http://www.the-looney-bin.com/wp-content/uploads/2011/05/Water-Sprinkler-Systems-for-Challenging-Terrain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625" y="1664716"/>
            <a:ext cx="982081" cy="982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8" descr="http://4.bp.blogspot.com/_5J95CfT2cs8/TGb92_XwtFI/AAAAAAAAFZQ/ltNmnn-LZXs/s1600/Nate+Brannen+20100814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63" r="34517"/>
          <a:stretch/>
        </p:blipFill>
        <p:spPr bwMode="auto">
          <a:xfrm>
            <a:off x="7403940" y="4896515"/>
            <a:ext cx="576032" cy="12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0" descr="http://www.afajournal.org/images/0208_3firemen.gif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633" y="1261003"/>
            <a:ext cx="1207088" cy="80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0" descr="C:\Users\simon\Desktop\smart-phone-on-white-thumb16438662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598" y="5234518"/>
            <a:ext cx="760249" cy="75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0"/>
          <p:cNvPicPr>
            <a:picLocks noChangeAspect="1"/>
          </p:cNvPicPr>
          <p:nvPr/>
        </p:nvPicPr>
        <p:blipFill rotWithShape="1">
          <a:blip r:embed="rId14" cstate="print"/>
          <a:srcRect l="19455" r="-1"/>
          <a:stretch/>
        </p:blipFill>
        <p:spPr>
          <a:xfrm>
            <a:off x="1187624" y="4581128"/>
            <a:ext cx="713292" cy="782805"/>
          </a:xfrm>
          <a:prstGeom prst="rect">
            <a:avLst/>
          </a:prstGeom>
        </p:spPr>
      </p:pic>
      <p:pic>
        <p:nvPicPr>
          <p:cNvPr id="34" name="Picture 4" descr="http://img.directindustry.com/images_di/photo-g/carbon-dioxide-co2-detector-263958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736900"/>
            <a:ext cx="685277" cy="77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1569815" y="332656"/>
            <a:ext cx="609852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1500" dirty="0" smtClean="0"/>
              <a:t>I</a:t>
            </a:r>
            <a:r>
              <a:rPr lang="fr-BE" sz="4800" dirty="0" smtClean="0"/>
              <a:t>nternet</a:t>
            </a:r>
            <a:r>
              <a:rPr lang="fr-BE" sz="11500" dirty="0" smtClean="0"/>
              <a:t> o</a:t>
            </a:r>
            <a:r>
              <a:rPr lang="fr-BE" sz="4800" dirty="0" smtClean="0"/>
              <a:t>f</a:t>
            </a:r>
            <a:r>
              <a:rPr lang="fr-BE" sz="11500" dirty="0" smtClean="0"/>
              <a:t> </a:t>
            </a:r>
            <a:r>
              <a:rPr lang="fr-BE" sz="11500" dirty="0" err="1" smtClean="0"/>
              <a:t>T</a:t>
            </a:r>
            <a:r>
              <a:rPr lang="fr-BE" sz="4800" dirty="0" err="1" smtClean="0"/>
              <a:t>hings</a:t>
            </a:r>
            <a:endParaRPr lang="fr-BE" sz="11500" dirty="0"/>
          </a:p>
        </p:txBody>
      </p:sp>
      <p:sp>
        <p:nvSpPr>
          <p:cNvPr id="10" name="Rectangle 9"/>
          <p:cNvSpPr/>
          <p:nvPr/>
        </p:nvSpPr>
        <p:spPr>
          <a:xfrm>
            <a:off x="683568" y="2204864"/>
            <a:ext cx="544585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8000" dirty="0" smtClean="0"/>
              <a:t>3: </a:t>
            </a:r>
            <a:r>
              <a:rPr lang="fr-BE" sz="8000" dirty="0" err="1" smtClean="0"/>
              <a:t>Semantics</a:t>
            </a:r>
            <a:endParaRPr lang="fr-BE" sz="102800" dirty="0"/>
          </a:p>
        </p:txBody>
      </p:sp>
      <p:sp>
        <p:nvSpPr>
          <p:cNvPr id="11" name="Rectangle 10"/>
          <p:cNvSpPr/>
          <p:nvPr/>
        </p:nvSpPr>
        <p:spPr>
          <a:xfrm>
            <a:off x="2123728" y="3735030"/>
            <a:ext cx="5007589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BE" sz="3600" dirty="0" smtClean="0"/>
              <a:t> Object </a:t>
            </a:r>
            <a:r>
              <a:rPr lang="fr-BE" sz="3600" dirty="0" err="1" smtClean="0"/>
              <a:t>identity</a:t>
            </a:r>
            <a:endParaRPr lang="fr-BE" sz="3600" dirty="0" smtClean="0"/>
          </a:p>
          <a:p>
            <a:pPr>
              <a:buFont typeface="Arial" pitchFamily="34" charset="0"/>
              <a:buChar char="•"/>
            </a:pPr>
            <a:r>
              <a:rPr lang="fr-BE" sz="3600" dirty="0"/>
              <a:t> </a:t>
            </a:r>
            <a:r>
              <a:rPr lang="fr-BE" sz="3600" dirty="0" smtClean="0"/>
              <a:t>Virtual/</a:t>
            </a:r>
            <a:r>
              <a:rPr lang="fr-BE" sz="3600" dirty="0" err="1" smtClean="0"/>
              <a:t>Physical</a:t>
            </a:r>
            <a:r>
              <a:rPr lang="fr-BE" sz="3600" dirty="0" smtClean="0"/>
              <a:t> </a:t>
            </a:r>
            <a:r>
              <a:rPr lang="fr-BE" sz="3600" dirty="0" err="1" smtClean="0"/>
              <a:t>duality</a:t>
            </a:r>
            <a:endParaRPr lang="fr-BE" sz="3600" dirty="0" smtClean="0"/>
          </a:p>
          <a:p>
            <a:pPr>
              <a:buFont typeface="Arial" pitchFamily="34" charset="0"/>
              <a:buChar char="•"/>
            </a:pPr>
            <a:r>
              <a:rPr lang="fr-BE" sz="3600" dirty="0"/>
              <a:t> </a:t>
            </a:r>
            <a:r>
              <a:rPr lang="fr-BE" sz="3600" dirty="0" smtClean="0"/>
              <a:t>Service &amp; </a:t>
            </a:r>
            <a:r>
              <a:rPr lang="fr-BE" sz="3600" dirty="0" err="1" smtClean="0"/>
              <a:t>Role</a:t>
            </a:r>
            <a:r>
              <a:rPr lang="fr-BE" sz="3600" dirty="0" smtClean="0"/>
              <a:t> </a:t>
            </a:r>
            <a:r>
              <a:rPr lang="fr-BE" sz="3600" dirty="0" err="1" smtClean="0"/>
              <a:t>discovery</a:t>
            </a:r>
            <a:endParaRPr lang="fr-BE" sz="3600" dirty="0" smtClean="0"/>
          </a:p>
          <a:p>
            <a:pPr>
              <a:buFont typeface="Arial" pitchFamily="34" charset="0"/>
              <a:buChar char="•"/>
            </a:pPr>
            <a:r>
              <a:rPr lang="fr-BE" sz="3600" dirty="0" smtClean="0"/>
              <a:t> </a:t>
            </a:r>
            <a:r>
              <a:rPr lang="fr-BE" sz="3600" dirty="0" err="1" smtClean="0"/>
              <a:t>CoAP</a:t>
            </a:r>
            <a:endParaRPr lang="fr-BE" sz="3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IoT</a:t>
            </a:r>
            <a:r>
              <a:rPr lang="fr-BE" dirty="0" smtClean="0"/>
              <a:t> </a:t>
            </a:r>
            <a:r>
              <a:rPr lang="fr-BE" dirty="0" err="1" smtClean="0"/>
              <a:t>will</a:t>
            </a:r>
            <a:r>
              <a:rPr lang="fr-BE" dirty="0" smtClean="0"/>
              <a:t> </a:t>
            </a:r>
            <a:r>
              <a:rPr lang="fr-BE" dirty="0" err="1" smtClean="0"/>
              <a:t>be</a:t>
            </a:r>
            <a:r>
              <a:rPr lang="fr-BE" dirty="0" smtClean="0"/>
              <a:t> </a:t>
            </a:r>
            <a:r>
              <a:rPr lang="fr-BE" dirty="0" err="1" smtClean="0"/>
              <a:t>based</a:t>
            </a:r>
            <a:r>
              <a:rPr lang="fr-BE" dirty="0" smtClean="0"/>
              <a:t> on </a:t>
            </a:r>
            <a:r>
              <a:rPr lang="fr-BE" dirty="0" err="1" smtClean="0"/>
              <a:t>semantics</a:t>
            </a:r>
            <a:endParaRPr lang="fr-BE" dirty="0"/>
          </a:p>
        </p:txBody>
      </p:sp>
      <p:pic>
        <p:nvPicPr>
          <p:cNvPr id="4" name="Picture 2" descr="http://www.clker.com/cliparts/2/7/1/0/11949849491786662466cloud_jon_phillips_01.svg.m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780928"/>
            <a:ext cx="3235215" cy="191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0" descr="C:\Users\simon\Desktop\smart-phone-on-white-thumb1643866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6" y="2420887"/>
            <a:ext cx="760249" cy="75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èche droite 7"/>
          <p:cNvSpPr/>
          <p:nvPr/>
        </p:nvSpPr>
        <p:spPr>
          <a:xfrm rot="1204246">
            <a:off x="2057801" y="3052476"/>
            <a:ext cx="773747" cy="1723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Rectangle 8"/>
          <p:cNvSpPr/>
          <p:nvPr/>
        </p:nvSpPr>
        <p:spPr>
          <a:xfrm>
            <a:off x="1628651" y="2350620"/>
            <a:ext cx="16546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BE" dirty="0" smtClean="0"/>
              <a:t>GET &lt;</a:t>
            </a:r>
            <a:r>
              <a:rPr lang="fr-BE" dirty="0" err="1" smtClean="0"/>
              <a:t>resource</a:t>
            </a:r>
            <a:r>
              <a:rPr lang="fr-BE" dirty="0" smtClean="0"/>
              <a:t>&gt;</a:t>
            </a:r>
          </a:p>
          <a:p>
            <a:pPr algn="ctr"/>
            <a:r>
              <a:rPr lang="fr-BE" dirty="0" smtClean="0"/>
              <a:t>&lt;of </a:t>
            </a:r>
            <a:r>
              <a:rPr lang="fr-BE" dirty="0" err="1" smtClean="0"/>
              <a:t>what</a:t>
            </a:r>
            <a:r>
              <a:rPr lang="fr-BE" dirty="0" smtClean="0"/>
              <a:t>?&gt;</a:t>
            </a:r>
            <a:endParaRPr lang="fr-BE" dirty="0"/>
          </a:p>
        </p:txBody>
      </p:sp>
      <p:pic>
        <p:nvPicPr>
          <p:cNvPr id="10" name="Picture 20"/>
          <p:cNvPicPr>
            <a:picLocks noChangeAspect="1"/>
          </p:cNvPicPr>
          <p:nvPr/>
        </p:nvPicPr>
        <p:blipFill rotWithShape="1">
          <a:blip r:embed="rId4" cstate="print"/>
          <a:srcRect l="19455" r="-1"/>
          <a:stretch/>
        </p:blipFill>
        <p:spPr>
          <a:xfrm>
            <a:off x="6876256" y="3140968"/>
            <a:ext cx="713292" cy="78280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499992" y="3429000"/>
            <a:ext cx="501647" cy="320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app</a:t>
            </a:r>
            <a:endParaRPr lang="en-US" sz="1400" b="1" dirty="0"/>
          </a:p>
        </p:txBody>
      </p:sp>
      <p:sp>
        <p:nvSpPr>
          <p:cNvPr id="12" name="Flèche droite 11"/>
          <p:cNvSpPr/>
          <p:nvPr/>
        </p:nvSpPr>
        <p:spPr>
          <a:xfrm rot="12130264">
            <a:off x="1911043" y="3283358"/>
            <a:ext cx="773747" cy="1723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" name="Rectangle 12"/>
          <p:cNvSpPr/>
          <p:nvPr/>
        </p:nvSpPr>
        <p:spPr>
          <a:xfrm>
            <a:off x="1907702" y="3501007"/>
            <a:ext cx="656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dirty="0" err="1" smtClean="0"/>
              <a:t>reply</a:t>
            </a:r>
            <a:endParaRPr lang="fr-BE" dirty="0"/>
          </a:p>
        </p:txBody>
      </p:sp>
      <p:sp>
        <p:nvSpPr>
          <p:cNvPr id="14" name="Flèche droite 13"/>
          <p:cNvSpPr/>
          <p:nvPr/>
        </p:nvSpPr>
        <p:spPr>
          <a:xfrm>
            <a:off x="5148064" y="3501008"/>
            <a:ext cx="1584176" cy="1723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" name="Rectangle 14"/>
          <p:cNvSpPr/>
          <p:nvPr/>
        </p:nvSpPr>
        <p:spPr>
          <a:xfrm>
            <a:off x="6098597" y="3789040"/>
            <a:ext cx="14236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BE" dirty="0" smtClean="0"/>
              <a:t>POST &lt;data&gt; </a:t>
            </a:r>
          </a:p>
          <a:p>
            <a:pPr algn="ctr"/>
            <a:r>
              <a:rPr lang="fr-BE" dirty="0" smtClean="0"/>
              <a:t>&lt;to </a:t>
            </a:r>
            <a:r>
              <a:rPr lang="fr-BE" dirty="0" err="1" smtClean="0"/>
              <a:t>what</a:t>
            </a:r>
            <a:r>
              <a:rPr lang="fr-BE" dirty="0" smtClean="0"/>
              <a:t>?&gt;</a:t>
            </a:r>
            <a:endParaRPr lang="fr-BE" dirty="0"/>
          </a:p>
        </p:txBody>
      </p:sp>
      <p:sp>
        <p:nvSpPr>
          <p:cNvPr id="16" name="Rectangle 15"/>
          <p:cNvSpPr/>
          <p:nvPr/>
        </p:nvSpPr>
        <p:spPr>
          <a:xfrm>
            <a:off x="3563888" y="3429000"/>
            <a:ext cx="501647" cy="320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app</a:t>
            </a:r>
            <a:endParaRPr lang="en-US" sz="1400" b="1" dirty="0"/>
          </a:p>
        </p:txBody>
      </p:sp>
      <p:sp>
        <p:nvSpPr>
          <p:cNvPr id="17" name="Rectangle 16"/>
          <p:cNvSpPr/>
          <p:nvPr/>
        </p:nvSpPr>
        <p:spPr>
          <a:xfrm>
            <a:off x="4283968" y="3933056"/>
            <a:ext cx="501647" cy="320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app</a:t>
            </a:r>
            <a:endParaRPr lang="en-US" sz="1400" b="1" dirty="0"/>
          </a:p>
        </p:txBody>
      </p:sp>
      <p:pic>
        <p:nvPicPr>
          <p:cNvPr id="18" name="Picture 2" descr="http://www.masterfireandelectric.com/assets/images/smoke_detecto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6021288"/>
            <a:ext cx="616142" cy="49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lèche droite 18"/>
          <p:cNvSpPr/>
          <p:nvPr/>
        </p:nvSpPr>
        <p:spPr>
          <a:xfrm rot="16200000">
            <a:off x="3722081" y="5071007"/>
            <a:ext cx="1584176" cy="1723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Rectangle 19"/>
          <p:cNvSpPr/>
          <p:nvPr/>
        </p:nvSpPr>
        <p:spPr>
          <a:xfrm>
            <a:off x="4572000" y="5086925"/>
            <a:ext cx="14902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BE" dirty="0" smtClean="0"/>
              <a:t>PUSH</a:t>
            </a:r>
          </a:p>
          <a:p>
            <a:pPr algn="ctr"/>
            <a:r>
              <a:rPr lang="fr-BE" dirty="0" smtClean="0"/>
              <a:t>&lt;notification&gt;</a:t>
            </a:r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827584" y="1484784"/>
            <a:ext cx="7527766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1500" dirty="0" err="1" smtClean="0"/>
              <a:t>Some</a:t>
            </a:r>
            <a:endParaRPr lang="fr-BE" sz="11500" dirty="0" smtClean="0"/>
          </a:p>
          <a:p>
            <a:pPr algn="ctr"/>
            <a:r>
              <a:rPr lang="fr-BE" sz="11500" dirty="0" smtClean="0"/>
              <a:t>Applications</a:t>
            </a:r>
            <a:endParaRPr lang="fr-BE" sz="1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4896544" cy="1143000"/>
          </a:xfrm>
        </p:spPr>
        <p:txBody>
          <a:bodyPr>
            <a:normAutofit/>
          </a:bodyPr>
          <a:lstStyle/>
          <a:p>
            <a:r>
              <a:rPr lang="fr-BE" sz="5400" dirty="0" smtClean="0"/>
              <a:t>Smart Parking</a:t>
            </a:r>
            <a:endParaRPr lang="fr-BE" sz="5400" dirty="0"/>
          </a:p>
        </p:txBody>
      </p:sp>
      <p:pic>
        <p:nvPicPr>
          <p:cNvPr id="1026" name="Picture 2" descr="http://www.libelium.com/libelium-images/generico2/smart_parking_sensor_board-recortada-m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81500" y="3686174"/>
            <a:ext cx="4762500" cy="3171826"/>
          </a:xfrm>
          <a:prstGeom prst="rect">
            <a:avLst/>
          </a:prstGeom>
          <a:noFill/>
        </p:spPr>
      </p:pic>
      <p:pic>
        <p:nvPicPr>
          <p:cNvPr id="1028" name="Picture 4" descr="http://www.libelium.com/libelium-images/generico2/smart_parking_carcas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4149080"/>
            <a:ext cx="3050631" cy="2278635"/>
          </a:xfrm>
          <a:prstGeom prst="rect">
            <a:avLst/>
          </a:prstGeom>
          <a:noFill/>
        </p:spPr>
      </p:pic>
      <p:pic>
        <p:nvPicPr>
          <p:cNvPr id="6" name="Picture 2" descr="http://www.clker.com/cliparts/2/7/1/0/11949849491786662466cloud_jon_phillips_01.svg.m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420888"/>
            <a:ext cx="1939071" cy="114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cache.gizmodo.com/assets/images/4/2009/02/3271384083_589d279a08_b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52120" y="548680"/>
            <a:ext cx="1402398" cy="2664296"/>
          </a:xfrm>
          <a:prstGeom prst="rect">
            <a:avLst/>
          </a:prstGeom>
          <a:noFill/>
        </p:spPr>
      </p:pic>
      <p:pic>
        <p:nvPicPr>
          <p:cNvPr id="1032" name="Picture 8" descr="http://clipartist.info/www/2011June1/TWITTERARTIST.NET/mitsubishi_double_shot_13_3759157_car_twitter_art_design_wallpaper_backgorund_background_tweet-999px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64288" y="980728"/>
            <a:ext cx="1743844" cy="659833"/>
          </a:xfrm>
          <a:prstGeom prst="rect">
            <a:avLst/>
          </a:prstGeom>
          <a:noFill/>
        </p:spPr>
      </p:pic>
      <p:sp>
        <p:nvSpPr>
          <p:cNvPr id="12" name="Double flèche horizontale 11"/>
          <p:cNvSpPr/>
          <p:nvPr/>
        </p:nvSpPr>
        <p:spPr>
          <a:xfrm rot="19961182">
            <a:off x="4633359" y="2224610"/>
            <a:ext cx="1080120" cy="2160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" name="Double flèche horizontale 12"/>
          <p:cNvSpPr/>
          <p:nvPr/>
        </p:nvSpPr>
        <p:spPr>
          <a:xfrm rot="13967516">
            <a:off x="4372538" y="3960448"/>
            <a:ext cx="1080120" cy="2160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" name="Rectangle 13"/>
          <p:cNvSpPr/>
          <p:nvPr/>
        </p:nvSpPr>
        <p:spPr>
          <a:xfrm>
            <a:off x="3419872" y="2780928"/>
            <a:ext cx="717671" cy="4320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Smart</a:t>
            </a:r>
          </a:p>
          <a:p>
            <a:pPr algn="ctr"/>
            <a:r>
              <a:rPr lang="en-US" sz="1400" b="1" dirty="0" smtClean="0"/>
              <a:t>Park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9512" y="1124744"/>
            <a:ext cx="2376420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3600" dirty="0" smtClean="0"/>
              <a:t>Cloud </a:t>
            </a:r>
            <a:r>
              <a:rPr lang="fr-BE" sz="3600" dirty="0" err="1" smtClean="0"/>
              <a:t>App</a:t>
            </a:r>
            <a:r>
              <a:rPr lang="fr-BE" sz="3600" dirty="0" smtClean="0"/>
              <a:t>:</a:t>
            </a:r>
          </a:p>
          <a:p>
            <a:pPr>
              <a:buFont typeface="Arial" pitchFamily="34" charset="0"/>
              <a:buChar char="•"/>
            </a:pPr>
            <a:r>
              <a:rPr lang="fr-BE" sz="2400" dirty="0" smtClean="0"/>
              <a:t> APIs</a:t>
            </a:r>
          </a:p>
          <a:p>
            <a:pPr>
              <a:buFont typeface="Arial" pitchFamily="34" charset="0"/>
              <a:buChar char="•"/>
            </a:pPr>
            <a:r>
              <a:rPr lang="fr-BE" sz="2400" dirty="0" smtClean="0"/>
              <a:t> </a:t>
            </a:r>
            <a:r>
              <a:rPr lang="fr-BE" sz="2400" dirty="0" err="1" smtClean="0"/>
              <a:t>Path</a:t>
            </a:r>
            <a:r>
              <a:rPr lang="fr-BE" sz="2400" dirty="0" smtClean="0"/>
              <a:t> </a:t>
            </a:r>
            <a:r>
              <a:rPr lang="fr-BE" sz="2400" dirty="0" err="1" smtClean="0"/>
              <a:t>Calculation</a:t>
            </a:r>
            <a:endParaRPr lang="fr-BE" sz="2400" dirty="0" smtClean="0"/>
          </a:p>
          <a:p>
            <a:pPr>
              <a:buFont typeface="Arial" pitchFamily="34" charset="0"/>
              <a:buChar char="•"/>
            </a:pPr>
            <a:r>
              <a:rPr lang="fr-BE" sz="2400" dirty="0" smtClean="0"/>
              <a:t> WSN </a:t>
            </a:r>
            <a:r>
              <a:rPr lang="fr-BE" sz="2400" dirty="0" err="1" smtClean="0"/>
              <a:t>Mngt</a:t>
            </a:r>
            <a:endParaRPr lang="fr-BE" sz="2400" dirty="0" smtClean="0"/>
          </a:p>
          <a:p>
            <a:pPr>
              <a:buFont typeface="Arial" pitchFamily="34" charset="0"/>
              <a:buChar char="•"/>
            </a:pPr>
            <a:r>
              <a:rPr lang="fr-BE" sz="2400" dirty="0" smtClean="0"/>
              <a:t> </a:t>
            </a:r>
            <a:r>
              <a:rPr lang="fr-BE" sz="2400" dirty="0" err="1" smtClean="0"/>
              <a:t>Billing</a:t>
            </a:r>
            <a:endParaRPr lang="fr-BE" sz="2400" dirty="0" smtClean="0"/>
          </a:p>
        </p:txBody>
      </p:sp>
      <p:sp>
        <p:nvSpPr>
          <p:cNvPr id="16" name="Rectangle 15"/>
          <p:cNvSpPr/>
          <p:nvPr/>
        </p:nvSpPr>
        <p:spPr>
          <a:xfrm>
            <a:off x="5004048" y="3284984"/>
            <a:ext cx="42350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2400" b="1" dirty="0" err="1" smtClean="0"/>
              <a:t>Keep</a:t>
            </a:r>
            <a:r>
              <a:rPr lang="fr-BE" sz="2400" b="1" dirty="0" smtClean="0"/>
              <a:t> </a:t>
            </a:r>
            <a:r>
              <a:rPr lang="fr-BE" sz="2400" b="1" dirty="0" err="1" smtClean="0"/>
              <a:t>objects</a:t>
            </a:r>
            <a:r>
              <a:rPr lang="fr-BE" sz="2400" b="1" dirty="0" smtClean="0"/>
              <a:t> and clients simple</a:t>
            </a:r>
            <a:endParaRPr lang="fr-BE" sz="2400" b="1" dirty="0"/>
          </a:p>
        </p:txBody>
      </p:sp>
      <p:sp>
        <p:nvSpPr>
          <p:cNvPr id="17" name="Rectangle 16"/>
          <p:cNvSpPr/>
          <p:nvPr/>
        </p:nvSpPr>
        <p:spPr>
          <a:xfrm>
            <a:off x="179512" y="6488668"/>
            <a:ext cx="4167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dirty="0" smtClean="0">
                <a:hlinkClick r:id="rId7"/>
              </a:rPr>
              <a:t>http://www.libelium.com/smart_parking/</a:t>
            </a:r>
            <a:r>
              <a:rPr lang="fr-BE" dirty="0" smtClean="0"/>
              <a:t> </a:t>
            </a:r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 descr="https://secure.gravatar.com/avatar/5bffc66898fc8013d31603d9bf39042d?s=420&amp;d=https://a248.e.akamai.net/assets.github.com%2Fimages%2Fgravatars%2Fgravatar-org-42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444" y="1372715"/>
            <a:ext cx="4000500" cy="4000501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3851920" y="2044005"/>
            <a:ext cx="375673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2800" dirty="0" smtClean="0"/>
              <a:t>Embedded &amp; </a:t>
            </a:r>
          </a:p>
          <a:p>
            <a:r>
              <a:rPr lang="fr-BE" sz="2800" dirty="0" smtClean="0"/>
              <a:t>Communication Systems</a:t>
            </a:r>
            <a:endParaRPr lang="fr-BE" sz="2800" dirty="0"/>
          </a:p>
        </p:txBody>
      </p:sp>
      <p:sp>
        <p:nvSpPr>
          <p:cNvPr id="9" name="Rectangle 8"/>
          <p:cNvSpPr/>
          <p:nvPr/>
        </p:nvSpPr>
        <p:spPr>
          <a:xfrm>
            <a:off x="3851920" y="3268141"/>
            <a:ext cx="5047664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2800" dirty="0" smtClean="0"/>
              <a:t>Software &amp; System Engineering</a:t>
            </a:r>
          </a:p>
          <a:p>
            <a:endParaRPr lang="fr-BE" sz="2800" dirty="0" smtClean="0"/>
          </a:p>
          <a:p>
            <a:r>
              <a:rPr lang="fr-BE" sz="2800" dirty="0" smtClean="0"/>
              <a:t>Software &amp; Services Technologies</a:t>
            </a:r>
            <a:endParaRPr lang="fr-BE" sz="2800" dirty="0"/>
          </a:p>
        </p:txBody>
      </p:sp>
    </p:spTree>
    <p:extLst>
      <p:ext uri="{BB962C8B-B14F-4D97-AF65-F5344CB8AC3E}">
        <p14:creationId xmlns:p14="http://schemas.microsoft.com/office/powerpoint/2010/main" val="424463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Smart Grid</a:t>
            </a:r>
            <a:endParaRPr lang="en-GB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1269"/>
            <a:ext cx="7355160" cy="2221707"/>
          </a:xfrm>
        </p:spPr>
        <p:txBody>
          <a:bodyPr/>
          <a:lstStyle/>
          <a:p>
            <a:r>
              <a:rPr lang="en-US" dirty="0" smtClean="0"/>
              <a:t>Clever electricity management</a:t>
            </a:r>
          </a:p>
          <a:p>
            <a:pPr lvl="1"/>
            <a:r>
              <a:rPr lang="en-US" dirty="0" smtClean="0"/>
              <a:t>Generation, distribution, consumption</a:t>
            </a:r>
          </a:p>
          <a:p>
            <a:pPr lvl="1"/>
            <a:r>
              <a:rPr lang="en-US" dirty="0" smtClean="0"/>
              <a:t>Green, efficient, secured</a:t>
            </a:r>
            <a:endParaRPr lang="en-US" dirty="0"/>
          </a:p>
        </p:txBody>
      </p:sp>
      <p:pic>
        <p:nvPicPr>
          <p:cNvPr id="2052" name="Picture 4" descr="http://sweetcrudereports.com/wp-content/uploads/2012/05/Power-transmission-lin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610943"/>
            <a:ext cx="2309412" cy="158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indy-future.info/wp-content/uploads/2010/01/advantages-of-wind-power-plants-309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08922"/>
            <a:ext cx="2323574" cy="180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109" y="4005066"/>
            <a:ext cx="1480387" cy="1299178"/>
          </a:xfrm>
          <a:prstGeom prst="rect">
            <a:avLst/>
          </a:prstGeom>
        </p:spPr>
      </p:pic>
      <p:pic>
        <p:nvPicPr>
          <p:cNvPr id="2056" name="Picture 8" descr="http://2ndgreenrevolution.com/wp-content/uploads/2012/05/2.smartmeter-houston-tx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" t="3410" r="5930" b="1935"/>
          <a:stretch/>
        </p:blipFill>
        <p:spPr bwMode="auto">
          <a:xfrm>
            <a:off x="6669543" y="4675657"/>
            <a:ext cx="1513132" cy="1499703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urved Down Arrow 22"/>
          <p:cNvSpPr/>
          <p:nvPr/>
        </p:nvSpPr>
        <p:spPr>
          <a:xfrm rot="1524422">
            <a:off x="2822266" y="2849771"/>
            <a:ext cx="1152128" cy="49496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Curved Down Arrow 27"/>
          <p:cNvSpPr/>
          <p:nvPr/>
        </p:nvSpPr>
        <p:spPr>
          <a:xfrm rot="715594">
            <a:off x="6353515" y="3411230"/>
            <a:ext cx="1152128" cy="49496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446856" y="5373216"/>
            <a:ext cx="8229600" cy="1296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latin typeface="+mn-lt"/>
              </a:rPr>
              <a:t>Dynamic pricing</a:t>
            </a:r>
          </a:p>
          <a:p>
            <a:r>
              <a:rPr lang="en-US" sz="3200" dirty="0" smtClean="0">
                <a:latin typeface="+mn-lt"/>
              </a:rPr>
              <a:t>Anticipation of needs</a:t>
            </a:r>
            <a:endParaRPr lang="en-US" sz="3200" dirty="0">
              <a:latin typeface="+mn-lt"/>
            </a:endParaRPr>
          </a:p>
        </p:txBody>
      </p:sp>
      <p:sp>
        <p:nvSpPr>
          <p:cNvPr id="30" name="Curved Down Arrow 29"/>
          <p:cNvSpPr/>
          <p:nvPr/>
        </p:nvSpPr>
        <p:spPr>
          <a:xfrm rot="11548691">
            <a:off x="6206849" y="4156891"/>
            <a:ext cx="1152128" cy="49496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Curved Down Arrow 30"/>
          <p:cNvSpPr/>
          <p:nvPr/>
        </p:nvSpPr>
        <p:spPr>
          <a:xfrm rot="12296863">
            <a:off x="2584723" y="3548704"/>
            <a:ext cx="1152128" cy="49496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64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antitrustlair.files.wordpress.com/2009/09/502px-factory-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5842910"/>
            <a:ext cx="1194799" cy="1042474"/>
          </a:xfrm>
          <a:prstGeom prst="rect">
            <a:avLst/>
          </a:prstGeom>
          <a:noFill/>
        </p:spPr>
      </p:pic>
      <p:pic>
        <p:nvPicPr>
          <p:cNvPr id="15" name="Picture 2" descr="http://antitrustlair.files.wordpress.com/2009/09/502px-factory-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6296" y="1412776"/>
            <a:ext cx="1656184" cy="1445037"/>
          </a:xfrm>
          <a:prstGeom prst="rect">
            <a:avLst/>
          </a:prstGeom>
          <a:noFill/>
        </p:spPr>
      </p:pic>
      <p:pic>
        <p:nvPicPr>
          <p:cNvPr id="16" name="Picture 2" descr="http://antitrustlair.files.wordpress.com/2009/09/502px-factory-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328" y="5517232"/>
            <a:ext cx="1656184" cy="1445037"/>
          </a:xfrm>
          <a:prstGeom prst="rect">
            <a:avLst/>
          </a:prstGeom>
          <a:noFill/>
        </p:spPr>
      </p:pic>
      <p:pic>
        <p:nvPicPr>
          <p:cNvPr id="28680" name="Picture 8" descr="http://gprv.free.fr/26e_2002/62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3454" y="5441726"/>
            <a:ext cx="1991788" cy="1299642"/>
          </a:xfrm>
          <a:prstGeom prst="rect">
            <a:avLst/>
          </a:prstGeom>
          <a:noFill/>
        </p:spPr>
      </p:pic>
      <p:pic>
        <p:nvPicPr>
          <p:cNvPr id="38" name="Picture 4" descr="http://www.brison-sa.be/8157-9326-thickbox/congelateur-bosch-gcm34aw30.jpg"/>
          <p:cNvPicPr>
            <a:picLocks noChangeAspect="1" noChangeArrowheads="1"/>
          </p:cNvPicPr>
          <p:nvPr/>
        </p:nvPicPr>
        <p:blipFill>
          <a:blip r:embed="rId4" cstate="print"/>
          <a:srcRect l="20000" t="20000" r="20000" b="21087"/>
          <a:stretch>
            <a:fillRect/>
          </a:stretch>
        </p:blipFill>
        <p:spPr bwMode="auto">
          <a:xfrm>
            <a:off x="2123728" y="5373216"/>
            <a:ext cx="1512168" cy="1484784"/>
          </a:xfrm>
          <a:prstGeom prst="rect">
            <a:avLst/>
          </a:prstGeom>
          <a:noFill/>
        </p:spPr>
      </p:pic>
      <p:pic>
        <p:nvPicPr>
          <p:cNvPr id="28682" name="Picture 10" descr="http://i31.tinypic.com/2l9l3dh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00192" y="2852936"/>
            <a:ext cx="2708846" cy="1296144"/>
          </a:xfrm>
          <a:prstGeom prst="rect">
            <a:avLst/>
          </a:prstGeom>
          <a:noFill/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Smart Grid in a Zoning</a:t>
            </a:r>
            <a:endParaRPr lang="en-GB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antitrustlair.files.wordpress.com/2009/09/502px-factory-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5842910"/>
            <a:ext cx="1194799" cy="1042474"/>
          </a:xfrm>
          <a:prstGeom prst="rect">
            <a:avLst/>
          </a:prstGeom>
          <a:noFill/>
        </p:spPr>
      </p:pic>
      <p:pic>
        <p:nvPicPr>
          <p:cNvPr id="8" name="Picture 4" descr="http://sweetcrudereports.com/wp-content/uploads/2012/05/Power-transmission-lin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2309412" cy="158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antitrustlair.files.wordpress.com/2009/09/502px-factory-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6296" y="1412776"/>
            <a:ext cx="1656184" cy="1445037"/>
          </a:xfrm>
          <a:prstGeom prst="rect">
            <a:avLst/>
          </a:prstGeom>
          <a:noFill/>
        </p:spPr>
      </p:pic>
      <p:pic>
        <p:nvPicPr>
          <p:cNvPr id="16" name="Picture 2" descr="http://antitrustlair.files.wordpress.com/2009/09/502px-factory-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328" y="5517232"/>
            <a:ext cx="1656184" cy="1445037"/>
          </a:xfrm>
          <a:prstGeom prst="rect">
            <a:avLst/>
          </a:prstGeom>
          <a:noFill/>
        </p:spPr>
      </p:pic>
      <p:pic>
        <p:nvPicPr>
          <p:cNvPr id="28680" name="Picture 8" descr="http://gprv.free.fr/26e_2002/62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3454" y="5441726"/>
            <a:ext cx="1991788" cy="1299642"/>
          </a:xfrm>
          <a:prstGeom prst="rect">
            <a:avLst/>
          </a:prstGeom>
          <a:noFill/>
        </p:spPr>
      </p:pic>
      <p:pic>
        <p:nvPicPr>
          <p:cNvPr id="38" name="Picture 4" descr="http://www.brison-sa.be/8157-9326-thickbox/congelateur-bosch-gcm34aw30.jpg"/>
          <p:cNvPicPr>
            <a:picLocks noChangeAspect="1" noChangeArrowheads="1"/>
          </p:cNvPicPr>
          <p:nvPr/>
        </p:nvPicPr>
        <p:blipFill>
          <a:blip r:embed="rId5" cstate="print"/>
          <a:srcRect l="20000" t="20000" r="20000" b="21087"/>
          <a:stretch>
            <a:fillRect/>
          </a:stretch>
        </p:blipFill>
        <p:spPr bwMode="auto">
          <a:xfrm>
            <a:off x="2123728" y="5373216"/>
            <a:ext cx="1512168" cy="1484784"/>
          </a:xfrm>
          <a:prstGeom prst="rect">
            <a:avLst/>
          </a:prstGeom>
          <a:noFill/>
        </p:spPr>
      </p:pic>
      <p:pic>
        <p:nvPicPr>
          <p:cNvPr id="28682" name="Picture 10" descr="http://i31.tinypic.com/2l9l3dh.g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00192" y="2852936"/>
            <a:ext cx="2708846" cy="1296144"/>
          </a:xfrm>
          <a:prstGeom prst="rect">
            <a:avLst/>
          </a:prstGeom>
          <a:noFill/>
        </p:spPr>
      </p:pic>
      <p:sp>
        <p:nvSpPr>
          <p:cNvPr id="43" name="ZoneTexte 42"/>
          <p:cNvSpPr txBox="1"/>
          <p:nvPr/>
        </p:nvSpPr>
        <p:spPr>
          <a:xfrm>
            <a:off x="1115616" y="2996952"/>
            <a:ext cx="9428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4800" dirty="0" smtClean="0"/>
              <a:t>= €</a:t>
            </a:r>
            <a:endParaRPr lang="fr-BE" sz="4800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Smart Grid in a Zoning</a:t>
            </a:r>
            <a:endParaRPr lang="en-GB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6" descr="http://www.educol.net/coloriage-turbine-eolienne-dl1144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03283" y="1196752"/>
            <a:ext cx="1004821" cy="1418094"/>
          </a:xfrm>
          <a:prstGeom prst="rect">
            <a:avLst/>
          </a:prstGeom>
          <a:noFill/>
        </p:spPr>
      </p:pic>
      <p:pic>
        <p:nvPicPr>
          <p:cNvPr id="20" name="Picture 6" descr="http://www.educol.net/coloriage-turbine-eolienne-dl1144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016" y="3933056"/>
            <a:ext cx="2051720" cy="2895574"/>
          </a:xfrm>
          <a:prstGeom prst="rect">
            <a:avLst/>
          </a:prstGeom>
          <a:noFill/>
        </p:spPr>
      </p:pic>
      <p:pic>
        <p:nvPicPr>
          <p:cNvPr id="6" name="Picture 2" descr="http://antitrustlair.files.wordpress.com/2009/09/502px-factory-sv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496" y="5842910"/>
            <a:ext cx="1194799" cy="1042474"/>
          </a:xfrm>
          <a:prstGeom prst="rect">
            <a:avLst/>
          </a:prstGeom>
          <a:noFill/>
        </p:spPr>
      </p:pic>
      <p:pic>
        <p:nvPicPr>
          <p:cNvPr id="8" name="Picture 4" descr="http://sweetcrudereports.com/wp-content/uploads/2012/05/Power-transmission-lin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2309412" cy="158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antitrustlair.files.wordpress.com/2009/09/502px-factory-sv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1412776"/>
            <a:ext cx="1656184" cy="1445037"/>
          </a:xfrm>
          <a:prstGeom prst="rect">
            <a:avLst/>
          </a:prstGeom>
          <a:noFill/>
        </p:spPr>
      </p:pic>
      <p:pic>
        <p:nvPicPr>
          <p:cNvPr id="16" name="Picture 2" descr="http://antitrustlair.files.wordpress.com/2009/09/502px-factory-sv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24328" y="5517232"/>
            <a:ext cx="1656184" cy="1445037"/>
          </a:xfrm>
          <a:prstGeom prst="rect">
            <a:avLst/>
          </a:prstGeom>
          <a:noFill/>
        </p:spPr>
      </p:pic>
      <p:pic>
        <p:nvPicPr>
          <p:cNvPr id="28680" name="Picture 8" descr="http://gprv.free.fr/26e_2002/629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3454" y="5441726"/>
            <a:ext cx="1991788" cy="1299642"/>
          </a:xfrm>
          <a:prstGeom prst="rect">
            <a:avLst/>
          </a:prstGeom>
          <a:noFill/>
        </p:spPr>
      </p:pic>
      <p:pic>
        <p:nvPicPr>
          <p:cNvPr id="37" name="Picture 6" descr="http://www.educol.net/coloriage-turbine-eolienne-dl1144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912" y="1412776"/>
            <a:ext cx="1004821" cy="1418094"/>
          </a:xfrm>
          <a:prstGeom prst="rect">
            <a:avLst/>
          </a:prstGeom>
          <a:noFill/>
        </p:spPr>
      </p:pic>
      <p:pic>
        <p:nvPicPr>
          <p:cNvPr id="38" name="Picture 4" descr="http://www.brison-sa.be/8157-9326-thickbox/congelateur-bosch-gcm34aw30.jpg"/>
          <p:cNvPicPr>
            <a:picLocks noChangeAspect="1" noChangeArrowheads="1"/>
          </p:cNvPicPr>
          <p:nvPr/>
        </p:nvPicPr>
        <p:blipFill>
          <a:blip r:embed="rId7" cstate="print"/>
          <a:srcRect l="20000" t="20000" r="20000" b="21087"/>
          <a:stretch>
            <a:fillRect/>
          </a:stretch>
        </p:blipFill>
        <p:spPr bwMode="auto">
          <a:xfrm>
            <a:off x="2123728" y="5373216"/>
            <a:ext cx="1512168" cy="1484784"/>
          </a:xfrm>
          <a:prstGeom prst="rect">
            <a:avLst/>
          </a:prstGeom>
          <a:noFill/>
        </p:spPr>
      </p:pic>
      <p:pic>
        <p:nvPicPr>
          <p:cNvPr id="28682" name="Picture 10" descr="http://i31.tinypic.com/2l9l3dh.gi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00192" y="2852936"/>
            <a:ext cx="2708846" cy="1296144"/>
          </a:xfrm>
          <a:prstGeom prst="rect">
            <a:avLst/>
          </a:prstGeom>
          <a:noFill/>
        </p:spPr>
      </p:pic>
      <p:pic>
        <p:nvPicPr>
          <p:cNvPr id="28678" name="Picture 6" descr="http://www.educol.net/coloriage-turbine-eolienne-dl1144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48" y="1772816"/>
            <a:ext cx="1004821" cy="1418094"/>
          </a:xfrm>
          <a:prstGeom prst="rect">
            <a:avLst/>
          </a:prstGeom>
          <a:noFill/>
        </p:spPr>
      </p:pic>
      <p:sp>
        <p:nvSpPr>
          <p:cNvPr id="43" name="ZoneTexte 42"/>
          <p:cNvSpPr txBox="1"/>
          <p:nvPr/>
        </p:nvSpPr>
        <p:spPr>
          <a:xfrm>
            <a:off x="1115616" y="2996952"/>
            <a:ext cx="9428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4800" dirty="0" smtClean="0"/>
              <a:t>= €</a:t>
            </a:r>
            <a:endParaRPr lang="fr-BE" sz="4800" dirty="0"/>
          </a:p>
        </p:txBody>
      </p:sp>
      <p:sp>
        <p:nvSpPr>
          <p:cNvPr id="45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Smart Grid in a Zoning</a:t>
            </a:r>
            <a:endParaRPr kumimoji="0" lang="en-GB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6" descr="http://www.educol.net/coloriage-turbine-eolienne-dl1144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016" y="3933056"/>
            <a:ext cx="2051720" cy="2895574"/>
          </a:xfrm>
          <a:prstGeom prst="rect">
            <a:avLst/>
          </a:prstGeom>
          <a:noFill/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Smart Grid in a Zoning</a:t>
            </a:r>
            <a:endParaRPr lang="en-GB" sz="5400" dirty="0"/>
          </a:p>
        </p:txBody>
      </p:sp>
      <p:pic>
        <p:nvPicPr>
          <p:cNvPr id="8" name="Picture 4" descr="http://sweetcrudereports.com/wp-content/uploads/2012/05/Power-transmission-lin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2309412" cy="158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/>
          <p:nvPr/>
        </p:nvCxnSpPr>
        <p:spPr>
          <a:xfrm>
            <a:off x="467544" y="1196752"/>
            <a:ext cx="2088232" cy="2304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H="1">
            <a:off x="395536" y="1196752"/>
            <a:ext cx="2088232" cy="2304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http://antitrustlair.files.wordpress.com/2009/09/502px-factory-sv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24328" y="5517232"/>
            <a:ext cx="1656184" cy="1445037"/>
          </a:xfrm>
          <a:prstGeom prst="rect">
            <a:avLst/>
          </a:prstGeom>
          <a:noFill/>
        </p:spPr>
      </p:pic>
      <p:pic>
        <p:nvPicPr>
          <p:cNvPr id="28676" name="Picture 4" descr="http://www.brison-sa.be/8157-9326-thickbox/congelateur-bosch-gcm34aw30.jpg"/>
          <p:cNvPicPr>
            <a:picLocks noChangeAspect="1" noChangeArrowheads="1"/>
          </p:cNvPicPr>
          <p:nvPr/>
        </p:nvPicPr>
        <p:blipFill>
          <a:blip r:embed="rId5" cstate="print"/>
          <a:srcRect l="20000" t="20000" r="20000" b="21087"/>
          <a:stretch>
            <a:fillRect/>
          </a:stretch>
        </p:blipFill>
        <p:spPr bwMode="auto">
          <a:xfrm>
            <a:off x="2123728" y="5373216"/>
            <a:ext cx="1512168" cy="1484784"/>
          </a:xfrm>
          <a:prstGeom prst="rect">
            <a:avLst/>
          </a:prstGeom>
          <a:noFill/>
        </p:spPr>
      </p:pic>
      <p:pic>
        <p:nvPicPr>
          <p:cNvPr id="28680" name="Picture 8" descr="http://gprv.free.fr/26e_2002/629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3454" y="5441726"/>
            <a:ext cx="1991788" cy="1299642"/>
          </a:xfrm>
          <a:prstGeom prst="rect">
            <a:avLst/>
          </a:prstGeom>
          <a:noFill/>
        </p:spPr>
      </p:pic>
      <p:pic>
        <p:nvPicPr>
          <p:cNvPr id="21" name="Picture 6" descr="http://www.educol.net/coloriage-turbine-eolienne-dl11442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03283" y="1196752"/>
            <a:ext cx="1004821" cy="1418094"/>
          </a:xfrm>
          <a:prstGeom prst="rect">
            <a:avLst/>
          </a:prstGeom>
          <a:noFill/>
        </p:spPr>
      </p:pic>
      <p:pic>
        <p:nvPicPr>
          <p:cNvPr id="27" name="Picture 6" descr="http://www.educol.net/coloriage-turbine-eolienne-dl11442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79912" y="1412776"/>
            <a:ext cx="1004821" cy="1418094"/>
          </a:xfrm>
          <a:prstGeom prst="rect">
            <a:avLst/>
          </a:prstGeom>
          <a:noFill/>
        </p:spPr>
      </p:pic>
      <p:pic>
        <p:nvPicPr>
          <p:cNvPr id="28" name="Picture 10" descr="http://i31.tinypic.com/2l9l3dh.gi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00192" y="2852936"/>
            <a:ext cx="2708846" cy="1296144"/>
          </a:xfrm>
          <a:prstGeom prst="rect">
            <a:avLst/>
          </a:prstGeom>
          <a:noFill/>
        </p:spPr>
      </p:pic>
      <p:pic>
        <p:nvPicPr>
          <p:cNvPr id="29" name="Picture 6" descr="http://www.educol.net/coloriage-turbine-eolienne-dl11442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03848" y="1772816"/>
            <a:ext cx="1004821" cy="1418094"/>
          </a:xfrm>
          <a:prstGeom prst="rect">
            <a:avLst/>
          </a:prstGeom>
          <a:noFill/>
        </p:spPr>
      </p:pic>
      <p:pic>
        <p:nvPicPr>
          <p:cNvPr id="30" name="Picture 2" descr="http://antitrustlair.files.wordpress.com/2009/09/502px-factory-sv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1412776"/>
            <a:ext cx="1656184" cy="1445037"/>
          </a:xfrm>
          <a:prstGeom prst="rect">
            <a:avLst/>
          </a:prstGeom>
          <a:noFill/>
        </p:spPr>
      </p:pic>
      <p:pic>
        <p:nvPicPr>
          <p:cNvPr id="32" name="Picture 2" descr="http://antitrustlair.files.wordpress.com/2009/09/502px-factory-sv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496" y="5842910"/>
            <a:ext cx="1194799" cy="1042474"/>
          </a:xfrm>
          <a:prstGeom prst="rect">
            <a:avLst/>
          </a:prstGeom>
          <a:noFill/>
        </p:spPr>
      </p:pic>
      <p:sp>
        <p:nvSpPr>
          <p:cNvPr id="33" name="ZoneTexte 32"/>
          <p:cNvSpPr txBox="1"/>
          <p:nvPr/>
        </p:nvSpPr>
        <p:spPr>
          <a:xfrm>
            <a:off x="1115616" y="2996952"/>
            <a:ext cx="9428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4800" dirty="0" smtClean="0"/>
              <a:t>= €</a:t>
            </a:r>
            <a:endParaRPr lang="fr-BE" sz="4800" dirty="0"/>
          </a:p>
        </p:txBody>
      </p:sp>
      <p:sp>
        <p:nvSpPr>
          <p:cNvPr id="35" name="Rectangle 34"/>
          <p:cNvSpPr/>
          <p:nvPr/>
        </p:nvSpPr>
        <p:spPr>
          <a:xfrm>
            <a:off x="2102309" y="3668831"/>
            <a:ext cx="405386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Let’s optimize locally</a:t>
            </a:r>
          </a:p>
          <a:p>
            <a:r>
              <a:rPr lang="en-US" sz="3600" dirty="0" smtClean="0"/>
              <a:t>Self-sufficiency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6" descr="http://www.educol.net/coloriage-turbine-eolienne-dl1144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016" y="3933056"/>
            <a:ext cx="2051720" cy="2895574"/>
          </a:xfrm>
          <a:prstGeom prst="rect">
            <a:avLst/>
          </a:prstGeom>
          <a:noFill/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Smart Grid in a Zoning</a:t>
            </a:r>
            <a:endParaRPr lang="en-GB" sz="5400" dirty="0"/>
          </a:p>
        </p:txBody>
      </p:sp>
      <p:pic>
        <p:nvPicPr>
          <p:cNvPr id="8" name="Picture 4" descr="http://sweetcrudereports.com/wp-content/uploads/2012/05/Power-transmission-lin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2309412" cy="158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/>
          <p:nvPr/>
        </p:nvCxnSpPr>
        <p:spPr>
          <a:xfrm>
            <a:off x="467544" y="1196752"/>
            <a:ext cx="2088232" cy="2304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H="1">
            <a:off x="395536" y="1196752"/>
            <a:ext cx="2088232" cy="2304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http://antitrustlair.files.wordpress.com/2009/09/502px-factory-sv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24328" y="5517232"/>
            <a:ext cx="1656184" cy="1445037"/>
          </a:xfrm>
          <a:prstGeom prst="rect">
            <a:avLst/>
          </a:prstGeom>
          <a:noFill/>
        </p:spPr>
      </p:pic>
      <p:pic>
        <p:nvPicPr>
          <p:cNvPr id="17" name="Picture 2" descr="http://www.clker.com/cliparts/2/7/1/0/11949849491786662466cloud_jon_phillips_01.svg.me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429000"/>
            <a:ext cx="1939071" cy="114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http://www.brison-sa.be/8157-9326-thickbox/congelateur-bosch-gcm34aw30.jpg"/>
          <p:cNvPicPr>
            <a:picLocks noChangeAspect="1" noChangeArrowheads="1"/>
          </p:cNvPicPr>
          <p:nvPr/>
        </p:nvPicPr>
        <p:blipFill>
          <a:blip r:embed="rId6" cstate="print"/>
          <a:srcRect l="20000" t="20000" r="20000" b="21087"/>
          <a:stretch>
            <a:fillRect/>
          </a:stretch>
        </p:blipFill>
        <p:spPr bwMode="auto">
          <a:xfrm>
            <a:off x="2123728" y="5373216"/>
            <a:ext cx="1512168" cy="1484784"/>
          </a:xfrm>
          <a:prstGeom prst="rect">
            <a:avLst/>
          </a:prstGeom>
          <a:noFill/>
        </p:spPr>
      </p:pic>
      <p:pic>
        <p:nvPicPr>
          <p:cNvPr id="28680" name="Picture 8" descr="http://gprv.free.fr/26e_2002/629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63454" y="5441726"/>
            <a:ext cx="1991788" cy="1299642"/>
          </a:xfrm>
          <a:prstGeom prst="rect">
            <a:avLst/>
          </a:prstGeom>
          <a:noFill/>
        </p:spPr>
      </p:pic>
      <p:sp>
        <p:nvSpPr>
          <p:cNvPr id="22" name="Flèche droite 21"/>
          <p:cNvSpPr/>
          <p:nvPr/>
        </p:nvSpPr>
        <p:spPr>
          <a:xfrm>
            <a:off x="1979712" y="5517232"/>
            <a:ext cx="3600400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" name="Flèche droite 22"/>
          <p:cNvSpPr/>
          <p:nvPr/>
        </p:nvSpPr>
        <p:spPr>
          <a:xfrm>
            <a:off x="1979712" y="6021288"/>
            <a:ext cx="86409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21" name="Picture 6" descr="http://www.educol.net/coloriage-turbine-eolienne-dl11442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03283" y="1196752"/>
            <a:ext cx="1004821" cy="1418094"/>
          </a:xfrm>
          <a:prstGeom prst="rect">
            <a:avLst/>
          </a:prstGeom>
          <a:noFill/>
        </p:spPr>
      </p:pic>
      <p:pic>
        <p:nvPicPr>
          <p:cNvPr id="27" name="Picture 6" descr="http://www.educol.net/coloriage-turbine-eolienne-dl11442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779912" y="1412776"/>
            <a:ext cx="1004821" cy="1418094"/>
          </a:xfrm>
          <a:prstGeom prst="rect">
            <a:avLst/>
          </a:prstGeom>
          <a:noFill/>
        </p:spPr>
      </p:pic>
      <p:pic>
        <p:nvPicPr>
          <p:cNvPr id="28" name="Picture 10" descr="http://i31.tinypic.com/2l9l3dh.gif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300192" y="2852936"/>
            <a:ext cx="2708846" cy="1296144"/>
          </a:xfrm>
          <a:prstGeom prst="rect">
            <a:avLst/>
          </a:prstGeom>
          <a:noFill/>
        </p:spPr>
      </p:pic>
      <p:pic>
        <p:nvPicPr>
          <p:cNvPr id="29" name="Picture 6" descr="http://www.educol.net/coloriage-turbine-eolienne-dl11442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03848" y="1772816"/>
            <a:ext cx="1004821" cy="1418094"/>
          </a:xfrm>
          <a:prstGeom prst="rect">
            <a:avLst/>
          </a:prstGeom>
          <a:noFill/>
        </p:spPr>
      </p:pic>
      <p:pic>
        <p:nvPicPr>
          <p:cNvPr id="30" name="Picture 2" descr="http://antitrustlair.files.wordpress.com/2009/09/502px-factory-sv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1412776"/>
            <a:ext cx="1656184" cy="1445037"/>
          </a:xfrm>
          <a:prstGeom prst="rect">
            <a:avLst/>
          </a:prstGeom>
          <a:noFill/>
        </p:spPr>
      </p:pic>
      <p:pic>
        <p:nvPicPr>
          <p:cNvPr id="32" name="Picture 2" descr="http://antitrustlair.files.wordpress.com/2009/09/502px-factory-sv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496" y="5842910"/>
            <a:ext cx="1194799" cy="1042474"/>
          </a:xfrm>
          <a:prstGeom prst="rect">
            <a:avLst/>
          </a:prstGeom>
          <a:noFill/>
        </p:spPr>
      </p:pic>
      <p:sp>
        <p:nvSpPr>
          <p:cNvPr id="33" name="ZoneTexte 32"/>
          <p:cNvSpPr txBox="1"/>
          <p:nvPr/>
        </p:nvSpPr>
        <p:spPr>
          <a:xfrm>
            <a:off x="1115616" y="2996952"/>
            <a:ext cx="9428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4800" dirty="0" smtClean="0"/>
              <a:t>= €</a:t>
            </a:r>
            <a:endParaRPr lang="fr-BE" sz="4800" dirty="0"/>
          </a:p>
        </p:txBody>
      </p:sp>
      <p:sp>
        <p:nvSpPr>
          <p:cNvPr id="34" name="ZoneTexte 33"/>
          <p:cNvSpPr txBox="1"/>
          <p:nvPr/>
        </p:nvSpPr>
        <p:spPr>
          <a:xfrm>
            <a:off x="3511458" y="6043935"/>
            <a:ext cx="14189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4400" b="1" dirty="0" smtClean="0"/>
              <a:t>-18°C</a:t>
            </a:r>
            <a:endParaRPr lang="fr-BE" sz="4400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3665221" y="3573016"/>
            <a:ext cx="14139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2400" dirty="0" smtClean="0"/>
              <a:t>Zoning</a:t>
            </a:r>
            <a:br>
              <a:rPr lang="fr-BE" sz="2400" dirty="0" smtClean="0"/>
            </a:br>
            <a:r>
              <a:rPr lang="fr-BE" sz="2400" dirty="0" err="1" smtClean="0"/>
              <a:t>Optimizer</a:t>
            </a:r>
            <a:endParaRPr lang="fr-BE" sz="2400" dirty="0"/>
          </a:p>
        </p:txBody>
      </p:sp>
      <p:sp>
        <p:nvSpPr>
          <p:cNvPr id="36" name="ZoneTexte 35"/>
          <p:cNvSpPr txBox="1"/>
          <p:nvPr/>
        </p:nvSpPr>
        <p:spPr>
          <a:xfrm>
            <a:off x="3995936" y="5189130"/>
            <a:ext cx="15290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dirty="0" err="1" smtClean="0"/>
              <a:t>share</a:t>
            </a:r>
            <a:r>
              <a:rPr lang="fr-BE" sz="2000" dirty="0" smtClean="0"/>
              <a:t> </a:t>
            </a:r>
            <a:r>
              <a:rPr lang="fr-BE" sz="2000" dirty="0" err="1" smtClean="0"/>
              <a:t>energy</a:t>
            </a:r>
            <a:endParaRPr lang="fr-BE" sz="2000" dirty="0"/>
          </a:p>
        </p:txBody>
      </p:sp>
      <p:sp>
        <p:nvSpPr>
          <p:cNvPr id="38" name="Double flèche horizontale 37"/>
          <p:cNvSpPr/>
          <p:nvPr/>
        </p:nvSpPr>
        <p:spPr>
          <a:xfrm rot="19350080">
            <a:off x="2411760" y="4653136"/>
            <a:ext cx="792088" cy="14401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9" name="Double flèche horizontale 38"/>
          <p:cNvSpPr/>
          <p:nvPr/>
        </p:nvSpPr>
        <p:spPr>
          <a:xfrm rot="2683937">
            <a:off x="5398094" y="4735330"/>
            <a:ext cx="792088" cy="14401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0" name="Rectangle 39"/>
          <p:cNvSpPr/>
          <p:nvPr/>
        </p:nvSpPr>
        <p:spPr>
          <a:xfrm>
            <a:off x="5724128" y="4437112"/>
            <a:ext cx="850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dirty="0" smtClean="0"/>
              <a:t>control</a:t>
            </a:r>
            <a:endParaRPr lang="fr-BE" dirty="0"/>
          </a:p>
        </p:txBody>
      </p:sp>
      <p:sp>
        <p:nvSpPr>
          <p:cNvPr id="41" name="Rectangle 40"/>
          <p:cNvSpPr/>
          <p:nvPr/>
        </p:nvSpPr>
        <p:spPr>
          <a:xfrm>
            <a:off x="1979712" y="4355812"/>
            <a:ext cx="863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dirty="0" smtClean="0"/>
              <a:t>control</a:t>
            </a:r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6" descr="http://www.educol.net/coloriage-turbine-eolienne-dl1144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016" y="3933056"/>
            <a:ext cx="2051720" cy="2895574"/>
          </a:xfrm>
          <a:prstGeom prst="rect">
            <a:avLst/>
          </a:prstGeom>
          <a:noFill/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Smart Grid in a Zoning</a:t>
            </a:r>
            <a:endParaRPr lang="en-GB" sz="5400" dirty="0"/>
          </a:p>
        </p:txBody>
      </p:sp>
      <p:pic>
        <p:nvPicPr>
          <p:cNvPr id="8" name="Picture 4" descr="http://sweetcrudereports.com/wp-content/uploads/2012/05/Power-transmission-lin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2309412" cy="158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9"/>
          <p:cNvCxnSpPr/>
          <p:nvPr/>
        </p:nvCxnSpPr>
        <p:spPr>
          <a:xfrm>
            <a:off x="467544" y="1196752"/>
            <a:ext cx="2088232" cy="2304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H="1">
            <a:off x="395536" y="1196752"/>
            <a:ext cx="2088232" cy="2304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http://antitrustlair.files.wordpress.com/2009/09/502px-factory-sv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24328" y="5517232"/>
            <a:ext cx="1656184" cy="1445037"/>
          </a:xfrm>
          <a:prstGeom prst="rect">
            <a:avLst/>
          </a:prstGeom>
          <a:noFill/>
        </p:spPr>
      </p:pic>
      <p:pic>
        <p:nvPicPr>
          <p:cNvPr id="17" name="Picture 2" descr="http://www.clker.com/cliparts/2/7/1/0/11949849491786662466cloud_jon_phillips_01.svg.me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429000"/>
            <a:ext cx="1939071" cy="114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http://www.brison-sa.be/8157-9326-thickbox/congelateur-bosch-gcm34aw30.jpg"/>
          <p:cNvPicPr>
            <a:picLocks noChangeAspect="1" noChangeArrowheads="1"/>
          </p:cNvPicPr>
          <p:nvPr/>
        </p:nvPicPr>
        <p:blipFill>
          <a:blip r:embed="rId6" cstate="print"/>
          <a:srcRect l="20000" t="20000" r="20000" b="21087"/>
          <a:stretch>
            <a:fillRect/>
          </a:stretch>
        </p:blipFill>
        <p:spPr bwMode="auto">
          <a:xfrm>
            <a:off x="2123728" y="5373216"/>
            <a:ext cx="1512168" cy="1484784"/>
          </a:xfrm>
          <a:prstGeom prst="rect">
            <a:avLst/>
          </a:prstGeom>
          <a:noFill/>
        </p:spPr>
      </p:pic>
      <p:pic>
        <p:nvPicPr>
          <p:cNvPr id="28680" name="Picture 8" descr="http://gprv.free.fr/26e_2002/629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63454" y="5441726"/>
            <a:ext cx="1991788" cy="1299642"/>
          </a:xfrm>
          <a:prstGeom prst="rect">
            <a:avLst/>
          </a:prstGeom>
          <a:noFill/>
        </p:spPr>
      </p:pic>
      <p:sp>
        <p:nvSpPr>
          <p:cNvPr id="23" name="Flèche droite 22"/>
          <p:cNvSpPr/>
          <p:nvPr/>
        </p:nvSpPr>
        <p:spPr>
          <a:xfrm>
            <a:off x="1979712" y="6021288"/>
            <a:ext cx="86409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" name="ZoneTexte 23"/>
          <p:cNvSpPr txBox="1"/>
          <p:nvPr/>
        </p:nvSpPr>
        <p:spPr>
          <a:xfrm>
            <a:off x="3511458" y="6043935"/>
            <a:ext cx="14205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4400" b="1" dirty="0" smtClean="0"/>
              <a:t>-24°C</a:t>
            </a:r>
            <a:endParaRPr lang="fr-BE" sz="4400" b="1" dirty="0"/>
          </a:p>
        </p:txBody>
      </p:sp>
      <p:cxnSp>
        <p:nvCxnSpPr>
          <p:cNvPr id="25" name="Connecteur droit 24"/>
          <p:cNvCxnSpPr/>
          <p:nvPr/>
        </p:nvCxnSpPr>
        <p:spPr>
          <a:xfrm>
            <a:off x="6084168" y="5157192"/>
            <a:ext cx="1584176" cy="170080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H="1">
            <a:off x="6084168" y="5157192"/>
            <a:ext cx="1584176" cy="170080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1" name="Picture 6" descr="http://www.educol.net/coloriage-turbine-eolienne-dl11442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03283" y="1196752"/>
            <a:ext cx="1004821" cy="1418094"/>
          </a:xfrm>
          <a:prstGeom prst="rect">
            <a:avLst/>
          </a:prstGeom>
          <a:noFill/>
        </p:spPr>
      </p:pic>
      <p:pic>
        <p:nvPicPr>
          <p:cNvPr id="27" name="Picture 6" descr="http://www.educol.net/coloriage-turbine-eolienne-dl11442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779912" y="1412776"/>
            <a:ext cx="1004821" cy="1418094"/>
          </a:xfrm>
          <a:prstGeom prst="rect">
            <a:avLst/>
          </a:prstGeom>
          <a:noFill/>
        </p:spPr>
      </p:pic>
      <p:pic>
        <p:nvPicPr>
          <p:cNvPr id="28" name="Picture 10" descr="http://i31.tinypic.com/2l9l3dh.gif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300192" y="2852936"/>
            <a:ext cx="2708846" cy="1296144"/>
          </a:xfrm>
          <a:prstGeom prst="rect">
            <a:avLst/>
          </a:prstGeom>
          <a:noFill/>
        </p:spPr>
      </p:pic>
      <p:pic>
        <p:nvPicPr>
          <p:cNvPr id="29" name="Picture 6" descr="http://www.educol.net/coloriage-turbine-eolienne-dl11442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03848" y="1772816"/>
            <a:ext cx="1004821" cy="1418094"/>
          </a:xfrm>
          <a:prstGeom prst="rect">
            <a:avLst/>
          </a:prstGeom>
          <a:noFill/>
        </p:spPr>
      </p:pic>
      <p:pic>
        <p:nvPicPr>
          <p:cNvPr id="30" name="Picture 2" descr="http://antitrustlair.files.wordpress.com/2009/09/502px-factory-sv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1412776"/>
            <a:ext cx="1656184" cy="1445037"/>
          </a:xfrm>
          <a:prstGeom prst="rect">
            <a:avLst/>
          </a:prstGeom>
          <a:noFill/>
        </p:spPr>
      </p:pic>
      <p:pic>
        <p:nvPicPr>
          <p:cNvPr id="32" name="Picture 2" descr="http://antitrustlair.files.wordpress.com/2009/09/502px-factory-sv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496" y="5842910"/>
            <a:ext cx="1194799" cy="1042474"/>
          </a:xfrm>
          <a:prstGeom prst="rect">
            <a:avLst/>
          </a:prstGeom>
          <a:noFill/>
        </p:spPr>
      </p:pic>
      <p:sp>
        <p:nvSpPr>
          <p:cNvPr id="33" name="ZoneTexte 32"/>
          <p:cNvSpPr txBox="1"/>
          <p:nvPr/>
        </p:nvSpPr>
        <p:spPr>
          <a:xfrm>
            <a:off x="1115616" y="2996952"/>
            <a:ext cx="9428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4800" dirty="0" smtClean="0"/>
              <a:t>= €</a:t>
            </a:r>
            <a:endParaRPr lang="fr-BE" sz="4800" dirty="0"/>
          </a:p>
        </p:txBody>
      </p:sp>
      <p:sp>
        <p:nvSpPr>
          <p:cNvPr id="34" name="Flèche droite 33"/>
          <p:cNvSpPr/>
          <p:nvPr/>
        </p:nvSpPr>
        <p:spPr>
          <a:xfrm>
            <a:off x="1979712" y="5517232"/>
            <a:ext cx="3600400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35" name="Connecteur droit 34"/>
          <p:cNvCxnSpPr/>
          <p:nvPr/>
        </p:nvCxnSpPr>
        <p:spPr>
          <a:xfrm>
            <a:off x="4716016" y="5301208"/>
            <a:ext cx="576064" cy="64807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/>
          <p:nvPr/>
        </p:nvCxnSpPr>
        <p:spPr>
          <a:xfrm flipH="1">
            <a:off x="4716016" y="5301208"/>
            <a:ext cx="576064" cy="64807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ZoneTexte 43"/>
          <p:cNvSpPr txBox="1"/>
          <p:nvPr/>
        </p:nvSpPr>
        <p:spPr>
          <a:xfrm>
            <a:off x="3665221" y="3573016"/>
            <a:ext cx="14139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2400" dirty="0" smtClean="0"/>
              <a:t>Zoning</a:t>
            </a:r>
            <a:br>
              <a:rPr lang="fr-BE" sz="2400" dirty="0" smtClean="0"/>
            </a:br>
            <a:r>
              <a:rPr lang="fr-BE" sz="2400" dirty="0" err="1" smtClean="0"/>
              <a:t>Optimizer</a:t>
            </a:r>
            <a:endParaRPr lang="fr-BE" sz="2400" dirty="0"/>
          </a:p>
        </p:txBody>
      </p:sp>
      <p:sp>
        <p:nvSpPr>
          <p:cNvPr id="45" name="Double flèche horizontale 44"/>
          <p:cNvSpPr/>
          <p:nvPr/>
        </p:nvSpPr>
        <p:spPr>
          <a:xfrm rot="19350080">
            <a:off x="2411760" y="4653136"/>
            <a:ext cx="792088" cy="14401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6" name="Double flèche horizontale 45"/>
          <p:cNvSpPr/>
          <p:nvPr/>
        </p:nvSpPr>
        <p:spPr>
          <a:xfrm rot="2683937">
            <a:off x="5398094" y="4735330"/>
            <a:ext cx="792088" cy="14401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" name="Rectangle 46"/>
          <p:cNvSpPr/>
          <p:nvPr/>
        </p:nvSpPr>
        <p:spPr>
          <a:xfrm>
            <a:off x="5724128" y="4437112"/>
            <a:ext cx="850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dirty="0" smtClean="0"/>
              <a:t>control</a:t>
            </a:r>
            <a:endParaRPr lang="fr-BE" dirty="0"/>
          </a:p>
        </p:txBody>
      </p:sp>
      <p:sp>
        <p:nvSpPr>
          <p:cNvPr id="48" name="Rectangle 47"/>
          <p:cNvSpPr/>
          <p:nvPr/>
        </p:nvSpPr>
        <p:spPr>
          <a:xfrm>
            <a:off x="1979712" y="4355812"/>
            <a:ext cx="863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dirty="0" smtClean="0"/>
              <a:t>control</a:t>
            </a:r>
            <a:endParaRPr lang="fr-BE" dirty="0"/>
          </a:p>
        </p:txBody>
      </p:sp>
      <p:sp>
        <p:nvSpPr>
          <p:cNvPr id="50" name="Rectangle 49"/>
          <p:cNvSpPr/>
          <p:nvPr/>
        </p:nvSpPr>
        <p:spPr>
          <a:xfrm>
            <a:off x="1691680" y="6300028"/>
            <a:ext cx="135671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BE" dirty="0" smtClean="0"/>
              <a:t>store </a:t>
            </a:r>
            <a:r>
              <a:rPr lang="fr-BE" dirty="0" err="1" smtClean="0"/>
              <a:t>energy</a:t>
            </a:r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Smart Grid in a Zoning</a:t>
            </a:r>
            <a:endParaRPr lang="en-GB" sz="5400" dirty="0"/>
          </a:p>
        </p:txBody>
      </p:sp>
      <p:pic>
        <p:nvPicPr>
          <p:cNvPr id="5" name="Picture 2" descr="http://www.clker.com/cliparts/2/7/1/0/11949849491786662466cloud_jon_phillips_01.svg.m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825" y="4149080"/>
            <a:ext cx="1939071" cy="114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1942174" y="4293096"/>
            <a:ext cx="14139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2400" dirty="0" smtClean="0"/>
              <a:t>Zoning</a:t>
            </a:r>
            <a:br>
              <a:rPr lang="fr-BE" sz="2400" dirty="0" smtClean="0"/>
            </a:br>
            <a:r>
              <a:rPr lang="fr-BE" sz="2400" dirty="0" err="1" smtClean="0"/>
              <a:t>Optimizer</a:t>
            </a:r>
            <a:endParaRPr lang="fr-BE" sz="2400" dirty="0"/>
          </a:p>
        </p:txBody>
      </p:sp>
      <p:sp>
        <p:nvSpPr>
          <p:cNvPr id="8" name="Rectangle 7"/>
          <p:cNvSpPr/>
          <p:nvPr/>
        </p:nvSpPr>
        <p:spPr>
          <a:xfrm>
            <a:off x="179512" y="1412776"/>
            <a:ext cx="3594189" cy="2369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3600" dirty="0" smtClean="0"/>
              <a:t>Inputs:</a:t>
            </a:r>
          </a:p>
          <a:p>
            <a:pPr>
              <a:buFont typeface="Arial" pitchFamily="34" charset="0"/>
              <a:buChar char="•"/>
            </a:pPr>
            <a:r>
              <a:rPr lang="fr-BE" sz="2800" dirty="0" smtClean="0"/>
              <a:t> Production </a:t>
            </a:r>
            <a:r>
              <a:rPr lang="fr-BE" sz="2800" dirty="0" err="1" smtClean="0"/>
              <a:t>forecast</a:t>
            </a:r>
            <a:endParaRPr lang="fr-BE" sz="2800" dirty="0" smtClean="0"/>
          </a:p>
          <a:p>
            <a:pPr>
              <a:buFont typeface="Arial" pitchFamily="34" charset="0"/>
              <a:buChar char="•"/>
            </a:pPr>
            <a:r>
              <a:rPr lang="fr-BE" sz="2800" dirty="0" smtClean="0"/>
              <a:t> </a:t>
            </a:r>
            <a:r>
              <a:rPr lang="fr-BE" sz="2800" dirty="0" err="1" smtClean="0"/>
              <a:t>Consumption</a:t>
            </a:r>
            <a:r>
              <a:rPr lang="fr-BE" sz="2800" dirty="0" smtClean="0"/>
              <a:t> </a:t>
            </a:r>
            <a:r>
              <a:rPr lang="fr-BE" sz="2800" dirty="0" err="1" smtClean="0"/>
              <a:t>forecast</a:t>
            </a:r>
            <a:endParaRPr lang="fr-BE" sz="2800" dirty="0" smtClean="0"/>
          </a:p>
          <a:p>
            <a:pPr>
              <a:buFont typeface="Arial" pitchFamily="34" charset="0"/>
              <a:buChar char="•"/>
            </a:pPr>
            <a:r>
              <a:rPr lang="fr-BE" sz="2800" dirty="0" smtClean="0"/>
              <a:t> </a:t>
            </a:r>
            <a:r>
              <a:rPr lang="fr-BE" sz="2800" dirty="0" err="1" smtClean="0"/>
              <a:t>Urgency</a:t>
            </a:r>
            <a:r>
              <a:rPr lang="fr-BE" sz="2800" dirty="0" smtClean="0"/>
              <a:t> of </a:t>
            </a:r>
            <a:r>
              <a:rPr lang="fr-BE" sz="2800" dirty="0" err="1" smtClean="0"/>
              <a:t>tasks</a:t>
            </a:r>
            <a:endParaRPr lang="fr-BE" sz="2800" dirty="0" smtClean="0"/>
          </a:p>
          <a:p>
            <a:pPr>
              <a:buFont typeface="Arial" pitchFamily="34" charset="0"/>
              <a:buChar char="•"/>
            </a:pPr>
            <a:r>
              <a:rPr lang="fr-BE" sz="2800" dirty="0" smtClean="0"/>
              <a:t> </a:t>
            </a:r>
            <a:r>
              <a:rPr lang="fr-BE" sz="2800" dirty="0" err="1" smtClean="0"/>
              <a:t>Optimization</a:t>
            </a:r>
            <a:r>
              <a:rPr lang="fr-BE" sz="2800" dirty="0" smtClean="0"/>
              <a:t> </a:t>
            </a:r>
            <a:r>
              <a:rPr lang="fr-BE" sz="2800" dirty="0" err="1" smtClean="0"/>
              <a:t>Criteria</a:t>
            </a:r>
            <a:endParaRPr lang="fr-BE" sz="28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4860032" y="3861048"/>
            <a:ext cx="4253087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3600" dirty="0" smtClean="0"/>
              <a:t>Outputs:</a:t>
            </a:r>
          </a:p>
          <a:p>
            <a:pPr>
              <a:buFont typeface="Arial" pitchFamily="34" charset="0"/>
              <a:buChar char="•"/>
            </a:pPr>
            <a:r>
              <a:rPr lang="fr-BE" sz="2800" dirty="0" smtClean="0"/>
              <a:t> Schedule proposition</a:t>
            </a:r>
          </a:p>
          <a:p>
            <a:pPr>
              <a:buFont typeface="Arial" pitchFamily="34" charset="0"/>
              <a:buChar char="•"/>
            </a:pPr>
            <a:r>
              <a:rPr lang="fr-BE" sz="2800" dirty="0" smtClean="0"/>
              <a:t> </a:t>
            </a:r>
            <a:r>
              <a:rPr lang="fr-BE" sz="2800" dirty="0" err="1" smtClean="0"/>
              <a:t>Announce</a:t>
            </a:r>
            <a:r>
              <a:rPr lang="fr-BE" sz="2800" dirty="0" smtClean="0"/>
              <a:t> </a:t>
            </a:r>
            <a:r>
              <a:rPr lang="fr-BE" sz="2800" dirty="0" err="1" smtClean="0"/>
              <a:t>supply</a:t>
            </a:r>
            <a:r>
              <a:rPr lang="fr-BE" sz="2800" dirty="0" smtClean="0"/>
              <a:t>/</a:t>
            </a:r>
            <a:r>
              <a:rPr lang="fr-BE" sz="2800" dirty="0" err="1" smtClean="0"/>
              <a:t>demand</a:t>
            </a:r>
            <a:endParaRPr lang="fr-BE" sz="2800" dirty="0" smtClean="0"/>
          </a:p>
          <a:p>
            <a:pPr>
              <a:buFont typeface="Arial" pitchFamily="34" charset="0"/>
              <a:buChar char="•"/>
            </a:pPr>
            <a:r>
              <a:rPr lang="fr-BE" sz="2800" dirty="0" smtClean="0"/>
              <a:t> Global </a:t>
            </a:r>
            <a:r>
              <a:rPr lang="fr-BE" sz="2800" dirty="0" err="1" smtClean="0"/>
              <a:t>optimization</a:t>
            </a:r>
            <a:endParaRPr lang="fr-BE" sz="2800" dirty="0" smtClean="0"/>
          </a:p>
          <a:p>
            <a:pPr lvl="1">
              <a:buFont typeface="Arial" pitchFamily="34" charset="0"/>
              <a:buChar char="•"/>
            </a:pPr>
            <a:r>
              <a:rPr lang="fr-BE" sz="2800" dirty="0" smtClean="0"/>
              <a:t> </a:t>
            </a:r>
            <a:r>
              <a:rPr lang="fr-BE" sz="2800" dirty="0" err="1" smtClean="0"/>
              <a:t>Instead</a:t>
            </a:r>
            <a:r>
              <a:rPr lang="fr-BE" sz="2800" dirty="0" smtClean="0"/>
              <a:t> of local </a:t>
            </a:r>
            <a:r>
              <a:rPr lang="fr-BE" sz="2800" dirty="0" err="1" smtClean="0"/>
              <a:t>optim</a:t>
            </a:r>
            <a:r>
              <a:rPr lang="fr-BE" sz="2800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fr-BE" sz="2800" dirty="0" smtClean="0"/>
              <a:t> </a:t>
            </a:r>
            <a:r>
              <a:rPr lang="fr-BE" sz="2800" dirty="0" err="1" smtClean="0"/>
              <a:t>Calculate</a:t>
            </a:r>
            <a:r>
              <a:rPr lang="fr-BE" sz="2800" dirty="0" smtClean="0"/>
              <a:t> « </a:t>
            </a:r>
            <a:r>
              <a:rPr lang="fr-BE" sz="2800" dirty="0" err="1" smtClean="0"/>
              <a:t>cost</a:t>
            </a:r>
            <a:r>
              <a:rPr lang="fr-BE" sz="2800" dirty="0" smtClean="0"/>
              <a:t> » of kWh</a:t>
            </a:r>
          </a:p>
        </p:txBody>
      </p:sp>
      <p:sp>
        <p:nvSpPr>
          <p:cNvPr id="10" name="Flèche à angle droit 9"/>
          <p:cNvSpPr/>
          <p:nvPr/>
        </p:nvSpPr>
        <p:spPr>
          <a:xfrm rot="5400000">
            <a:off x="647564" y="4041068"/>
            <a:ext cx="936104" cy="720080"/>
          </a:xfrm>
          <a:prstGeom prst="bentUp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Flèche droite 11"/>
          <p:cNvSpPr/>
          <p:nvPr/>
        </p:nvSpPr>
        <p:spPr>
          <a:xfrm>
            <a:off x="3851920" y="4509120"/>
            <a:ext cx="792088" cy="36004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3" name="Picture 2" descr="http://antitrustlair.files.wordpress.com/2009/09/502px-factory-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6296" y="1412776"/>
            <a:ext cx="1656184" cy="14450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webofthings.org/wp-content/themes/paperpunch/images/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548680"/>
            <a:ext cx="590550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67544" y="2604968"/>
            <a:ext cx="756084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600" dirty="0" smtClean="0"/>
              <a:t> Is one vision of the </a:t>
            </a:r>
            <a:r>
              <a:rPr lang="en-US" sz="3600" dirty="0" err="1" smtClean="0"/>
              <a:t>IoT</a:t>
            </a:r>
            <a:endParaRPr lang="en-US" sz="3600" dirty="0" smtClean="0"/>
          </a:p>
          <a:p>
            <a:pPr>
              <a:buFont typeface="Arial" pitchFamily="34" charset="0"/>
              <a:buChar char="•"/>
            </a:pPr>
            <a:r>
              <a:rPr lang="en-US" sz="3600" dirty="0" smtClean="0"/>
              <a:t> Inspired by the World Wide Web</a:t>
            </a:r>
          </a:p>
          <a:p>
            <a:pPr>
              <a:buFont typeface="Arial" pitchFamily="34" charset="0"/>
              <a:buChar char="•"/>
            </a:pPr>
            <a:r>
              <a:rPr lang="en-US" sz="3600" dirty="0" smtClean="0"/>
              <a:t> Objects connect through the Web</a:t>
            </a:r>
          </a:p>
          <a:p>
            <a:pPr>
              <a:buFont typeface="Arial" pitchFamily="34" charset="0"/>
              <a:buChar char="•"/>
            </a:pPr>
            <a:r>
              <a:rPr lang="en-US" sz="3600" dirty="0" smtClean="0"/>
              <a:t> </a:t>
            </a:r>
            <a:r>
              <a:rPr lang="fr-FR" sz="3600" dirty="0" err="1" smtClean="0"/>
              <a:t>Objects</a:t>
            </a:r>
            <a:r>
              <a:rPr lang="fr-FR" sz="3600" dirty="0" smtClean="0"/>
              <a:t> use Web </a:t>
            </a:r>
            <a:r>
              <a:rPr lang="fr-FR" sz="3600" dirty="0" err="1" smtClean="0"/>
              <a:t>protocols</a:t>
            </a:r>
            <a:r>
              <a:rPr lang="fr-FR" sz="3600" dirty="0" smtClean="0"/>
              <a:t> (&amp; technologies &amp; </a:t>
            </a:r>
            <a:r>
              <a:rPr lang="fr-FR" sz="3600" dirty="0" err="1" smtClean="0"/>
              <a:t>tools</a:t>
            </a:r>
            <a:r>
              <a:rPr lang="fr-FR" sz="3600" dirty="0" smtClean="0"/>
              <a:t>)</a:t>
            </a:r>
          </a:p>
          <a:p>
            <a:pPr>
              <a:buFont typeface="Arial" pitchFamily="34" charset="0"/>
              <a:buChar char="•"/>
            </a:pPr>
            <a:r>
              <a:rPr lang="fr-FR" sz="3600" dirty="0" smtClean="0"/>
              <a:t> Adoption of the </a:t>
            </a:r>
            <a:r>
              <a:rPr lang="fr-FR" sz="3600" b="1" dirty="0" err="1" smtClean="0"/>
              <a:t>RESTful</a:t>
            </a:r>
            <a:r>
              <a:rPr lang="fr-FR" sz="3600" b="1" dirty="0" smtClean="0"/>
              <a:t> architecture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871013" y="1899116"/>
            <a:ext cx="5440913" cy="2970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7200" dirty="0" err="1" smtClean="0"/>
              <a:t>Designing</a:t>
            </a:r>
            <a:r>
              <a:rPr lang="fr-BE" sz="7200" dirty="0" smtClean="0"/>
              <a:t> The</a:t>
            </a:r>
          </a:p>
          <a:p>
            <a:pPr algn="ctr"/>
            <a:r>
              <a:rPr lang="fr-BE" sz="11500" dirty="0" err="1" smtClean="0"/>
              <a:t>IoT</a:t>
            </a:r>
            <a:endParaRPr lang="fr-BE" sz="115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fr-BE" dirty="0" smtClean="0"/>
              <a:t>Menu du jour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fr-BE" sz="4000" dirty="0" smtClean="0">
                <a:latin typeface="Monotype Corsiva" pitchFamily="66" charset="0"/>
              </a:rPr>
              <a:t>Définition de l’Internet des Objets</a:t>
            </a:r>
          </a:p>
          <a:p>
            <a:pPr algn="ctr">
              <a:buNone/>
            </a:pPr>
            <a:endParaRPr lang="fr-BE" sz="4000" dirty="0" smtClean="0">
              <a:latin typeface="Monotype Corsiva" pitchFamily="66" charset="0"/>
            </a:endParaRPr>
          </a:p>
          <a:p>
            <a:pPr algn="ctr">
              <a:buNone/>
            </a:pPr>
            <a:r>
              <a:rPr lang="fr-BE" sz="4000" dirty="0" smtClean="0">
                <a:latin typeface="Monotype Corsiva" pitchFamily="66" charset="0"/>
              </a:rPr>
              <a:t>Standards de l’</a:t>
            </a:r>
            <a:r>
              <a:rPr lang="fr-BE" sz="4000" dirty="0" err="1" smtClean="0">
                <a:latin typeface="Monotype Corsiva" pitchFamily="66" charset="0"/>
              </a:rPr>
              <a:t>IoT</a:t>
            </a:r>
            <a:endParaRPr lang="fr-BE" sz="4000" dirty="0" smtClean="0">
              <a:latin typeface="Monotype Corsiva" pitchFamily="66" charset="0"/>
            </a:endParaRPr>
          </a:p>
          <a:p>
            <a:pPr algn="ctr">
              <a:buNone/>
            </a:pPr>
            <a:endParaRPr lang="fr-BE" sz="4000" dirty="0" smtClean="0">
              <a:latin typeface="Monotype Corsiva" pitchFamily="66" charset="0"/>
            </a:endParaRPr>
          </a:p>
          <a:p>
            <a:pPr algn="ctr">
              <a:buNone/>
            </a:pPr>
            <a:r>
              <a:rPr lang="fr-BE" sz="4000" dirty="0" err="1" smtClean="0">
                <a:latin typeface="Monotype Corsiva" pitchFamily="66" charset="0"/>
              </a:rPr>
              <a:t>Contiki</a:t>
            </a:r>
            <a:endParaRPr lang="fr-BE" sz="4000" dirty="0" smtClean="0">
              <a:latin typeface="Monotype Corsiva" pitchFamily="66" charset="0"/>
            </a:endParaRPr>
          </a:p>
          <a:p>
            <a:pPr algn="ctr">
              <a:buNone/>
            </a:pPr>
            <a:endParaRPr lang="fr-BE" sz="4000" dirty="0" smtClean="0">
              <a:latin typeface="Monotype Corsiva" pitchFamily="66" charset="0"/>
            </a:endParaRPr>
          </a:p>
          <a:p>
            <a:pPr algn="ctr">
              <a:buNone/>
            </a:pPr>
            <a:r>
              <a:rPr lang="fr-BE" sz="4000" dirty="0" smtClean="0">
                <a:latin typeface="Monotype Corsiva" pitchFamily="66" charset="0"/>
              </a:rPr>
              <a:t>Activités du CETIC</a:t>
            </a:r>
            <a:endParaRPr lang="fr-BE" sz="4000" dirty="0">
              <a:latin typeface="Monotype Corsiva" pitchFamily="66" charset="0"/>
            </a:endParaRPr>
          </a:p>
        </p:txBody>
      </p:sp>
      <p:sp>
        <p:nvSpPr>
          <p:cNvPr id="394242" name="AutoShape 2" descr="http://www.clker.com/cliparts/L/N/U/m/A/J/black-divider-no-background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394244" name="AutoShape 4" descr="http://www.clker.com/cliparts/L/N/U/m/A/J/black-divider-no-background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394246" name="AutoShape 6" descr="http://www.clker.com/cliparts/L/N/U/m/A/J/black-divider-no-background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pic>
        <p:nvPicPr>
          <p:cNvPr id="394247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V="1">
            <a:off x="3347864" y="2348880"/>
            <a:ext cx="2557091" cy="444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V="1">
            <a:off x="3347864" y="3717032"/>
            <a:ext cx="2557091" cy="444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V="1">
            <a:off x="3347864" y="5085184"/>
            <a:ext cx="2557091" cy="444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dirty="0" smtClean="0"/>
              <a:t>Open Standards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/>
          <a:lstStyle/>
          <a:p>
            <a:r>
              <a:rPr lang="fr-BE" dirty="0" err="1" smtClean="0"/>
              <a:t>What</a:t>
            </a:r>
            <a:r>
              <a:rPr lang="fr-BE" dirty="0" smtClean="0"/>
              <a:t> </a:t>
            </a:r>
            <a:r>
              <a:rPr lang="fr-BE" dirty="0" err="1" smtClean="0"/>
              <a:t>we</a:t>
            </a:r>
            <a:r>
              <a:rPr lang="fr-BE" dirty="0" smtClean="0"/>
              <a:t> </a:t>
            </a:r>
            <a:r>
              <a:rPr lang="fr-BE" dirty="0" err="1" smtClean="0"/>
              <a:t>already</a:t>
            </a:r>
            <a:r>
              <a:rPr lang="fr-BE" dirty="0" smtClean="0"/>
              <a:t> </a:t>
            </a:r>
            <a:r>
              <a:rPr lang="fr-BE" dirty="0" err="1" smtClean="0"/>
              <a:t>had</a:t>
            </a:r>
            <a:endParaRPr lang="fr-BE" dirty="0" smtClean="0"/>
          </a:p>
          <a:p>
            <a:pPr lvl="1"/>
            <a:r>
              <a:rPr lang="fr-BE" dirty="0" smtClean="0"/>
              <a:t>IPv4/6</a:t>
            </a:r>
          </a:p>
          <a:p>
            <a:pPr lvl="1"/>
            <a:r>
              <a:rPr lang="fr-BE" dirty="0" smtClean="0"/>
              <a:t>A massive internet</a:t>
            </a:r>
          </a:p>
          <a:p>
            <a:pPr lvl="1"/>
            <a:r>
              <a:rPr lang="fr-BE" dirty="0" err="1" smtClean="0"/>
              <a:t>Isolated</a:t>
            </a:r>
            <a:r>
              <a:rPr lang="fr-BE" dirty="0" smtClean="0"/>
              <a:t> Wireless </a:t>
            </a:r>
            <a:r>
              <a:rPr lang="fr-BE" dirty="0" err="1" smtClean="0"/>
              <a:t>Sensor</a:t>
            </a:r>
            <a:r>
              <a:rPr lang="fr-BE" dirty="0" smtClean="0"/>
              <a:t> Networks (WSN)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Wireless </a:t>
            </a:r>
            <a:r>
              <a:rPr lang="fr-BE" dirty="0" err="1" smtClean="0"/>
              <a:t>Sensor</a:t>
            </a:r>
            <a:r>
              <a:rPr lang="fr-BE" dirty="0" smtClean="0"/>
              <a:t> Networks (WSN)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31640" y="2204864"/>
            <a:ext cx="3682752" cy="4525963"/>
          </a:xfrm>
        </p:spPr>
        <p:txBody>
          <a:bodyPr>
            <a:normAutofit/>
          </a:bodyPr>
          <a:lstStyle/>
          <a:p>
            <a:r>
              <a:rPr lang="fr-BE" dirty="0" err="1" smtClean="0"/>
              <a:t>Multihop</a:t>
            </a:r>
            <a:endParaRPr lang="fr-BE" dirty="0" smtClean="0"/>
          </a:p>
          <a:p>
            <a:r>
              <a:rPr lang="fr-BE" dirty="0" err="1" smtClean="0"/>
              <a:t>Autonomous</a:t>
            </a:r>
            <a:endParaRPr lang="fr-BE" dirty="0" smtClean="0"/>
          </a:p>
          <a:p>
            <a:pPr lvl="1"/>
            <a:r>
              <a:rPr lang="fr-BE" dirty="0" err="1" smtClean="0"/>
              <a:t>Low</a:t>
            </a:r>
            <a:r>
              <a:rPr lang="fr-BE" dirty="0" smtClean="0"/>
              <a:t>-Power</a:t>
            </a:r>
          </a:p>
          <a:p>
            <a:pPr lvl="1"/>
            <a:r>
              <a:rPr lang="fr-BE" dirty="0" err="1" smtClean="0"/>
              <a:t>Low</a:t>
            </a:r>
            <a:r>
              <a:rPr lang="fr-BE" dirty="0" smtClean="0"/>
              <a:t>-</a:t>
            </a:r>
            <a:r>
              <a:rPr lang="fr-BE" dirty="0" err="1" smtClean="0"/>
              <a:t>Throughput</a:t>
            </a:r>
            <a:endParaRPr lang="fr-BE" dirty="0" smtClean="0"/>
          </a:p>
          <a:p>
            <a:pPr lvl="1"/>
            <a:r>
              <a:rPr lang="fr-BE" dirty="0" smtClean="0"/>
              <a:t>No Maintenance</a:t>
            </a:r>
          </a:p>
          <a:p>
            <a:r>
              <a:rPr lang="fr-BE" dirty="0" err="1" smtClean="0"/>
              <a:t>Fault</a:t>
            </a:r>
            <a:r>
              <a:rPr lang="fr-BE" dirty="0" smtClean="0"/>
              <a:t>-</a:t>
            </a:r>
            <a:r>
              <a:rPr lang="fr-BE" dirty="0" err="1" smtClean="0"/>
              <a:t>tolerant</a:t>
            </a:r>
            <a:endParaRPr lang="fr-BE" dirty="0" smtClean="0"/>
          </a:p>
          <a:p>
            <a:r>
              <a:rPr lang="fr-BE" dirty="0" smtClean="0"/>
              <a:t>Data-</a:t>
            </a:r>
            <a:r>
              <a:rPr lang="fr-BE" dirty="0" err="1" smtClean="0"/>
              <a:t>collect</a:t>
            </a:r>
            <a:endParaRPr lang="fr-BE" dirty="0" smtClean="0"/>
          </a:p>
          <a:p>
            <a:r>
              <a:rPr lang="fr-BE" dirty="0" err="1" smtClean="0"/>
              <a:t>Gateways</a:t>
            </a:r>
            <a:endParaRPr lang="fr-BE" dirty="0" smtClean="0"/>
          </a:p>
        </p:txBody>
      </p:sp>
      <p:sp>
        <p:nvSpPr>
          <p:cNvPr id="4" name="Rectangle 3"/>
          <p:cNvSpPr/>
          <p:nvPr/>
        </p:nvSpPr>
        <p:spPr>
          <a:xfrm>
            <a:off x="1043608" y="1340768"/>
            <a:ext cx="28818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4000" dirty="0" err="1" smtClean="0"/>
              <a:t>Traditionally</a:t>
            </a:r>
            <a:r>
              <a:rPr lang="fr-BE" sz="4000" dirty="0" smtClean="0"/>
              <a:t>:</a:t>
            </a:r>
          </a:p>
        </p:txBody>
      </p:sp>
      <p:pic>
        <p:nvPicPr>
          <p:cNvPr id="5" name="Image 13" descr="structural_health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80112" y="1916832"/>
            <a:ext cx="3024336" cy="215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2" name="Picture 2" descr="Environmental Sciences"/>
          <p:cNvPicPr>
            <a:picLocks noChangeAspect="1" noChangeArrowheads="1"/>
          </p:cNvPicPr>
          <p:nvPr/>
        </p:nvPicPr>
        <p:blipFill>
          <a:blip r:embed="rId3" cstate="print"/>
          <a:srcRect t="25527"/>
          <a:stretch>
            <a:fillRect/>
          </a:stretch>
        </p:blipFill>
        <p:spPr bwMode="auto">
          <a:xfrm>
            <a:off x="5076056" y="4437112"/>
            <a:ext cx="3779912" cy="211676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dirty="0" smtClean="0"/>
              <a:t>Wireless </a:t>
            </a:r>
            <a:r>
              <a:rPr lang="fr-BE" dirty="0" err="1" smtClean="0"/>
              <a:t>Sensor</a:t>
            </a:r>
            <a:r>
              <a:rPr lang="fr-BE" dirty="0" smtClean="0"/>
              <a:t> Networks (WSN)</a:t>
            </a:r>
            <a:endParaRPr lang="fr-BE" dirty="0"/>
          </a:p>
        </p:txBody>
      </p:sp>
      <p:sp>
        <p:nvSpPr>
          <p:cNvPr id="4" name="Ellipse 3"/>
          <p:cNvSpPr/>
          <p:nvPr/>
        </p:nvSpPr>
        <p:spPr>
          <a:xfrm>
            <a:off x="3419872" y="4221088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Ellipse 4"/>
          <p:cNvSpPr/>
          <p:nvPr/>
        </p:nvSpPr>
        <p:spPr>
          <a:xfrm>
            <a:off x="4499992" y="4653136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" name="Ellipse 5"/>
          <p:cNvSpPr/>
          <p:nvPr/>
        </p:nvSpPr>
        <p:spPr>
          <a:xfrm>
            <a:off x="3851920" y="4869160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Ellipse 6"/>
          <p:cNvSpPr/>
          <p:nvPr/>
        </p:nvSpPr>
        <p:spPr>
          <a:xfrm>
            <a:off x="4932040" y="4869160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Ellipse 7"/>
          <p:cNvSpPr/>
          <p:nvPr/>
        </p:nvSpPr>
        <p:spPr>
          <a:xfrm>
            <a:off x="6516216" y="4293096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Ellipse 8"/>
          <p:cNvSpPr/>
          <p:nvPr/>
        </p:nvSpPr>
        <p:spPr>
          <a:xfrm>
            <a:off x="2987824" y="5877272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Ellipse 9"/>
          <p:cNvSpPr/>
          <p:nvPr/>
        </p:nvSpPr>
        <p:spPr>
          <a:xfrm>
            <a:off x="2915816" y="5373216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" name="Ellipse 10"/>
          <p:cNvSpPr/>
          <p:nvPr/>
        </p:nvSpPr>
        <p:spPr>
          <a:xfrm>
            <a:off x="3419872" y="5301208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Ellipse 11"/>
          <p:cNvSpPr/>
          <p:nvPr/>
        </p:nvSpPr>
        <p:spPr>
          <a:xfrm>
            <a:off x="3923928" y="5517232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" name="Ellipse 12"/>
          <p:cNvSpPr/>
          <p:nvPr/>
        </p:nvSpPr>
        <p:spPr>
          <a:xfrm>
            <a:off x="3347864" y="4797152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" name="Rectangle à coins arrondis 14"/>
          <p:cNvSpPr/>
          <p:nvPr/>
        </p:nvSpPr>
        <p:spPr>
          <a:xfrm>
            <a:off x="4283968" y="2924944"/>
            <a:ext cx="576064" cy="43204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" name="Ellipse 15"/>
          <p:cNvSpPr/>
          <p:nvPr/>
        </p:nvSpPr>
        <p:spPr>
          <a:xfrm>
            <a:off x="5436096" y="4077072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7" name="Ellipse 16"/>
          <p:cNvSpPr/>
          <p:nvPr/>
        </p:nvSpPr>
        <p:spPr>
          <a:xfrm>
            <a:off x="4572000" y="4149080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" name="Ellipse 17"/>
          <p:cNvSpPr/>
          <p:nvPr/>
        </p:nvSpPr>
        <p:spPr>
          <a:xfrm>
            <a:off x="5868144" y="4005064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" name="Ellipse 18"/>
          <p:cNvSpPr/>
          <p:nvPr/>
        </p:nvSpPr>
        <p:spPr>
          <a:xfrm>
            <a:off x="6300192" y="3717032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0" name="Connecteur droit 19"/>
          <p:cNvCxnSpPr>
            <a:stCxn id="15" idx="2"/>
            <a:endCxn id="16" idx="1"/>
          </p:cNvCxnSpPr>
          <p:nvPr/>
        </p:nvCxnSpPr>
        <p:spPr>
          <a:xfrm>
            <a:off x="4572000" y="3356992"/>
            <a:ext cx="895732" cy="751716"/>
          </a:xfrm>
          <a:prstGeom prst="lin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21" name="Connecteur droit 20"/>
          <p:cNvCxnSpPr>
            <a:stCxn id="15" idx="2"/>
            <a:endCxn id="17" idx="0"/>
          </p:cNvCxnSpPr>
          <p:nvPr/>
        </p:nvCxnSpPr>
        <p:spPr>
          <a:xfrm>
            <a:off x="4572000" y="3356992"/>
            <a:ext cx="108012" cy="792088"/>
          </a:xfrm>
          <a:prstGeom prst="lin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22" name="Connecteur droit 21"/>
          <p:cNvCxnSpPr>
            <a:stCxn id="15" idx="2"/>
            <a:endCxn id="4" idx="7"/>
          </p:cNvCxnSpPr>
          <p:nvPr/>
        </p:nvCxnSpPr>
        <p:spPr>
          <a:xfrm flipH="1">
            <a:off x="3604260" y="3356992"/>
            <a:ext cx="967740" cy="895732"/>
          </a:xfrm>
          <a:prstGeom prst="lin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23" name="Connecteur droit 22"/>
          <p:cNvCxnSpPr>
            <a:stCxn id="16" idx="6"/>
            <a:endCxn id="18" idx="2"/>
          </p:cNvCxnSpPr>
          <p:nvPr/>
        </p:nvCxnSpPr>
        <p:spPr>
          <a:xfrm flipV="1">
            <a:off x="5652120" y="4113076"/>
            <a:ext cx="216024" cy="72008"/>
          </a:xfrm>
          <a:prstGeom prst="lin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24" name="Connecteur droit 23"/>
          <p:cNvCxnSpPr>
            <a:stCxn id="18" idx="7"/>
            <a:endCxn id="19" idx="3"/>
          </p:cNvCxnSpPr>
          <p:nvPr/>
        </p:nvCxnSpPr>
        <p:spPr>
          <a:xfrm flipV="1">
            <a:off x="6052532" y="3901420"/>
            <a:ext cx="279296" cy="135280"/>
          </a:xfrm>
          <a:prstGeom prst="lin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25" name="Connecteur droit 24"/>
          <p:cNvCxnSpPr>
            <a:stCxn id="18" idx="5"/>
            <a:endCxn id="8" idx="2"/>
          </p:cNvCxnSpPr>
          <p:nvPr/>
        </p:nvCxnSpPr>
        <p:spPr>
          <a:xfrm>
            <a:off x="6052532" y="4189452"/>
            <a:ext cx="463684" cy="211656"/>
          </a:xfrm>
          <a:prstGeom prst="lin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26" name="Connecteur droit 25"/>
          <p:cNvCxnSpPr>
            <a:stCxn id="17" idx="4"/>
            <a:endCxn id="5" idx="0"/>
          </p:cNvCxnSpPr>
          <p:nvPr/>
        </p:nvCxnSpPr>
        <p:spPr>
          <a:xfrm flipH="1">
            <a:off x="4608004" y="4365104"/>
            <a:ext cx="72008" cy="288032"/>
          </a:xfrm>
          <a:prstGeom prst="lin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27" name="Connecteur droit 26"/>
          <p:cNvCxnSpPr>
            <a:stCxn id="5" idx="5"/>
            <a:endCxn id="7" idx="2"/>
          </p:cNvCxnSpPr>
          <p:nvPr/>
        </p:nvCxnSpPr>
        <p:spPr>
          <a:xfrm>
            <a:off x="4684380" y="4837524"/>
            <a:ext cx="247660" cy="139648"/>
          </a:xfrm>
          <a:prstGeom prst="lin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28" name="Connecteur droit 27"/>
          <p:cNvCxnSpPr>
            <a:stCxn id="4" idx="4"/>
            <a:endCxn id="13" idx="0"/>
          </p:cNvCxnSpPr>
          <p:nvPr/>
        </p:nvCxnSpPr>
        <p:spPr>
          <a:xfrm flipH="1">
            <a:off x="3455876" y="4437112"/>
            <a:ext cx="72008" cy="360040"/>
          </a:xfrm>
          <a:prstGeom prst="lin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29" name="Connecteur droit 28"/>
          <p:cNvCxnSpPr>
            <a:stCxn id="13" idx="4"/>
            <a:endCxn id="11" idx="0"/>
          </p:cNvCxnSpPr>
          <p:nvPr/>
        </p:nvCxnSpPr>
        <p:spPr>
          <a:xfrm>
            <a:off x="3455876" y="5013176"/>
            <a:ext cx="72008" cy="288032"/>
          </a:xfrm>
          <a:prstGeom prst="lin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30" name="Connecteur droit 29"/>
          <p:cNvCxnSpPr>
            <a:stCxn id="10" idx="6"/>
            <a:endCxn id="11" idx="2"/>
          </p:cNvCxnSpPr>
          <p:nvPr/>
        </p:nvCxnSpPr>
        <p:spPr>
          <a:xfrm flipV="1">
            <a:off x="3131840" y="5409220"/>
            <a:ext cx="288032" cy="72008"/>
          </a:xfrm>
          <a:prstGeom prst="lin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31" name="Connecteur droit 30"/>
          <p:cNvCxnSpPr>
            <a:stCxn id="10" idx="4"/>
            <a:endCxn id="9" idx="0"/>
          </p:cNvCxnSpPr>
          <p:nvPr/>
        </p:nvCxnSpPr>
        <p:spPr>
          <a:xfrm>
            <a:off x="3023828" y="5589240"/>
            <a:ext cx="72008" cy="288032"/>
          </a:xfrm>
          <a:prstGeom prst="lin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32" name="Connecteur droit 31"/>
          <p:cNvCxnSpPr>
            <a:stCxn id="6" idx="1"/>
            <a:endCxn id="4" idx="5"/>
          </p:cNvCxnSpPr>
          <p:nvPr/>
        </p:nvCxnSpPr>
        <p:spPr>
          <a:xfrm flipH="1" flipV="1">
            <a:off x="3604260" y="4405476"/>
            <a:ext cx="279296" cy="495320"/>
          </a:xfrm>
          <a:prstGeom prst="lin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33" name="Connecteur droit 32"/>
          <p:cNvCxnSpPr>
            <a:stCxn id="11" idx="6"/>
            <a:endCxn id="12" idx="1"/>
          </p:cNvCxnSpPr>
          <p:nvPr/>
        </p:nvCxnSpPr>
        <p:spPr>
          <a:xfrm>
            <a:off x="3635896" y="5409220"/>
            <a:ext cx="319668" cy="139648"/>
          </a:xfrm>
          <a:prstGeom prst="lin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75" name="Flèche droite 74"/>
          <p:cNvSpPr/>
          <p:nvPr/>
        </p:nvSpPr>
        <p:spPr>
          <a:xfrm rot="18873555">
            <a:off x="3119681" y="3565557"/>
            <a:ext cx="1080120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6" name="Flèche droite 75"/>
          <p:cNvSpPr/>
          <p:nvPr/>
        </p:nvSpPr>
        <p:spPr>
          <a:xfrm rot="12504486">
            <a:off x="5126131" y="3477938"/>
            <a:ext cx="1080120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7" name="Rectangle 76"/>
          <p:cNvSpPr/>
          <p:nvPr/>
        </p:nvSpPr>
        <p:spPr>
          <a:xfrm>
            <a:off x="755576" y="3429000"/>
            <a:ext cx="212962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r-BE" sz="2400" b="1" dirty="0" err="1" smtClean="0"/>
              <a:t>Multihop</a:t>
            </a:r>
            <a:endParaRPr lang="fr-BE" sz="2400" b="1" dirty="0" smtClean="0"/>
          </a:p>
          <a:p>
            <a:pPr algn="r"/>
            <a:r>
              <a:rPr lang="fr-BE" sz="2400" b="1" dirty="0" smtClean="0"/>
              <a:t>Data Collection</a:t>
            </a:r>
            <a:endParaRPr lang="fr-BE" sz="2400" b="1" dirty="0"/>
          </a:p>
        </p:txBody>
      </p:sp>
      <p:sp>
        <p:nvSpPr>
          <p:cNvPr id="78" name="Rectangle 77"/>
          <p:cNvSpPr/>
          <p:nvPr/>
        </p:nvSpPr>
        <p:spPr>
          <a:xfrm>
            <a:off x="3771794" y="2060848"/>
            <a:ext cx="16643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BE" sz="2400" b="1" dirty="0" smtClean="0"/>
              <a:t>Common</a:t>
            </a:r>
          </a:p>
          <a:p>
            <a:pPr algn="ctr"/>
            <a:r>
              <a:rPr lang="fr-BE" sz="2400" b="1" dirty="0" smtClean="0"/>
              <a:t>Destination</a:t>
            </a:r>
            <a:endParaRPr lang="fr-BE" sz="2400" b="1" dirty="0"/>
          </a:p>
        </p:txBody>
      </p:sp>
      <p:sp>
        <p:nvSpPr>
          <p:cNvPr id="79" name="Flèche droite 78"/>
          <p:cNvSpPr/>
          <p:nvPr/>
        </p:nvSpPr>
        <p:spPr>
          <a:xfrm rot="17118767">
            <a:off x="2571488" y="4678866"/>
            <a:ext cx="798638" cy="1939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Typical</a:t>
            </a:r>
            <a:r>
              <a:rPr lang="fr-BE" dirty="0" smtClean="0"/>
              <a:t> WSN Hardware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BE" dirty="0" smtClean="0"/>
              <a:t>µC</a:t>
            </a:r>
          </a:p>
          <a:p>
            <a:pPr lvl="1"/>
            <a:r>
              <a:rPr lang="fr-BE" dirty="0" smtClean="0"/>
              <a:t>8-16kB RAM, 48-128kB Flash</a:t>
            </a:r>
          </a:p>
          <a:p>
            <a:pPr lvl="1"/>
            <a:r>
              <a:rPr lang="fr-BE" dirty="0" smtClean="0"/>
              <a:t>A few MHz</a:t>
            </a:r>
          </a:p>
          <a:p>
            <a:r>
              <a:rPr lang="fr-BE" dirty="0" smtClean="0"/>
              <a:t>802.15.4 radio</a:t>
            </a:r>
          </a:p>
          <a:p>
            <a:r>
              <a:rPr lang="fr-BE" dirty="0" smtClean="0"/>
              <a:t>a few </a:t>
            </a:r>
            <a:r>
              <a:rPr lang="fr-BE" dirty="0" err="1" smtClean="0"/>
              <a:t>sensors</a:t>
            </a:r>
            <a:endParaRPr lang="fr-BE" dirty="0" smtClean="0"/>
          </a:p>
          <a:p>
            <a:r>
              <a:rPr lang="fr-BE" dirty="0" smtClean="0"/>
              <a:t>GPIO</a:t>
            </a:r>
          </a:p>
          <a:p>
            <a:r>
              <a:rPr lang="fr-BE" dirty="0" err="1" smtClean="0"/>
              <a:t>Some</a:t>
            </a:r>
            <a:r>
              <a:rPr lang="fr-BE" dirty="0" smtClean="0"/>
              <a:t> </a:t>
            </a:r>
            <a:r>
              <a:rPr lang="fr-BE" dirty="0" err="1" smtClean="0"/>
              <a:t>external</a:t>
            </a:r>
            <a:r>
              <a:rPr lang="fr-BE" dirty="0" smtClean="0"/>
              <a:t> flash (1-8 Mbit)</a:t>
            </a:r>
          </a:p>
          <a:p>
            <a:r>
              <a:rPr lang="fr-BE" dirty="0" smtClean="0"/>
              <a:t>Batteries</a:t>
            </a:r>
          </a:p>
          <a:p>
            <a:r>
              <a:rPr lang="fr-BE" dirty="0" smtClean="0"/>
              <a:t>Cheap</a:t>
            </a:r>
            <a:endParaRPr lang="fr-BE" dirty="0"/>
          </a:p>
        </p:txBody>
      </p:sp>
      <p:pic>
        <p:nvPicPr>
          <p:cNvPr id="4" name="Picture 12" descr="C:\Users\simon\Desktop\Z1-B-mediu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780928"/>
            <a:ext cx="2283791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 descr="C:\Users\simon\Desktop\rzraven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5301208"/>
            <a:ext cx="2318903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5" descr="C:\Users\simon\Desktop\tmote-sky-blue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5661248"/>
            <a:ext cx="1614871" cy="104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C:\Users\simon\Desktop\F304CROE0105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3501008"/>
            <a:ext cx="1440160" cy="127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redwirellc.com/store/sites/default/files/imagecache/product/M12-angle-crop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12160" y="1268760"/>
            <a:ext cx="2381250" cy="21336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Wireless </a:t>
            </a:r>
            <a:r>
              <a:rPr lang="fr-BE" dirty="0" err="1" smtClean="0"/>
              <a:t>Sensor</a:t>
            </a:r>
            <a:r>
              <a:rPr lang="fr-BE" dirty="0" smtClean="0"/>
              <a:t> Networks (WSN)</a:t>
            </a:r>
            <a:endParaRPr lang="fr-BE" dirty="0"/>
          </a:p>
        </p:txBody>
      </p:sp>
      <p:sp>
        <p:nvSpPr>
          <p:cNvPr id="4" name="Rectangle 3"/>
          <p:cNvSpPr/>
          <p:nvPr/>
        </p:nvSpPr>
        <p:spPr>
          <a:xfrm>
            <a:off x="1043608" y="1268760"/>
            <a:ext cx="71082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4400" dirty="0" err="1" smtClean="0"/>
              <a:t>Now</a:t>
            </a:r>
            <a:r>
              <a:rPr lang="fr-BE" sz="4400" dirty="0" smtClean="0"/>
              <a:t> </a:t>
            </a:r>
            <a:r>
              <a:rPr lang="fr-BE" sz="4400" dirty="0" err="1" smtClean="0"/>
              <a:t>becoming</a:t>
            </a:r>
            <a:r>
              <a:rPr lang="fr-BE" sz="4400" dirty="0" smtClean="0"/>
              <a:t> a </a:t>
            </a:r>
            <a:r>
              <a:rPr lang="fr-BE" sz="4400" dirty="0" err="1" smtClean="0"/>
              <a:t>subset</a:t>
            </a:r>
            <a:r>
              <a:rPr lang="fr-BE" sz="4400" dirty="0" smtClean="0"/>
              <a:t> of </a:t>
            </a:r>
            <a:r>
              <a:rPr lang="fr-BE" sz="4400" dirty="0" err="1" smtClean="0"/>
              <a:t>IoT</a:t>
            </a:r>
            <a:endParaRPr lang="fr-BE" sz="4400" dirty="0"/>
          </a:p>
        </p:txBody>
      </p:sp>
      <p:sp>
        <p:nvSpPr>
          <p:cNvPr id="5" name="ZoneTexte 4"/>
          <p:cNvSpPr txBox="1"/>
          <p:nvPr/>
        </p:nvSpPr>
        <p:spPr>
          <a:xfrm>
            <a:off x="899592" y="2276872"/>
            <a:ext cx="2736304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1500" dirty="0" err="1" smtClean="0"/>
              <a:t>IoT</a:t>
            </a:r>
            <a:r>
              <a:rPr lang="fr-BE" sz="11500" dirty="0" smtClean="0"/>
              <a:t> </a:t>
            </a:r>
          </a:p>
          <a:p>
            <a:pPr algn="ctr"/>
            <a:r>
              <a:rPr lang="fr-BE" sz="4800" dirty="0" smtClean="0"/>
              <a:t> </a:t>
            </a:r>
            <a:endParaRPr lang="fr-BE" sz="11500" dirty="0" smtClean="0"/>
          </a:p>
        </p:txBody>
      </p:sp>
      <p:pic>
        <p:nvPicPr>
          <p:cNvPr id="7" name="Picture 2" descr="http://www.clker.com/cliparts/2/7/1/0/11949849491786662466cloud_jon_phillips_01.svg.m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933056"/>
            <a:ext cx="1939071" cy="114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llipse 14"/>
          <p:cNvSpPr/>
          <p:nvPr/>
        </p:nvSpPr>
        <p:spPr>
          <a:xfrm>
            <a:off x="6372200" y="4725144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" name="Ellipse 15"/>
          <p:cNvSpPr/>
          <p:nvPr/>
        </p:nvSpPr>
        <p:spPr>
          <a:xfrm>
            <a:off x="7020272" y="4365104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7" name="Ellipse 16"/>
          <p:cNvSpPr/>
          <p:nvPr/>
        </p:nvSpPr>
        <p:spPr>
          <a:xfrm>
            <a:off x="6876256" y="4653136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" name="Ellipse 17"/>
          <p:cNvSpPr/>
          <p:nvPr/>
        </p:nvSpPr>
        <p:spPr>
          <a:xfrm>
            <a:off x="7452320" y="4581128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" name="Ellipse 18"/>
          <p:cNvSpPr/>
          <p:nvPr/>
        </p:nvSpPr>
        <p:spPr>
          <a:xfrm>
            <a:off x="7668344" y="4149080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Ellipse 19"/>
          <p:cNvSpPr/>
          <p:nvPr/>
        </p:nvSpPr>
        <p:spPr>
          <a:xfrm>
            <a:off x="7308304" y="6093296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Ellipse 20"/>
          <p:cNvSpPr/>
          <p:nvPr/>
        </p:nvSpPr>
        <p:spPr>
          <a:xfrm>
            <a:off x="6876256" y="5733256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" name="Ellipse 21"/>
          <p:cNvSpPr/>
          <p:nvPr/>
        </p:nvSpPr>
        <p:spPr>
          <a:xfrm>
            <a:off x="7380312" y="5661248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" name="Ellipse 22"/>
          <p:cNvSpPr/>
          <p:nvPr/>
        </p:nvSpPr>
        <p:spPr>
          <a:xfrm>
            <a:off x="7884368" y="5877272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" name="Ellipse 23"/>
          <p:cNvSpPr/>
          <p:nvPr/>
        </p:nvSpPr>
        <p:spPr>
          <a:xfrm>
            <a:off x="6660232" y="5157192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" name="Rectangle 24"/>
          <p:cNvSpPr/>
          <p:nvPr/>
        </p:nvSpPr>
        <p:spPr>
          <a:xfrm>
            <a:off x="7020272" y="5013176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BE" dirty="0" smtClean="0"/>
              <a:t>WSN</a:t>
            </a:r>
            <a:endParaRPr lang="fr-BE" dirty="0"/>
          </a:p>
        </p:txBody>
      </p:sp>
      <p:sp>
        <p:nvSpPr>
          <p:cNvPr id="26" name="Rectangle à coins arrondis 25"/>
          <p:cNvSpPr/>
          <p:nvPr/>
        </p:nvSpPr>
        <p:spPr>
          <a:xfrm>
            <a:off x="5580112" y="4293096"/>
            <a:ext cx="576064" cy="432048"/>
          </a:xfrm>
          <a:prstGeom prst="round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" name="Ellipse 26"/>
          <p:cNvSpPr/>
          <p:nvPr/>
        </p:nvSpPr>
        <p:spPr>
          <a:xfrm>
            <a:off x="6372200" y="3861048"/>
            <a:ext cx="216024" cy="216024"/>
          </a:xfrm>
          <a:prstGeom prst="ellipse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8" name="Ellipse 27"/>
          <p:cNvSpPr/>
          <p:nvPr/>
        </p:nvSpPr>
        <p:spPr>
          <a:xfrm>
            <a:off x="6588224" y="4293096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9" name="Ellipse 28"/>
          <p:cNvSpPr/>
          <p:nvPr/>
        </p:nvSpPr>
        <p:spPr>
          <a:xfrm>
            <a:off x="7020272" y="3861048"/>
            <a:ext cx="216024" cy="216024"/>
          </a:xfrm>
          <a:prstGeom prst="ellipse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0" name="Ellipse 29"/>
          <p:cNvSpPr/>
          <p:nvPr/>
        </p:nvSpPr>
        <p:spPr>
          <a:xfrm>
            <a:off x="7452320" y="3573016"/>
            <a:ext cx="216024" cy="216024"/>
          </a:xfrm>
          <a:prstGeom prst="ellipse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32" name="Connecteur droit 31"/>
          <p:cNvCxnSpPr>
            <a:stCxn id="26" idx="3"/>
            <a:endCxn id="28" idx="2"/>
          </p:cNvCxnSpPr>
          <p:nvPr/>
        </p:nvCxnSpPr>
        <p:spPr>
          <a:xfrm flipV="1">
            <a:off x="6156176" y="4401108"/>
            <a:ext cx="432048" cy="108012"/>
          </a:xfrm>
          <a:prstGeom prst="lin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33" name="Connecteur droit 32"/>
          <p:cNvCxnSpPr>
            <a:stCxn id="26" idx="3"/>
            <a:endCxn id="15" idx="1"/>
          </p:cNvCxnSpPr>
          <p:nvPr/>
        </p:nvCxnSpPr>
        <p:spPr>
          <a:xfrm>
            <a:off x="6156176" y="4509120"/>
            <a:ext cx="247660" cy="247660"/>
          </a:xfrm>
          <a:prstGeom prst="lin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36" name="Connecteur droit 35"/>
          <p:cNvCxnSpPr>
            <a:stCxn id="29" idx="5"/>
            <a:endCxn id="19" idx="2"/>
          </p:cNvCxnSpPr>
          <p:nvPr/>
        </p:nvCxnSpPr>
        <p:spPr>
          <a:xfrm>
            <a:off x="7204660" y="4045436"/>
            <a:ext cx="463684" cy="211656"/>
          </a:xfrm>
          <a:prstGeom prst="lin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37" name="Connecteur droit 36"/>
          <p:cNvCxnSpPr>
            <a:stCxn id="28" idx="6"/>
            <a:endCxn id="16" idx="2"/>
          </p:cNvCxnSpPr>
          <p:nvPr/>
        </p:nvCxnSpPr>
        <p:spPr>
          <a:xfrm>
            <a:off x="6804248" y="4401108"/>
            <a:ext cx="216024" cy="72008"/>
          </a:xfrm>
          <a:prstGeom prst="lin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38" name="Connecteur droit 37"/>
          <p:cNvCxnSpPr>
            <a:stCxn id="16" idx="5"/>
            <a:endCxn id="18" idx="2"/>
          </p:cNvCxnSpPr>
          <p:nvPr/>
        </p:nvCxnSpPr>
        <p:spPr>
          <a:xfrm>
            <a:off x="7204660" y="4549492"/>
            <a:ext cx="247660" cy="139648"/>
          </a:xfrm>
          <a:prstGeom prst="lin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39" name="Connecteur droit 38"/>
          <p:cNvCxnSpPr>
            <a:stCxn id="15" idx="5"/>
            <a:endCxn id="24" idx="1"/>
          </p:cNvCxnSpPr>
          <p:nvPr/>
        </p:nvCxnSpPr>
        <p:spPr>
          <a:xfrm>
            <a:off x="6556588" y="4909532"/>
            <a:ext cx="135280" cy="279296"/>
          </a:xfrm>
          <a:prstGeom prst="lin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40" name="Connecteur droit 39"/>
          <p:cNvCxnSpPr>
            <a:stCxn id="24" idx="4"/>
            <a:endCxn id="21" idx="1"/>
          </p:cNvCxnSpPr>
          <p:nvPr/>
        </p:nvCxnSpPr>
        <p:spPr>
          <a:xfrm>
            <a:off x="6768244" y="5373216"/>
            <a:ext cx="139648" cy="391676"/>
          </a:xfrm>
          <a:prstGeom prst="lin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41" name="Connecteur droit 40"/>
          <p:cNvCxnSpPr>
            <a:stCxn id="21" idx="6"/>
            <a:endCxn id="22" idx="2"/>
          </p:cNvCxnSpPr>
          <p:nvPr/>
        </p:nvCxnSpPr>
        <p:spPr>
          <a:xfrm flipV="1">
            <a:off x="7092280" y="5769260"/>
            <a:ext cx="288032" cy="72008"/>
          </a:xfrm>
          <a:prstGeom prst="lin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42" name="Connecteur droit 41"/>
          <p:cNvCxnSpPr>
            <a:stCxn id="21" idx="5"/>
            <a:endCxn id="20" idx="1"/>
          </p:cNvCxnSpPr>
          <p:nvPr/>
        </p:nvCxnSpPr>
        <p:spPr>
          <a:xfrm>
            <a:off x="7060644" y="5917644"/>
            <a:ext cx="279296" cy="207288"/>
          </a:xfrm>
          <a:prstGeom prst="lin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43" name="Connecteur droit 42"/>
          <p:cNvCxnSpPr>
            <a:stCxn id="17" idx="2"/>
            <a:endCxn id="15" idx="6"/>
          </p:cNvCxnSpPr>
          <p:nvPr/>
        </p:nvCxnSpPr>
        <p:spPr>
          <a:xfrm flipH="1">
            <a:off x="6588224" y="4761148"/>
            <a:ext cx="288032" cy="72008"/>
          </a:xfrm>
          <a:prstGeom prst="lin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44" name="Connecteur droit 43"/>
          <p:cNvCxnSpPr>
            <a:stCxn id="22" idx="6"/>
            <a:endCxn id="23" idx="1"/>
          </p:cNvCxnSpPr>
          <p:nvPr/>
        </p:nvCxnSpPr>
        <p:spPr>
          <a:xfrm>
            <a:off x="7596336" y="5769260"/>
            <a:ext cx="319668" cy="139648"/>
          </a:xfrm>
          <a:prstGeom prst="lin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46" name="Rectangle 45"/>
          <p:cNvSpPr/>
          <p:nvPr/>
        </p:nvSpPr>
        <p:spPr>
          <a:xfrm>
            <a:off x="3323464" y="4830251"/>
            <a:ext cx="19686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r-BE" sz="2400" b="1" dirty="0" err="1" smtClean="0"/>
              <a:t>Bidirectionnal</a:t>
            </a:r>
            <a:endParaRPr lang="fr-BE" sz="2400" b="1" dirty="0" smtClean="0"/>
          </a:p>
          <a:p>
            <a:pPr algn="r"/>
            <a:r>
              <a:rPr lang="fr-BE" sz="2400" b="1" dirty="0" smtClean="0"/>
              <a:t>Data Patterns</a:t>
            </a:r>
            <a:endParaRPr lang="fr-BE" sz="2400" b="1" dirty="0"/>
          </a:p>
        </p:txBody>
      </p:sp>
      <p:pic>
        <p:nvPicPr>
          <p:cNvPr id="47" name="Picture 4" descr="http://img.directindustry.com/images_di/photo-g/carbon-dioxide-co2-detector-26395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2996952"/>
            <a:ext cx="685277" cy="77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laptop"/>
          <p:cNvSpPr>
            <a:spLocks noEditPoints="1" noChangeArrowheads="1"/>
          </p:cNvSpPr>
          <p:nvPr/>
        </p:nvSpPr>
        <p:spPr bwMode="auto">
          <a:xfrm>
            <a:off x="323528" y="5373216"/>
            <a:ext cx="809199" cy="609029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cxnSp>
        <p:nvCxnSpPr>
          <p:cNvPr id="52" name="Connecteur droit avec flèche 51"/>
          <p:cNvCxnSpPr>
            <a:stCxn id="50" idx="2"/>
          </p:cNvCxnSpPr>
          <p:nvPr/>
        </p:nvCxnSpPr>
        <p:spPr>
          <a:xfrm flipV="1">
            <a:off x="1010111" y="4941168"/>
            <a:ext cx="537553" cy="432048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Connecteur droit avec flèche 52"/>
          <p:cNvCxnSpPr>
            <a:stCxn id="7" idx="3"/>
            <a:endCxn id="26" idx="1"/>
          </p:cNvCxnSpPr>
          <p:nvPr/>
        </p:nvCxnSpPr>
        <p:spPr>
          <a:xfrm>
            <a:off x="3126695" y="4507659"/>
            <a:ext cx="2453417" cy="1461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6" name="Connecteur droit avec flèche 55"/>
          <p:cNvCxnSpPr>
            <a:stCxn id="26" idx="0"/>
            <a:endCxn id="27" idx="3"/>
          </p:cNvCxnSpPr>
          <p:nvPr/>
        </p:nvCxnSpPr>
        <p:spPr>
          <a:xfrm flipV="1">
            <a:off x="5868144" y="4045436"/>
            <a:ext cx="535692" cy="247660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9" name="Connecteur droit avec flèche 58"/>
          <p:cNvCxnSpPr>
            <a:stCxn id="27" idx="6"/>
            <a:endCxn id="29" idx="2"/>
          </p:cNvCxnSpPr>
          <p:nvPr/>
        </p:nvCxnSpPr>
        <p:spPr>
          <a:xfrm>
            <a:off x="6588224" y="3969060"/>
            <a:ext cx="432048" cy="0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2" name="Connecteur droit avec flèche 61"/>
          <p:cNvCxnSpPr>
            <a:stCxn id="29" idx="7"/>
            <a:endCxn id="30" idx="3"/>
          </p:cNvCxnSpPr>
          <p:nvPr/>
        </p:nvCxnSpPr>
        <p:spPr>
          <a:xfrm flipV="1">
            <a:off x="7204660" y="3757404"/>
            <a:ext cx="279296" cy="135280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5" name="Rectangle 64"/>
          <p:cNvSpPr/>
          <p:nvPr/>
        </p:nvSpPr>
        <p:spPr>
          <a:xfrm>
            <a:off x="3923928" y="3789040"/>
            <a:ext cx="9332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3600" b="1" dirty="0" smtClean="0"/>
              <a:t>GET</a:t>
            </a:r>
            <a:endParaRPr lang="fr-BE" dirty="0"/>
          </a:p>
        </p:txBody>
      </p:sp>
      <p:sp>
        <p:nvSpPr>
          <p:cNvPr id="67" name="Rectangle 66"/>
          <p:cNvSpPr/>
          <p:nvPr/>
        </p:nvSpPr>
        <p:spPr>
          <a:xfrm>
            <a:off x="1115616" y="5373216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r-BE" b="1" dirty="0" smtClean="0"/>
              <a:t>IPv6</a:t>
            </a:r>
          </a:p>
        </p:txBody>
      </p:sp>
      <p:sp>
        <p:nvSpPr>
          <p:cNvPr id="68" name="Rectangle 67"/>
          <p:cNvSpPr/>
          <p:nvPr/>
        </p:nvSpPr>
        <p:spPr>
          <a:xfrm>
            <a:off x="7092280" y="3140968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r-BE" b="1" dirty="0" smtClean="0"/>
              <a:t>IPv6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Wireless </a:t>
            </a:r>
            <a:r>
              <a:rPr lang="fr-BE" dirty="0" err="1" smtClean="0"/>
              <a:t>Sensor</a:t>
            </a:r>
            <a:r>
              <a:rPr lang="fr-BE" dirty="0" smtClean="0"/>
              <a:t> Networks (WSN)</a:t>
            </a:r>
            <a:endParaRPr lang="fr-BE" dirty="0"/>
          </a:p>
        </p:txBody>
      </p:sp>
      <p:sp>
        <p:nvSpPr>
          <p:cNvPr id="4" name="Rectangle 3"/>
          <p:cNvSpPr/>
          <p:nvPr/>
        </p:nvSpPr>
        <p:spPr>
          <a:xfrm>
            <a:off x="1043608" y="1268760"/>
            <a:ext cx="71082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4400" dirty="0" err="1" smtClean="0"/>
              <a:t>Now</a:t>
            </a:r>
            <a:r>
              <a:rPr lang="fr-BE" sz="4400" dirty="0" smtClean="0"/>
              <a:t> </a:t>
            </a:r>
            <a:r>
              <a:rPr lang="fr-BE" sz="4400" dirty="0" err="1" smtClean="0"/>
              <a:t>becoming</a:t>
            </a:r>
            <a:r>
              <a:rPr lang="fr-BE" sz="4400" dirty="0" smtClean="0"/>
              <a:t> a </a:t>
            </a:r>
            <a:r>
              <a:rPr lang="fr-BE" sz="4400" dirty="0" err="1" smtClean="0"/>
              <a:t>subset</a:t>
            </a:r>
            <a:r>
              <a:rPr lang="fr-BE" sz="4400" dirty="0" smtClean="0"/>
              <a:t> of </a:t>
            </a:r>
            <a:r>
              <a:rPr lang="fr-BE" sz="4400" dirty="0" err="1" smtClean="0"/>
              <a:t>IoT</a:t>
            </a:r>
            <a:endParaRPr lang="fr-BE" sz="4400" dirty="0"/>
          </a:p>
        </p:txBody>
      </p:sp>
      <p:sp>
        <p:nvSpPr>
          <p:cNvPr id="5" name="ZoneTexte 4"/>
          <p:cNvSpPr txBox="1"/>
          <p:nvPr/>
        </p:nvSpPr>
        <p:spPr>
          <a:xfrm>
            <a:off x="899592" y="2276872"/>
            <a:ext cx="2736304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1500" dirty="0" err="1" smtClean="0"/>
              <a:t>IoT</a:t>
            </a:r>
            <a:r>
              <a:rPr lang="fr-BE" sz="11500" dirty="0" smtClean="0"/>
              <a:t> </a:t>
            </a:r>
          </a:p>
          <a:p>
            <a:pPr algn="ctr"/>
            <a:r>
              <a:rPr lang="fr-BE" sz="4800" dirty="0" smtClean="0"/>
              <a:t> </a:t>
            </a:r>
            <a:endParaRPr lang="fr-BE" sz="11500" dirty="0" smtClean="0"/>
          </a:p>
        </p:txBody>
      </p:sp>
      <p:pic>
        <p:nvPicPr>
          <p:cNvPr id="7" name="Picture 2" descr="http://www.clker.com/cliparts/2/7/1/0/11949849491786662466cloud_jon_phillips_01.svg.m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933056"/>
            <a:ext cx="1939071" cy="114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llipse 14"/>
          <p:cNvSpPr/>
          <p:nvPr/>
        </p:nvSpPr>
        <p:spPr>
          <a:xfrm>
            <a:off x="6372200" y="4725144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" name="Ellipse 15"/>
          <p:cNvSpPr/>
          <p:nvPr/>
        </p:nvSpPr>
        <p:spPr>
          <a:xfrm>
            <a:off x="7020272" y="4365104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7" name="Ellipse 16"/>
          <p:cNvSpPr/>
          <p:nvPr/>
        </p:nvSpPr>
        <p:spPr>
          <a:xfrm>
            <a:off x="6876256" y="4653136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" name="Ellipse 17"/>
          <p:cNvSpPr/>
          <p:nvPr/>
        </p:nvSpPr>
        <p:spPr>
          <a:xfrm>
            <a:off x="7452320" y="4581128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" name="Ellipse 18"/>
          <p:cNvSpPr/>
          <p:nvPr/>
        </p:nvSpPr>
        <p:spPr>
          <a:xfrm>
            <a:off x="7668344" y="4149080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Ellipse 19"/>
          <p:cNvSpPr/>
          <p:nvPr/>
        </p:nvSpPr>
        <p:spPr>
          <a:xfrm>
            <a:off x="7308304" y="6093296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Ellipse 20"/>
          <p:cNvSpPr/>
          <p:nvPr/>
        </p:nvSpPr>
        <p:spPr>
          <a:xfrm>
            <a:off x="6876256" y="5733256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" name="Ellipse 21"/>
          <p:cNvSpPr/>
          <p:nvPr/>
        </p:nvSpPr>
        <p:spPr>
          <a:xfrm>
            <a:off x="7380312" y="5661248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" name="Ellipse 22"/>
          <p:cNvSpPr/>
          <p:nvPr/>
        </p:nvSpPr>
        <p:spPr>
          <a:xfrm>
            <a:off x="7884368" y="5877272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" name="Ellipse 23"/>
          <p:cNvSpPr/>
          <p:nvPr/>
        </p:nvSpPr>
        <p:spPr>
          <a:xfrm>
            <a:off x="6660232" y="5157192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" name="Rectangle 24"/>
          <p:cNvSpPr/>
          <p:nvPr/>
        </p:nvSpPr>
        <p:spPr>
          <a:xfrm>
            <a:off x="7020272" y="5013176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BE" dirty="0" smtClean="0"/>
              <a:t>WSN</a:t>
            </a:r>
            <a:endParaRPr lang="fr-BE" dirty="0"/>
          </a:p>
        </p:txBody>
      </p:sp>
      <p:sp>
        <p:nvSpPr>
          <p:cNvPr id="26" name="Rectangle à coins arrondis 25"/>
          <p:cNvSpPr/>
          <p:nvPr/>
        </p:nvSpPr>
        <p:spPr>
          <a:xfrm>
            <a:off x="5580112" y="4293096"/>
            <a:ext cx="576064" cy="432048"/>
          </a:xfrm>
          <a:prstGeom prst="round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" name="Ellipse 26"/>
          <p:cNvSpPr/>
          <p:nvPr/>
        </p:nvSpPr>
        <p:spPr>
          <a:xfrm>
            <a:off x="6372200" y="3861048"/>
            <a:ext cx="216024" cy="216024"/>
          </a:xfrm>
          <a:prstGeom prst="ellipse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8" name="Ellipse 27"/>
          <p:cNvSpPr/>
          <p:nvPr/>
        </p:nvSpPr>
        <p:spPr>
          <a:xfrm>
            <a:off x="6588224" y="4293096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9" name="Ellipse 28"/>
          <p:cNvSpPr/>
          <p:nvPr/>
        </p:nvSpPr>
        <p:spPr>
          <a:xfrm>
            <a:off x="7020272" y="3861048"/>
            <a:ext cx="216024" cy="216024"/>
          </a:xfrm>
          <a:prstGeom prst="ellipse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0" name="Ellipse 29"/>
          <p:cNvSpPr/>
          <p:nvPr/>
        </p:nvSpPr>
        <p:spPr>
          <a:xfrm>
            <a:off x="7452320" y="3573016"/>
            <a:ext cx="216024" cy="216024"/>
          </a:xfrm>
          <a:prstGeom prst="ellipse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32" name="Connecteur droit 31"/>
          <p:cNvCxnSpPr>
            <a:stCxn id="26" idx="3"/>
            <a:endCxn id="28" idx="2"/>
          </p:cNvCxnSpPr>
          <p:nvPr/>
        </p:nvCxnSpPr>
        <p:spPr>
          <a:xfrm flipV="1">
            <a:off x="6156176" y="4401108"/>
            <a:ext cx="432048" cy="108012"/>
          </a:xfrm>
          <a:prstGeom prst="lin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33" name="Connecteur droit 32"/>
          <p:cNvCxnSpPr>
            <a:stCxn id="26" idx="3"/>
            <a:endCxn id="15" idx="1"/>
          </p:cNvCxnSpPr>
          <p:nvPr/>
        </p:nvCxnSpPr>
        <p:spPr>
          <a:xfrm>
            <a:off x="6156176" y="4509120"/>
            <a:ext cx="247660" cy="247660"/>
          </a:xfrm>
          <a:prstGeom prst="lin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36" name="Connecteur droit 35"/>
          <p:cNvCxnSpPr>
            <a:stCxn id="29" idx="5"/>
            <a:endCxn id="19" idx="2"/>
          </p:cNvCxnSpPr>
          <p:nvPr/>
        </p:nvCxnSpPr>
        <p:spPr>
          <a:xfrm>
            <a:off x="7204660" y="4045436"/>
            <a:ext cx="463684" cy="211656"/>
          </a:xfrm>
          <a:prstGeom prst="lin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37" name="Connecteur droit 36"/>
          <p:cNvCxnSpPr>
            <a:stCxn id="28" idx="6"/>
            <a:endCxn id="16" idx="2"/>
          </p:cNvCxnSpPr>
          <p:nvPr/>
        </p:nvCxnSpPr>
        <p:spPr>
          <a:xfrm>
            <a:off x="6804248" y="4401108"/>
            <a:ext cx="216024" cy="72008"/>
          </a:xfrm>
          <a:prstGeom prst="lin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38" name="Connecteur droit 37"/>
          <p:cNvCxnSpPr>
            <a:stCxn id="16" idx="5"/>
            <a:endCxn id="18" idx="2"/>
          </p:cNvCxnSpPr>
          <p:nvPr/>
        </p:nvCxnSpPr>
        <p:spPr>
          <a:xfrm>
            <a:off x="7204660" y="4549492"/>
            <a:ext cx="247660" cy="139648"/>
          </a:xfrm>
          <a:prstGeom prst="lin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39" name="Connecteur droit 38"/>
          <p:cNvCxnSpPr>
            <a:stCxn id="15" idx="5"/>
            <a:endCxn id="24" idx="1"/>
          </p:cNvCxnSpPr>
          <p:nvPr/>
        </p:nvCxnSpPr>
        <p:spPr>
          <a:xfrm>
            <a:off x="6556588" y="4909532"/>
            <a:ext cx="135280" cy="279296"/>
          </a:xfrm>
          <a:prstGeom prst="lin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40" name="Connecteur droit 39"/>
          <p:cNvCxnSpPr>
            <a:stCxn id="24" idx="4"/>
            <a:endCxn id="21" idx="1"/>
          </p:cNvCxnSpPr>
          <p:nvPr/>
        </p:nvCxnSpPr>
        <p:spPr>
          <a:xfrm>
            <a:off x="6768244" y="5373216"/>
            <a:ext cx="139648" cy="391676"/>
          </a:xfrm>
          <a:prstGeom prst="lin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41" name="Connecteur droit 40"/>
          <p:cNvCxnSpPr>
            <a:stCxn id="21" idx="6"/>
            <a:endCxn id="22" idx="2"/>
          </p:cNvCxnSpPr>
          <p:nvPr/>
        </p:nvCxnSpPr>
        <p:spPr>
          <a:xfrm flipV="1">
            <a:off x="7092280" y="5769260"/>
            <a:ext cx="288032" cy="72008"/>
          </a:xfrm>
          <a:prstGeom prst="lin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42" name="Connecteur droit 41"/>
          <p:cNvCxnSpPr>
            <a:stCxn id="21" idx="5"/>
            <a:endCxn id="20" idx="1"/>
          </p:cNvCxnSpPr>
          <p:nvPr/>
        </p:nvCxnSpPr>
        <p:spPr>
          <a:xfrm>
            <a:off x="7060644" y="5917644"/>
            <a:ext cx="279296" cy="207288"/>
          </a:xfrm>
          <a:prstGeom prst="lin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43" name="Connecteur droit 42"/>
          <p:cNvCxnSpPr>
            <a:stCxn id="17" idx="2"/>
            <a:endCxn id="15" idx="6"/>
          </p:cNvCxnSpPr>
          <p:nvPr/>
        </p:nvCxnSpPr>
        <p:spPr>
          <a:xfrm flipH="1">
            <a:off x="6588224" y="4761148"/>
            <a:ext cx="288032" cy="72008"/>
          </a:xfrm>
          <a:prstGeom prst="lin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44" name="Connecteur droit 43"/>
          <p:cNvCxnSpPr>
            <a:stCxn id="22" idx="6"/>
            <a:endCxn id="23" idx="1"/>
          </p:cNvCxnSpPr>
          <p:nvPr/>
        </p:nvCxnSpPr>
        <p:spPr>
          <a:xfrm>
            <a:off x="7596336" y="5769260"/>
            <a:ext cx="319668" cy="139648"/>
          </a:xfrm>
          <a:prstGeom prst="lin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46" name="Rectangle 45"/>
          <p:cNvSpPr/>
          <p:nvPr/>
        </p:nvSpPr>
        <p:spPr>
          <a:xfrm>
            <a:off x="3323464" y="4830251"/>
            <a:ext cx="19686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r-BE" sz="2400" b="1" dirty="0" err="1" smtClean="0"/>
              <a:t>Bidirectionnal</a:t>
            </a:r>
            <a:endParaRPr lang="fr-BE" sz="2400" b="1" dirty="0" smtClean="0"/>
          </a:p>
          <a:p>
            <a:pPr algn="r"/>
            <a:r>
              <a:rPr lang="fr-BE" sz="2400" b="1" dirty="0" smtClean="0"/>
              <a:t>Data Patterns</a:t>
            </a:r>
            <a:endParaRPr lang="fr-BE" sz="2400" b="1" dirty="0"/>
          </a:p>
        </p:txBody>
      </p:sp>
      <p:pic>
        <p:nvPicPr>
          <p:cNvPr id="47" name="Picture 4" descr="http://img.directindustry.com/images_di/photo-g/carbon-dioxide-co2-detector-26395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2996952"/>
            <a:ext cx="685277" cy="77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laptop"/>
          <p:cNvSpPr>
            <a:spLocks noEditPoints="1" noChangeArrowheads="1"/>
          </p:cNvSpPr>
          <p:nvPr/>
        </p:nvSpPr>
        <p:spPr bwMode="auto">
          <a:xfrm>
            <a:off x="323528" y="5373216"/>
            <a:ext cx="809199" cy="609029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cxnSp>
        <p:nvCxnSpPr>
          <p:cNvPr id="58" name="Connecteur droit avec flèche 57"/>
          <p:cNvCxnSpPr>
            <a:stCxn id="30" idx="3"/>
            <a:endCxn id="29" idx="7"/>
          </p:cNvCxnSpPr>
          <p:nvPr/>
        </p:nvCxnSpPr>
        <p:spPr>
          <a:xfrm flipH="1">
            <a:off x="7204660" y="3757404"/>
            <a:ext cx="279296" cy="135280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0" name="Connecteur droit avec flèche 59"/>
          <p:cNvCxnSpPr>
            <a:stCxn id="29" idx="2"/>
            <a:endCxn id="27" idx="6"/>
          </p:cNvCxnSpPr>
          <p:nvPr/>
        </p:nvCxnSpPr>
        <p:spPr>
          <a:xfrm flipH="1">
            <a:off x="6588224" y="3969060"/>
            <a:ext cx="432048" cy="0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4" name="Connecteur droit avec flèche 63"/>
          <p:cNvCxnSpPr>
            <a:stCxn id="27" idx="3"/>
            <a:endCxn id="26" idx="0"/>
          </p:cNvCxnSpPr>
          <p:nvPr/>
        </p:nvCxnSpPr>
        <p:spPr>
          <a:xfrm flipH="1">
            <a:off x="5868144" y="4045436"/>
            <a:ext cx="535692" cy="247660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7" name="Connecteur droit avec flèche 66"/>
          <p:cNvCxnSpPr>
            <a:stCxn id="26" idx="1"/>
            <a:endCxn id="7" idx="3"/>
          </p:cNvCxnSpPr>
          <p:nvPr/>
        </p:nvCxnSpPr>
        <p:spPr>
          <a:xfrm flipH="1" flipV="1">
            <a:off x="3126695" y="4507659"/>
            <a:ext cx="2453417" cy="1461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0" name="Connecteur droit avec flèche 69"/>
          <p:cNvCxnSpPr>
            <a:endCxn id="50" idx="2"/>
          </p:cNvCxnSpPr>
          <p:nvPr/>
        </p:nvCxnSpPr>
        <p:spPr>
          <a:xfrm flipH="1">
            <a:off x="1010111" y="4941168"/>
            <a:ext cx="537553" cy="432048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6" name="Rectangle 75"/>
          <p:cNvSpPr/>
          <p:nvPr/>
        </p:nvSpPr>
        <p:spPr>
          <a:xfrm>
            <a:off x="3514160" y="3789040"/>
            <a:ext cx="19219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3600" b="1" dirty="0" err="1" smtClean="0"/>
              <a:t>response</a:t>
            </a:r>
            <a:endParaRPr lang="fr-BE" dirty="0"/>
          </a:p>
        </p:txBody>
      </p:sp>
      <p:sp>
        <p:nvSpPr>
          <p:cNvPr id="78" name="Rectangle 77"/>
          <p:cNvSpPr/>
          <p:nvPr/>
        </p:nvSpPr>
        <p:spPr>
          <a:xfrm>
            <a:off x="1115616" y="5373216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r-BE" b="1" dirty="0" smtClean="0"/>
              <a:t>IPv6</a:t>
            </a:r>
          </a:p>
        </p:txBody>
      </p:sp>
      <p:sp>
        <p:nvSpPr>
          <p:cNvPr id="79" name="Rectangle 78"/>
          <p:cNvSpPr/>
          <p:nvPr/>
        </p:nvSpPr>
        <p:spPr>
          <a:xfrm>
            <a:off x="7092280" y="3140968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r-BE" b="1" dirty="0" smtClean="0"/>
              <a:t>IPv6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Wireless </a:t>
            </a:r>
            <a:r>
              <a:rPr lang="fr-BE" dirty="0" err="1" smtClean="0"/>
              <a:t>Sensor</a:t>
            </a:r>
            <a:r>
              <a:rPr lang="fr-BE" dirty="0" smtClean="0"/>
              <a:t> Networks (WSN)</a:t>
            </a:r>
            <a:endParaRPr lang="fr-BE" dirty="0"/>
          </a:p>
        </p:txBody>
      </p:sp>
      <p:sp>
        <p:nvSpPr>
          <p:cNvPr id="4" name="Rectangle 3"/>
          <p:cNvSpPr/>
          <p:nvPr/>
        </p:nvSpPr>
        <p:spPr>
          <a:xfrm>
            <a:off x="1043608" y="1268760"/>
            <a:ext cx="71082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4400" dirty="0" err="1" smtClean="0"/>
              <a:t>Now</a:t>
            </a:r>
            <a:r>
              <a:rPr lang="fr-BE" sz="4400" dirty="0" smtClean="0"/>
              <a:t> </a:t>
            </a:r>
            <a:r>
              <a:rPr lang="fr-BE" sz="4400" dirty="0" err="1" smtClean="0"/>
              <a:t>becoming</a:t>
            </a:r>
            <a:r>
              <a:rPr lang="fr-BE" sz="4400" dirty="0" smtClean="0"/>
              <a:t> a </a:t>
            </a:r>
            <a:r>
              <a:rPr lang="fr-BE" sz="4400" dirty="0" err="1" smtClean="0"/>
              <a:t>subset</a:t>
            </a:r>
            <a:r>
              <a:rPr lang="fr-BE" sz="4400" dirty="0" smtClean="0"/>
              <a:t> of </a:t>
            </a:r>
            <a:r>
              <a:rPr lang="fr-BE" sz="4400" dirty="0" err="1" smtClean="0"/>
              <a:t>IoT</a:t>
            </a:r>
            <a:endParaRPr lang="fr-BE" sz="4400" dirty="0"/>
          </a:p>
        </p:txBody>
      </p:sp>
      <p:sp>
        <p:nvSpPr>
          <p:cNvPr id="5" name="ZoneTexte 4"/>
          <p:cNvSpPr txBox="1"/>
          <p:nvPr/>
        </p:nvSpPr>
        <p:spPr>
          <a:xfrm>
            <a:off x="899592" y="2276872"/>
            <a:ext cx="2736304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1500" dirty="0" err="1" smtClean="0"/>
              <a:t>IoT</a:t>
            </a:r>
            <a:r>
              <a:rPr lang="fr-BE" sz="11500" dirty="0" smtClean="0"/>
              <a:t> </a:t>
            </a:r>
          </a:p>
          <a:p>
            <a:pPr algn="ctr"/>
            <a:r>
              <a:rPr lang="fr-BE" sz="4800" dirty="0" smtClean="0"/>
              <a:t> </a:t>
            </a:r>
            <a:endParaRPr lang="fr-BE" sz="11500" dirty="0" smtClean="0"/>
          </a:p>
        </p:txBody>
      </p:sp>
      <p:pic>
        <p:nvPicPr>
          <p:cNvPr id="7" name="Picture 2" descr="http://www.clker.com/cliparts/2/7/1/0/11949849491786662466cloud_jon_phillips_01.svg.m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933056"/>
            <a:ext cx="1939071" cy="114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llipse 14"/>
          <p:cNvSpPr/>
          <p:nvPr/>
        </p:nvSpPr>
        <p:spPr>
          <a:xfrm>
            <a:off x="6372200" y="4725144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" name="Ellipse 15"/>
          <p:cNvSpPr/>
          <p:nvPr/>
        </p:nvSpPr>
        <p:spPr>
          <a:xfrm>
            <a:off x="7020272" y="4365104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7" name="Ellipse 16"/>
          <p:cNvSpPr/>
          <p:nvPr/>
        </p:nvSpPr>
        <p:spPr>
          <a:xfrm>
            <a:off x="6876256" y="4653136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" name="Ellipse 17"/>
          <p:cNvSpPr/>
          <p:nvPr/>
        </p:nvSpPr>
        <p:spPr>
          <a:xfrm>
            <a:off x="7452320" y="4581128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" name="Ellipse 18"/>
          <p:cNvSpPr/>
          <p:nvPr/>
        </p:nvSpPr>
        <p:spPr>
          <a:xfrm>
            <a:off x="7668344" y="4149080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Ellipse 19"/>
          <p:cNvSpPr/>
          <p:nvPr/>
        </p:nvSpPr>
        <p:spPr>
          <a:xfrm>
            <a:off x="7308304" y="6093296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Ellipse 20"/>
          <p:cNvSpPr/>
          <p:nvPr/>
        </p:nvSpPr>
        <p:spPr>
          <a:xfrm>
            <a:off x="6876256" y="5733256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" name="Ellipse 21"/>
          <p:cNvSpPr/>
          <p:nvPr/>
        </p:nvSpPr>
        <p:spPr>
          <a:xfrm>
            <a:off x="7380312" y="5661248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" name="Ellipse 22"/>
          <p:cNvSpPr/>
          <p:nvPr/>
        </p:nvSpPr>
        <p:spPr>
          <a:xfrm>
            <a:off x="7884368" y="5877272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" name="Ellipse 23"/>
          <p:cNvSpPr/>
          <p:nvPr/>
        </p:nvSpPr>
        <p:spPr>
          <a:xfrm>
            <a:off x="6660232" y="5157192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" name="Rectangle 24"/>
          <p:cNvSpPr/>
          <p:nvPr/>
        </p:nvSpPr>
        <p:spPr>
          <a:xfrm>
            <a:off x="7020272" y="5013176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BE" dirty="0" smtClean="0"/>
              <a:t>WSN</a:t>
            </a:r>
            <a:endParaRPr lang="fr-BE" dirty="0"/>
          </a:p>
        </p:txBody>
      </p:sp>
      <p:sp>
        <p:nvSpPr>
          <p:cNvPr id="26" name="Rectangle à coins arrondis 25"/>
          <p:cNvSpPr/>
          <p:nvPr/>
        </p:nvSpPr>
        <p:spPr>
          <a:xfrm>
            <a:off x="5580112" y="4293096"/>
            <a:ext cx="576064" cy="432048"/>
          </a:xfrm>
          <a:prstGeom prst="round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" name="Ellipse 26"/>
          <p:cNvSpPr/>
          <p:nvPr/>
        </p:nvSpPr>
        <p:spPr>
          <a:xfrm>
            <a:off x="6372200" y="3861048"/>
            <a:ext cx="216024" cy="216024"/>
          </a:xfrm>
          <a:prstGeom prst="ellipse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8" name="Ellipse 27"/>
          <p:cNvSpPr/>
          <p:nvPr/>
        </p:nvSpPr>
        <p:spPr>
          <a:xfrm>
            <a:off x="6588224" y="4293096"/>
            <a:ext cx="216024" cy="2160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9" name="Ellipse 28"/>
          <p:cNvSpPr/>
          <p:nvPr/>
        </p:nvSpPr>
        <p:spPr>
          <a:xfrm>
            <a:off x="7020272" y="3861048"/>
            <a:ext cx="216024" cy="216024"/>
          </a:xfrm>
          <a:prstGeom prst="ellipse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0" name="Ellipse 29"/>
          <p:cNvSpPr/>
          <p:nvPr/>
        </p:nvSpPr>
        <p:spPr>
          <a:xfrm>
            <a:off x="7452320" y="3573016"/>
            <a:ext cx="216024" cy="216024"/>
          </a:xfrm>
          <a:prstGeom prst="ellipse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32" name="Connecteur droit 31"/>
          <p:cNvCxnSpPr>
            <a:stCxn id="26" idx="3"/>
            <a:endCxn id="28" idx="2"/>
          </p:cNvCxnSpPr>
          <p:nvPr/>
        </p:nvCxnSpPr>
        <p:spPr>
          <a:xfrm flipV="1">
            <a:off x="6156176" y="4401108"/>
            <a:ext cx="432048" cy="108012"/>
          </a:xfrm>
          <a:prstGeom prst="lin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33" name="Connecteur droit 32"/>
          <p:cNvCxnSpPr>
            <a:stCxn id="26" idx="3"/>
            <a:endCxn id="15" idx="1"/>
          </p:cNvCxnSpPr>
          <p:nvPr/>
        </p:nvCxnSpPr>
        <p:spPr>
          <a:xfrm>
            <a:off x="6156176" y="4509120"/>
            <a:ext cx="247660" cy="247660"/>
          </a:xfrm>
          <a:prstGeom prst="lin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36" name="Connecteur droit 35"/>
          <p:cNvCxnSpPr>
            <a:stCxn id="29" idx="5"/>
            <a:endCxn id="19" idx="2"/>
          </p:cNvCxnSpPr>
          <p:nvPr/>
        </p:nvCxnSpPr>
        <p:spPr>
          <a:xfrm>
            <a:off x="7204660" y="4045436"/>
            <a:ext cx="463684" cy="211656"/>
          </a:xfrm>
          <a:prstGeom prst="lin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37" name="Connecteur droit 36"/>
          <p:cNvCxnSpPr>
            <a:stCxn id="28" idx="6"/>
            <a:endCxn id="16" idx="2"/>
          </p:cNvCxnSpPr>
          <p:nvPr/>
        </p:nvCxnSpPr>
        <p:spPr>
          <a:xfrm>
            <a:off x="6804248" y="4401108"/>
            <a:ext cx="216024" cy="72008"/>
          </a:xfrm>
          <a:prstGeom prst="lin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38" name="Connecteur droit 37"/>
          <p:cNvCxnSpPr>
            <a:stCxn id="16" idx="5"/>
            <a:endCxn id="18" idx="2"/>
          </p:cNvCxnSpPr>
          <p:nvPr/>
        </p:nvCxnSpPr>
        <p:spPr>
          <a:xfrm>
            <a:off x="7204660" y="4549492"/>
            <a:ext cx="247660" cy="139648"/>
          </a:xfrm>
          <a:prstGeom prst="lin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39" name="Connecteur droit 38"/>
          <p:cNvCxnSpPr>
            <a:stCxn id="15" idx="5"/>
            <a:endCxn id="24" idx="1"/>
          </p:cNvCxnSpPr>
          <p:nvPr/>
        </p:nvCxnSpPr>
        <p:spPr>
          <a:xfrm>
            <a:off x="6556588" y="4909532"/>
            <a:ext cx="135280" cy="279296"/>
          </a:xfrm>
          <a:prstGeom prst="lin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40" name="Connecteur droit 39"/>
          <p:cNvCxnSpPr>
            <a:stCxn id="24" idx="4"/>
            <a:endCxn id="21" idx="1"/>
          </p:cNvCxnSpPr>
          <p:nvPr/>
        </p:nvCxnSpPr>
        <p:spPr>
          <a:xfrm>
            <a:off x="6768244" y="5373216"/>
            <a:ext cx="139648" cy="391676"/>
          </a:xfrm>
          <a:prstGeom prst="lin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41" name="Connecteur droit 40"/>
          <p:cNvCxnSpPr>
            <a:stCxn id="21" idx="6"/>
            <a:endCxn id="22" idx="2"/>
          </p:cNvCxnSpPr>
          <p:nvPr/>
        </p:nvCxnSpPr>
        <p:spPr>
          <a:xfrm flipV="1">
            <a:off x="7092280" y="5769260"/>
            <a:ext cx="288032" cy="72008"/>
          </a:xfrm>
          <a:prstGeom prst="lin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42" name="Connecteur droit 41"/>
          <p:cNvCxnSpPr>
            <a:stCxn id="21" idx="5"/>
            <a:endCxn id="20" idx="1"/>
          </p:cNvCxnSpPr>
          <p:nvPr/>
        </p:nvCxnSpPr>
        <p:spPr>
          <a:xfrm>
            <a:off x="7060644" y="5917644"/>
            <a:ext cx="279296" cy="207288"/>
          </a:xfrm>
          <a:prstGeom prst="lin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43" name="Connecteur droit 42"/>
          <p:cNvCxnSpPr>
            <a:stCxn id="17" idx="2"/>
            <a:endCxn id="15" idx="6"/>
          </p:cNvCxnSpPr>
          <p:nvPr/>
        </p:nvCxnSpPr>
        <p:spPr>
          <a:xfrm flipH="1">
            <a:off x="6588224" y="4761148"/>
            <a:ext cx="288032" cy="72008"/>
          </a:xfrm>
          <a:prstGeom prst="lin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44" name="Connecteur droit 43"/>
          <p:cNvCxnSpPr>
            <a:stCxn id="22" idx="6"/>
            <a:endCxn id="23" idx="1"/>
          </p:cNvCxnSpPr>
          <p:nvPr/>
        </p:nvCxnSpPr>
        <p:spPr>
          <a:xfrm>
            <a:off x="7596336" y="5769260"/>
            <a:ext cx="319668" cy="139648"/>
          </a:xfrm>
          <a:prstGeom prst="lin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46" name="Rectangle 45"/>
          <p:cNvSpPr/>
          <p:nvPr/>
        </p:nvSpPr>
        <p:spPr>
          <a:xfrm>
            <a:off x="3323464" y="4830251"/>
            <a:ext cx="19686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r-BE" sz="2400" b="1" dirty="0" err="1" smtClean="0"/>
              <a:t>Bidirectionnal</a:t>
            </a:r>
            <a:endParaRPr lang="fr-BE" sz="2400" b="1" dirty="0" smtClean="0"/>
          </a:p>
          <a:p>
            <a:pPr algn="r"/>
            <a:r>
              <a:rPr lang="fr-BE" sz="2400" b="1" dirty="0" smtClean="0"/>
              <a:t>Data Patterns</a:t>
            </a:r>
            <a:endParaRPr lang="fr-BE" sz="2400" b="1" dirty="0"/>
          </a:p>
        </p:txBody>
      </p:sp>
      <p:pic>
        <p:nvPicPr>
          <p:cNvPr id="47" name="Picture 4" descr="http://img.directindustry.com/images_di/photo-g/carbon-dioxide-co2-detector-26395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2996952"/>
            <a:ext cx="685277" cy="77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laptop"/>
          <p:cNvSpPr>
            <a:spLocks noEditPoints="1" noChangeArrowheads="1"/>
          </p:cNvSpPr>
          <p:nvPr/>
        </p:nvSpPr>
        <p:spPr bwMode="auto">
          <a:xfrm>
            <a:off x="323528" y="5373216"/>
            <a:ext cx="809199" cy="609029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cxnSp>
        <p:nvCxnSpPr>
          <p:cNvPr id="58" name="Connecteur droit avec flèche 57"/>
          <p:cNvCxnSpPr>
            <a:stCxn id="30" idx="3"/>
            <a:endCxn id="29" idx="7"/>
          </p:cNvCxnSpPr>
          <p:nvPr/>
        </p:nvCxnSpPr>
        <p:spPr>
          <a:xfrm flipH="1">
            <a:off x="7204660" y="3757404"/>
            <a:ext cx="279296" cy="135280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0" name="Connecteur droit avec flèche 59"/>
          <p:cNvCxnSpPr>
            <a:stCxn id="29" idx="2"/>
            <a:endCxn id="27" idx="6"/>
          </p:cNvCxnSpPr>
          <p:nvPr/>
        </p:nvCxnSpPr>
        <p:spPr>
          <a:xfrm flipH="1">
            <a:off x="6588224" y="3969060"/>
            <a:ext cx="432048" cy="0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4" name="Connecteur droit avec flèche 63"/>
          <p:cNvCxnSpPr>
            <a:stCxn id="27" idx="3"/>
            <a:endCxn id="26" idx="0"/>
          </p:cNvCxnSpPr>
          <p:nvPr/>
        </p:nvCxnSpPr>
        <p:spPr>
          <a:xfrm flipH="1">
            <a:off x="5868144" y="4045436"/>
            <a:ext cx="535692" cy="247660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7" name="Connecteur droit avec flèche 66"/>
          <p:cNvCxnSpPr>
            <a:stCxn id="26" idx="1"/>
            <a:endCxn id="7" idx="3"/>
          </p:cNvCxnSpPr>
          <p:nvPr/>
        </p:nvCxnSpPr>
        <p:spPr>
          <a:xfrm flipH="1" flipV="1">
            <a:off x="3126695" y="4507659"/>
            <a:ext cx="2453417" cy="1461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0" name="Connecteur droit avec flèche 69"/>
          <p:cNvCxnSpPr>
            <a:endCxn id="50" idx="2"/>
          </p:cNvCxnSpPr>
          <p:nvPr/>
        </p:nvCxnSpPr>
        <p:spPr>
          <a:xfrm flipH="1">
            <a:off x="1010111" y="4941168"/>
            <a:ext cx="537553" cy="432048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6" name="Rectangle 75"/>
          <p:cNvSpPr/>
          <p:nvPr/>
        </p:nvSpPr>
        <p:spPr>
          <a:xfrm>
            <a:off x="3514160" y="3789040"/>
            <a:ext cx="19219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3600" b="1" dirty="0" err="1" smtClean="0"/>
              <a:t>response</a:t>
            </a:r>
            <a:endParaRPr lang="fr-BE" dirty="0"/>
          </a:p>
        </p:txBody>
      </p:sp>
      <p:sp>
        <p:nvSpPr>
          <p:cNvPr id="77" name="Rectangle 76"/>
          <p:cNvSpPr/>
          <p:nvPr/>
        </p:nvSpPr>
        <p:spPr>
          <a:xfrm>
            <a:off x="2483768" y="5877272"/>
            <a:ext cx="3168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BE" sz="2400" b="1" dirty="0" smtClean="0"/>
              <a:t>Full end-to-end IPv6</a:t>
            </a:r>
          </a:p>
        </p:txBody>
      </p:sp>
      <p:sp>
        <p:nvSpPr>
          <p:cNvPr id="78" name="Rectangle 77"/>
          <p:cNvSpPr/>
          <p:nvPr/>
        </p:nvSpPr>
        <p:spPr>
          <a:xfrm>
            <a:off x="1115616" y="5373216"/>
            <a:ext cx="595035" cy="369332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fr-BE" b="1" dirty="0" smtClean="0"/>
              <a:t>IPv6</a:t>
            </a:r>
          </a:p>
        </p:txBody>
      </p:sp>
      <p:sp>
        <p:nvSpPr>
          <p:cNvPr id="79" name="Rectangle 78"/>
          <p:cNvSpPr/>
          <p:nvPr/>
        </p:nvSpPr>
        <p:spPr>
          <a:xfrm>
            <a:off x="7092280" y="3140968"/>
            <a:ext cx="595035" cy="369332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fr-BE" b="1" dirty="0" smtClean="0"/>
              <a:t>IPv6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dirty="0" smtClean="0"/>
              <a:t>Open Standards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lnSpcReduction="10000"/>
          </a:bodyPr>
          <a:lstStyle/>
          <a:p>
            <a:r>
              <a:rPr lang="fr-BE" dirty="0" err="1" smtClean="0"/>
              <a:t>What</a:t>
            </a:r>
            <a:r>
              <a:rPr lang="fr-BE" dirty="0" smtClean="0"/>
              <a:t> </a:t>
            </a:r>
            <a:r>
              <a:rPr lang="fr-BE" dirty="0" err="1" smtClean="0"/>
              <a:t>we</a:t>
            </a:r>
            <a:r>
              <a:rPr lang="fr-BE" dirty="0" smtClean="0"/>
              <a:t> </a:t>
            </a:r>
            <a:r>
              <a:rPr lang="fr-BE" dirty="0" err="1" smtClean="0"/>
              <a:t>already</a:t>
            </a:r>
            <a:r>
              <a:rPr lang="fr-BE" dirty="0" smtClean="0"/>
              <a:t> </a:t>
            </a:r>
            <a:r>
              <a:rPr lang="fr-BE" dirty="0" err="1" smtClean="0"/>
              <a:t>had</a:t>
            </a:r>
            <a:endParaRPr lang="fr-BE" dirty="0" smtClean="0"/>
          </a:p>
          <a:p>
            <a:pPr lvl="1"/>
            <a:r>
              <a:rPr lang="fr-BE" dirty="0" smtClean="0"/>
              <a:t>IPv4/6</a:t>
            </a:r>
          </a:p>
          <a:p>
            <a:pPr lvl="1"/>
            <a:r>
              <a:rPr lang="fr-BE" dirty="0" smtClean="0"/>
              <a:t>A massive internet</a:t>
            </a:r>
          </a:p>
          <a:p>
            <a:pPr lvl="1"/>
            <a:r>
              <a:rPr lang="fr-BE" dirty="0" err="1" smtClean="0"/>
              <a:t>Isolated</a:t>
            </a:r>
            <a:r>
              <a:rPr lang="fr-BE" dirty="0" smtClean="0"/>
              <a:t> Wireless </a:t>
            </a:r>
            <a:r>
              <a:rPr lang="fr-BE" dirty="0" err="1" smtClean="0"/>
              <a:t>Sensor</a:t>
            </a:r>
            <a:r>
              <a:rPr lang="fr-BE" dirty="0" smtClean="0"/>
              <a:t> Networks (WSN)</a:t>
            </a:r>
          </a:p>
          <a:p>
            <a:pPr lvl="1"/>
            <a:endParaRPr lang="fr-BE" dirty="0" smtClean="0"/>
          </a:p>
          <a:p>
            <a:r>
              <a:rPr lang="fr-BE" b="1" dirty="0" err="1" smtClean="0"/>
              <a:t>What</a:t>
            </a:r>
            <a:r>
              <a:rPr lang="fr-BE" b="1" dirty="0" smtClean="0"/>
              <a:t> </a:t>
            </a:r>
            <a:r>
              <a:rPr lang="fr-BE" b="1" dirty="0" err="1" smtClean="0"/>
              <a:t>was</a:t>
            </a:r>
            <a:r>
              <a:rPr lang="fr-BE" b="1" dirty="0" smtClean="0"/>
              <a:t> </a:t>
            </a:r>
            <a:r>
              <a:rPr lang="fr-BE" b="1" dirty="0" err="1" smtClean="0"/>
              <a:t>added</a:t>
            </a:r>
            <a:r>
              <a:rPr lang="fr-BE" b="1" dirty="0" smtClean="0"/>
              <a:t> (IETF)</a:t>
            </a:r>
          </a:p>
          <a:p>
            <a:pPr lvl="1"/>
            <a:r>
              <a:rPr lang="fr-BE" b="1" dirty="0" smtClean="0"/>
              <a:t>6LoWPAN: IPv6 for 802.15.4 </a:t>
            </a:r>
            <a:r>
              <a:rPr lang="fr-BE" b="1" dirty="0" err="1" smtClean="0"/>
              <a:t>WSNs</a:t>
            </a:r>
            <a:endParaRPr lang="fr-BE" b="1" dirty="0" smtClean="0"/>
          </a:p>
          <a:p>
            <a:pPr lvl="1"/>
            <a:r>
              <a:rPr lang="fr-BE" b="1" dirty="0" smtClean="0"/>
              <a:t>RPL: </a:t>
            </a:r>
            <a:r>
              <a:rPr lang="fr-BE" b="1" dirty="0" err="1" smtClean="0"/>
              <a:t>Routing</a:t>
            </a:r>
            <a:r>
              <a:rPr lang="fr-BE" b="1" dirty="0" smtClean="0"/>
              <a:t> </a:t>
            </a:r>
            <a:r>
              <a:rPr lang="fr-BE" b="1" dirty="0" err="1" smtClean="0"/>
              <a:t>protocol</a:t>
            </a:r>
            <a:r>
              <a:rPr lang="fr-BE" b="1" dirty="0" smtClean="0"/>
              <a:t> for 6LoWPAN</a:t>
            </a:r>
          </a:p>
          <a:p>
            <a:pPr lvl="1"/>
            <a:r>
              <a:rPr lang="fr-BE" b="1" dirty="0" err="1" smtClean="0"/>
              <a:t>CoAP</a:t>
            </a:r>
            <a:r>
              <a:rPr lang="fr-BE" b="1" dirty="0" smtClean="0"/>
              <a:t>: </a:t>
            </a:r>
            <a:r>
              <a:rPr lang="fr-BE" b="1" dirty="0" err="1" smtClean="0"/>
              <a:t>RESTful</a:t>
            </a:r>
            <a:r>
              <a:rPr lang="fr-BE" b="1" dirty="0" smtClean="0"/>
              <a:t> </a:t>
            </a:r>
            <a:r>
              <a:rPr lang="fr-BE" b="1" dirty="0" err="1" smtClean="0"/>
              <a:t>protocol</a:t>
            </a:r>
            <a:r>
              <a:rPr lang="fr-BE" b="1" dirty="0" smtClean="0"/>
              <a:t> for </a:t>
            </a:r>
            <a:r>
              <a:rPr lang="fr-BE" b="1" dirty="0" err="1" smtClean="0"/>
              <a:t>constrained</a:t>
            </a:r>
            <a:r>
              <a:rPr lang="fr-BE" b="1" dirty="0" smtClean="0"/>
              <a:t> applications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IPv6: the </a:t>
            </a:r>
            <a:r>
              <a:rPr lang="fr-BE" dirty="0" err="1" smtClean="0"/>
              <a:t>Narrow</a:t>
            </a:r>
            <a:r>
              <a:rPr lang="fr-BE" dirty="0" smtClean="0"/>
              <a:t> </a:t>
            </a:r>
            <a:r>
              <a:rPr lang="fr-BE" dirty="0" err="1" smtClean="0"/>
              <a:t>Waist</a:t>
            </a:r>
            <a:endParaRPr lang="fr-BE" dirty="0"/>
          </a:p>
        </p:txBody>
      </p:sp>
      <p:sp>
        <p:nvSpPr>
          <p:cNvPr id="4" name="laptop"/>
          <p:cNvSpPr>
            <a:spLocks noEditPoints="1" noChangeArrowheads="1"/>
          </p:cNvSpPr>
          <p:nvPr/>
        </p:nvSpPr>
        <p:spPr bwMode="auto">
          <a:xfrm>
            <a:off x="611560" y="2132856"/>
            <a:ext cx="809199" cy="609029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pic>
        <p:nvPicPr>
          <p:cNvPr id="5" name="Picture 2" descr="http://www.clker.com/cliparts/2/7/1/0/11949849491786662466cloud_jon_phillips_01.svg.m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844824"/>
            <a:ext cx="1939071" cy="114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C:\Users\simon\Desktop\F304CROE0105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28800"/>
            <a:ext cx="1440160" cy="127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 descr="B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39738" y="1786215"/>
            <a:ext cx="1148486" cy="994713"/>
          </a:xfrm>
          <a:prstGeom prst="rect">
            <a:avLst/>
          </a:prstGeom>
        </p:spPr>
      </p:pic>
      <p:cxnSp>
        <p:nvCxnSpPr>
          <p:cNvPr id="12" name="Connecteur droit avec flèche 11"/>
          <p:cNvCxnSpPr/>
          <p:nvPr/>
        </p:nvCxnSpPr>
        <p:spPr>
          <a:xfrm>
            <a:off x="1475656" y="2420888"/>
            <a:ext cx="792088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4499992" y="2420888"/>
            <a:ext cx="792088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6660232" y="2420888"/>
            <a:ext cx="792088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043608" y="6165304"/>
            <a:ext cx="489654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/>
              <a:t>802.3x</a:t>
            </a:r>
            <a:endParaRPr lang="fr-BE" sz="2800" b="1" dirty="0"/>
          </a:p>
        </p:txBody>
      </p:sp>
      <p:sp>
        <p:nvSpPr>
          <p:cNvPr id="21" name="Rectangle 20"/>
          <p:cNvSpPr/>
          <p:nvPr/>
        </p:nvSpPr>
        <p:spPr>
          <a:xfrm>
            <a:off x="6084168" y="6165304"/>
            <a:ext cx="194421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/>
              <a:t>802.15.4</a:t>
            </a:r>
            <a:endParaRPr lang="fr-BE" sz="2800" b="1" dirty="0"/>
          </a:p>
        </p:txBody>
      </p:sp>
      <p:sp>
        <p:nvSpPr>
          <p:cNvPr id="22" name="Rectangle 21"/>
          <p:cNvSpPr/>
          <p:nvPr/>
        </p:nvSpPr>
        <p:spPr>
          <a:xfrm>
            <a:off x="1043608" y="5013176"/>
            <a:ext cx="698477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b="1" dirty="0" smtClean="0"/>
              <a:t>IPv6</a:t>
            </a:r>
            <a:endParaRPr lang="fr-BE" sz="2000" b="1" dirty="0"/>
          </a:p>
        </p:txBody>
      </p:sp>
      <p:sp>
        <p:nvSpPr>
          <p:cNvPr id="23" name="Rectangle 22"/>
          <p:cNvSpPr/>
          <p:nvPr/>
        </p:nvSpPr>
        <p:spPr>
          <a:xfrm>
            <a:off x="6084168" y="5589240"/>
            <a:ext cx="194421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/>
              <a:t>6LoWPAN</a:t>
            </a:r>
            <a:endParaRPr lang="fr-BE" sz="2800" b="1" dirty="0"/>
          </a:p>
        </p:txBody>
      </p:sp>
      <p:sp>
        <p:nvSpPr>
          <p:cNvPr id="24" name="Rectangle 23"/>
          <p:cNvSpPr/>
          <p:nvPr/>
        </p:nvSpPr>
        <p:spPr>
          <a:xfrm>
            <a:off x="1043608" y="3861048"/>
            <a:ext cx="489654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/>
              <a:t>HTTP</a:t>
            </a:r>
            <a:endParaRPr lang="fr-BE" sz="2800" b="1" dirty="0"/>
          </a:p>
        </p:txBody>
      </p:sp>
      <p:sp>
        <p:nvSpPr>
          <p:cNvPr id="25" name="Rectangle 24"/>
          <p:cNvSpPr/>
          <p:nvPr/>
        </p:nvSpPr>
        <p:spPr>
          <a:xfrm>
            <a:off x="6084168" y="3861048"/>
            <a:ext cx="194421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err="1" smtClean="0"/>
              <a:t>CoAP</a:t>
            </a:r>
            <a:endParaRPr lang="fr-BE" sz="2800" b="1" dirty="0"/>
          </a:p>
        </p:txBody>
      </p:sp>
      <p:sp>
        <p:nvSpPr>
          <p:cNvPr id="26" name="Rectangle 25"/>
          <p:cNvSpPr/>
          <p:nvPr/>
        </p:nvSpPr>
        <p:spPr>
          <a:xfrm>
            <a:off x="1043608" y="4437112"/>
            <a:ext cx="489654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/>
              <a:t>NDP</a:t>
            </a:r>
            <a:endParaRPr lang="fr-BE" sz="2800" b="1" dirty="0"/>
          </a:p>
        </p:txBody>
      </p:sp>
      <p:sp>
        <p:nvSpPr>
          <p:cNvPr id="27" name="Rectangle 26"/>
          <p:cNvSpPr/>
          <p:nvPr/>
        </p:nvSpPr>
        <p:spPr>
          <a:xfrm>
            <a:off x="6084168" y="4437112"/>
            <a:ext cx="194421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/>
              <a:t>RPL</a:t>
            </a:r>
            <a:endParaRPr lang="fr-BE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IPv6: the </a:t>
            </a:r>
            <a:r>
              <a:rPr lang="fr-BE" dirty="0" err="1" smtClean="0"/>
              <a:t>Narrow</a:t>
            </a:r>
            <a:r>
              <a:rPr lang="fr-BE" dirty="0" smtClean="0"/>
              <a:t> </a:t>
            </a:r>
            <a:r>
              <a:rPr lang="fr-BE" dirty="0" err="1" smtClean="0"/>
              <a:t>Waist</a:t>
            </a:r>
            <a:endParaRPr lang="fr-BE" dirty="0"/>
          </a:p>
        </p:txBody>
      </p:sp>
      <p:sp>
        <p:nvSpPr>
          <p:cNvPr id="4" name="laptop"/>
          <p:cNvSpPr>
            <a:spLocks noEditPoints="1" noChangeArrowheads="1"/>
          </p:cNvSpPr>
          <p:nvPr/>
        </p:nvSpPr>
        <p:spPr bwMode="auto">
          <a:xfrm>
            <a:off x="611560" y="2132856"/>
            <a:ext cx="809199" cy="609029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pic>
        <p:nvPicPr>
          <p:cNvPr id="5" name="Picture 2" descr="http://www.clker.com/cliparts/2/7/1/0/11949849491786662466cloud_jon_phillips_01.svg.m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844824"/>
            <a:ext cx="1939071" cy="114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C:\Users\simon\Desktop\F304CROE0105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28800"/>
            <a:ext cx="1440160" cy="127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 descr="B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39738" y="1786215"/>
            <a:ext cx="1148486" cy="994713"/>
          </a:xfrm>
          <a:prstGeom prst="rect">
            <a:avLst/>
          </a:prstGeom>
        </p:spPr>
      </p:pic>
      <p:cxnSp>
        <p:nvCxnSpPr>
          <p:cNvPr id="12" name="Connecteur droit avec flèche 11"/>
          <p:cNvCxnSpPr/>
          <p:nvPr/>
        </p:nvCxnSpPr>
        <p:spPr>
          <a:xfrm>
            <a:off x="1475656" y="2420888"/>
            <a:ext cx="792088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4499992" y="2420888"/>
            <a:ext cx="792088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6660232" y="2420888"/>
            <a:ext cx="792088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043608" y="6165304"/>
            <a:ext cx="489654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/>
              <a:t>802.3x</a:t>
            </a:r>
            <a:endParaRPr lang="fr-BE" sz="2800" b="1" dirty="0"/>
          </a:p>
        </p:txBody>
      </p:sp>
      <p:sp>
        <p:nvSpPr>
          <p:cNvPr id="21" name="Rectangle 20"/>
          <p:cNvSpPr/>
          <p:nvPr/>
        </p:nvSpPr>
        <p:spPr>
          <a:xfrm>
            <a:off x="6084168" y="6165304"/>
            <a:ext cx="194421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/>
              <a:t>802.15.4</a:t>
            </a:r>
            <a:endParaRPr lang="fr-BE" sz="2800" b="1" dirty="0"/>
          </a:p>
        </p:txBody>
      </p:sp>
      <p:sp>
        <p:nvSpPr>
          <p:cNvPr id="22" name="Rectangle 21"/>
          <p:cNvSpPr/>
          <p:nvPr/>
        </p:nvSpPr>
        <p:spPr>
          <a:xfrm>
            <a:off x="1043608" y="5013176"/>
            <a:ext cx="698477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b="1" dirty="0" smtClean="0"/>
              <a:t>IPv6</a:t>
            </a:r>
            <a:endParaRPr lang="fr-BE" sz="2000" b="1" dirty="0"/>
          </a:p>
        </p:txBody>
      </p:sp>
      <p:sp>
        <p:nvSpPr>
          <p:cNvPr id="23" name="Rectangle 22"/>
          <p:cNvSpPr/>
          <p:nvPr/>
        </p:nvSpPr>
        <p:spPr>
          <a:xfrm>
            <a:off x="6084168" y="5589240"/>
            <a:ext cx="1944216" cy="5040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/>
              <a:t>6LoWPAN</a:t>
            </a:r>
            <a:endParaRPr lang="fr-BE" sz="2800" b="1" dirty="0"/>
          </a:p>
        </p:txBody>
      </p:sp>
      <p:sp>
        <p:nvSpPr>
          <p:cNvPr id="24" name="Rectangle 23"/>
          <p:cNvSpPr/>
          <p:nvPr/>
        </p:nvSpPr>
        <p:spPr>
          <a:xfrm>
            <a:off x="1043608" y="3861048"/>
            <a:ext cx="489654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/>
              <a:t>HTTP</a:t>
            </a:r>
            <a:endParaRPr lang="fr-BE" sz="2800" b="1" dirty="0"/>
          </a:p>
        </p:txBody>
      </p:sp>
      <p:sp>
        <p:nvSpPr>
          <p:cNvPr id="25" name="Rectangle 24"/>
          <p:cNvSpPr/>
          <p:nvPr/>
        </p:nvSpPr>
        <p:spPr>
          <a:xfrm>
            <a:off x="6084168" y="3861048"/>
            <a:ext cx="194421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err="1" smtClean="0"/>
              <a:t>CoAP</a:t>
            </a:r>
            <a:endParaRPr lang="fr-BE" sz="2800" b="1" dirty="0"/>
          </a:p>
        </p:txBody>
      </p:sp>
      <p:sp>
        <p:nvSpPr>
          <p:cNvPr id="26" name="Rectangle 25"/>
          <p:cNvSpPr/>
          <p:nvPr/>
        </p:nvSpPr>
        <p:spPr>
          <a:xfrm>
            <a:off x="1043608" y="4437112"/>
            <a:ext cx="489654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/>
              <a:t>NDP</a:t>
            </a:r>
            <a:endParaRPr lang="fr-BE" sz="2800" b="1" dirty="0"/>
          </a:p>
        </p:txBody>
      </p:sp>
      <p:sp>
        <p:nvSpPr>
          <p:cNvPr id="27" name="Rectangle 26"/>
          <p:cNvSpPr/>
          <p:nvPr/>
        </p:nvSpPr>
        <p:spPr>
          <a:xfrm>
            <a:off x="6084168" y="4437112"/>
            <a:ext cx="194421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/>
              <a:t>RPL</a:t>
            </a:r>
            <a:endParaRPr lang="fr-BE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611560" y="3401705"/>
            <a:ext cx="17684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6600" dirty="0" smtClean="0"/>
              <a:t>RFID</a:t>
            </a:r>
            <a:endParaRPr lang="fr-BE" sz="11500" dirty="0"/>
          </a:p>
        </p:txBody>
      </p:sp>
      <p:sp>
        <p:nvSpPr>
          <p:cNvPr id="6" name="Rectangle 5"/>
          <p:cNvSpPr/>
          <p:nvPr/>
        </p:nvSpPr>
        <p:spPr>
          <a:xfrm>
            <a:off x="899592" y="2897649"/>
            <a:ext cx="11208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/>
              <a:t>1999</a:t>
            </a:r>
            <a:endParaRPr lang="fr-BE" sz="3600" dirty="0"/>
          </a:p>
        </p:txBody>
      </p:sp>
      <p:sp>
        <p:nvSpPr>
          <p:cNvPr id="7" name="ZoneTexte 6"/>
          <p:cNvSpPr txBox="1"/>
          <p:nvPr/>
        </p:nvSpPr>
        <p:spPr>
          <a:xfrm>
            <a:off x="1569815" y="332656"/>
            <a:ext cx="609852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1500" dirty="0" smtClean="0"/>
              <a:t>I</a:t>
            </a:r>
            <a:r>
              <a:rPr lang="fr-BE" sz="4800" dirty="0" smtClean="0"/>
              <a:t>nternet</a:t>
            </a:r>
            <a:r>
              <a:rPr lang="fr-BE" sz="11500" dirty="0" smtClean="0"/>
              <a:t> o</a:t>
            </a:r>
            <a:r>
              <a:rPr lang="fr-BE" sz="4800" dirty="0" smtClean="0"/>
              <a:t>f</a:t>
            </a:r>
            <a:r>
              <a:rPr lang="fr-BE" sz="11500" dirty="0" smtClean="0"/>
              <a:t> </a:t>
            </a:r>
            <a:r>
              <a:rPr lang="fr-BE" sz="11500" dirty="0" err="1" smtClean="0"/>
              <a:t>T</a:t>
            </a:r>
            <a:r>
              <a:rPr lang="fr-BE" sz="4800" dirty="0" err="1" smtClean="0"/>
              <a:t>hings</a:t>
            </a:r>
            <a:endParaRPr lang="fr-BE" sz="11500" dirty="0"/>
          </a:p>
        </p:txBody>
      </p:sp>
      <p:sp>
        <p:nvSpPr>
          <p:cNvPr id="9" name="Rectangle 8"/>
          <p:cNvSpPr/>
          <p:nvPr/>
        </p:nvSpPr>
        <p:spPr>
          <a:xfrm>
            <a:off x="3591941" y="2897649"/>
            <a:ext cx="10983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/>
              <a:t>200x</a:t>
            </a:r>
            <a:endParaRPr lang="fr-BE" sz="3600" dirty="0"/>
          </a:p>
        </p:txBody>
      </p:sp>
      <p:sp>
        <p:nvSpPr>
          <p:cNvPr id="10" name="ZoneTexte 9"/>
          <p:cNvSpPr txBox="1"/>
          <p:nvPr/>
        </p:nvSpPr>
        <p:spPr>
          <a:xfrm>
            <a:off x="3159893" y="3401705"/>
            <a:ext cx="20601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6600" dirty="0" smtClean="0"/>
              <a:t>M2M</a:t>
            </a:r>
            <a:endParaRPr lang="fr-BE" sz="11500" dirty="0"/>
          </a:p>
        </p:txBody>
      </p:sp>
      <p:sp>
        <p:nvSpPr>
          <p:cNvPr id="12" name="Rectangle 11"/>
          <p:cNvSpPr/>
          <p:nvPr/>
        </p:nvSpPr>
        <p:spPr>
          <a:xfrm>
            <a:off x="6713982" y="2897649"/>
            <a:ext cx="10983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/>
              <a:t>201x</a:t>
            </a:r>
            <a:endParaRPr lang="fr-BE" sz="3600" dirty="0"/>
          </a:p>
        </p:txBody>
      </p:sp>
      <p:sp>
        <p:nvSpPr>
          <p:cNvPr id="13" name="ZoneTexte 12"/>
          <p:cNvSpPr txBox="1"/>
          <p:nvPr/>
        </p:nvSpPr>
        <p:spPr>
          <a:xfrm>
            <a:off x="5652120" y="3473713"/>
            <a:ext cx="30893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4000" dirty="0" smtClean="0"/>
              <a:t>Smartphones,</a:t>
            </a:r>
          </a:p>
          <a:p>
            <a:r>
              <a:rPr lang="fr-BE" sz="4000" dirty="0" smtClean="0"/>
              <a:t>RFID, Cloud…</a:t>
            </a:r>
            <a:endParaRPr lang="fr-BE" sz="6600" dirty="0"/>
          </a:p>
        </p:txBody>
      </p:sp>
      <p:sp>
        <p:nvSpPr>
          <p:cNvPr id="14" name="Rectangle 13"/>
          <p:cNvSpPr/>
          <p:nvPr/>
        </p:nvSpPr>
        <p:spPr>
          <a:xfrm>
            <a:off x="641891" y="5446965"/>
            <a:ext cx="82042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/>
              <a:t>Junction of the physical and digital worlds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6LoWPAN: IPv6 for 802.15.4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56792"/>
          </a:xfrm>
        </p:spPr>
        <p:txBody>
          <a:bodyPr/>
          <a:lstStyle/>
          <a:p>
            <a:r>
              <a:rPr lang="fr-BE" dirty="0" smtClean="0"/>
              <a:t>Maximum Transmission Unit (MTU)</a:t>
            </a:r>
          </a:p>
          <a:p>
            <a:pPr lvl="1"/>
            <a:r>
              <a:rPr lang="fr-BE" dirty="0" smtClean="0"/>
              <a:t>Minimum 1280 </a:t>
            </a:r>
            <a:r>
              <a:rPr lang="fr-BE" dirty="0" err="1" smtClean="0"/>
              <a:t>bytes</a:t>
            </a:r>
            <a:r>
              <a:rPr lang="fr-BE" dirty="0" smtClean="0"/>
              <a:t> in IPv6</a:t>
            </a:r>
          </a:p>
          <a:p>
            <a:pPr lvl="1"/>
            <a:r>
              <a:rPr lang="fr-BE" dirty="0" smtClean="0"/>
              <a:t>But Maximum 127 </a:t>
            </a:r>
            <a:r>
              <a:rPr lang="fr-BE" dirty="0" err="1" smtClean="0"/>
              <a:t>bytes</a:t>
            </a:r>
            <a:r>
              <a:rPr lang="fr-BE" dirty="0" smtClean="0"/>
              <a:t> MAC frames in 802.15.4</a:t>
            </a:r>
          </a:p>
          <a:p>
            <a:endParaRPr lang="fr-BE" dirty="0" smtClean="0"/>
          </a:p>
          <a:p>
            <a:pPr>
              <a:buNone/>
            </a:pPr>
            <a:endParaRPr lang="fr-BE" dirty="0" smtClean="0"/>
          </a:p>
        </p:txBody>
      </p:sp>
      <p:sp>
        <p:nvSpPr>
          <p:cNvPr id="4" name="Rectangle 3"/>
          <p:cNvSpPr/>
          <p:nvPr/>
        </p:nvSpPr>
        <p:spPr>
          <a:xfrm>
            <a:off x="755576" y="4437112"/>
            <a:ext cx="18002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MAC 802.15.4</a:t>
            </a:r>
            <a:endParaRPr lang="fr-BE" dirty="0"/>
          </a:p>
        </p:txBody>
      </p:sp>
      <p:sp>
        <p:nvSpPr>
          <p:cNvPr id="5" name="Rectangle 4"/>
          <p:cNvSpPr/>
          <p:nvPr/>
        </p:nvSpPr>
        <p:spPr>
          <a:xfrm>
            <a:off x="2555776" y="4437112"/>
            <a:ext cx="1368152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IPv6</a:t>
            </a:r>
            <a:endParaRPr lang="fr-BE" dirty="0"/>
          </a:p>
        </p:txBody>
      </p:sp>
      <p:sp>
        <p:nvSpPr>
          <p:cNvPr id="6" name="Rectangle 5"/>
          <p:cNvSpPr/>
          <p:nvPr/>
        </p:nvSpPr>
        <p:spPr>
          <a:xfrm>
            <a:off x="3923928" y="4437112"/>
            <a:ext cx="1368152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UDP</a:t>
            </a:r>
            <a:endParaRPr lang="fr-BE" dirty="0"/>
          </a:p>
        </p:txBody>
      </p:sp>
      <p:sp>
        <p:nvSpPr>
          <p:cNvPr id="7" name="Rectangle 6"/>
          <p:cNvSpPr/>
          <p:nvPr/>
        </p:nvSpPr>
        <p:spPr>
          <a:xfrm>
            <a:off x="5292080" y="4437112"/>
            <a:ext cx="1368152" cy="36004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DATA</a:t>
            </a:r>
            <a:endParaRPr lang="fr-BE" dirty="0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755576" y="4293096"/>
            <a:ext cx="180020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1267658" y="3933056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~25 B</a:t>
            </a:r>
            <a:endParaRPr lang="fr-BE" dirty="0"/>
          </a:p>
        </p:txBody>
      </p:sp>
      <p:cxnSp>
        <p:nvCxnSpPr>
          <p:cNvPr id="11" name="Connecteur droit avec flèche 10"/>
          <p:cNvCxnSpPr/>
          <p:nvPr/>
        </p:nvCxnSpPr>
        <p:spPr>
          <a:xfrm>
            <a:off x="2555776" y="4293096"/>
            <a:ext cx="1368152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967250" y="3933056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40 B</a:t>
            </a:r>
            <a:endParaRPr lang="fr-BE" dirty="0"/>
          </a:p>
        </p:txBody>
      </p:sp>
      <p:cxnSp>
        <p:nvCxnSpPr>
          <p:cNvPr id="14" name="Connecteur droit avec flèche 13"/>
          <p:cNvCxnSpPr/>
          <p:nvPr/>
        </p:nvCxnSpPr>
        <p:spPr>
          <a:xfrm>
            <a:off x="755576" y="3861048"/>
            <a:ext cx="590465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498303" y="3501008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127 B</a:t>
            </a:r>
            <a:endParaRPr lang="fr-BE" dirty="0"/>
          </a:p>
        </p:txBody>
      </p:sp>
      <p:cxnSp>
        <p:nvCxnSpPr>
          <p:cNvPr id="17" name="Connecteur droit avec flèche 16"/>
          <p:cNvCxnSpPr/>
          <p:nvPr/>
        </p:nvCxnSpPr>
        <p:spPr>
          <a:xfrm>
            <a:off x="3923928" y="4293096"/>
            <a:ext cx="1368152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4380414" y="393305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8 B</a:t>
            </a:r>
            <a:endParaRPr lang="fr-BE" dirty="0"/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5292080" y="4293096"/>
            <a:ext cx="1368152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5724128" y="3933056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54 B</a:t>
            </a:r>
            <a:endParaRPr lang="fr-BE" dirty="0"/>
          </a:p>
        </p:txBody>
      </p:sp>
      <p:sp>
        <p:nvSpPr>
          <p:cNvPr id="22" name="ZoneTexte 21"/>
          <p:cNvSpPr txBox="1"/>
          <p:nvPr/>
        </p:nvSpPr>
        <p:spPr>
          <a:xfrm>
            <a:off x="6948264" y="3861048"/>
            <a:ext cx="1967655" cy="830997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BE" sz="2400" dirty="0" smtClean="0"/>
              <a:t>56% </a:t>
            </a:r>
            <a:r>
              <a:rPr lang="fr-BE" sz="2400" dirty="0" err="1" smtClean="0"/>
              <a:t>overhead</a:t>
            </a:r>
            <a:endParaRPr lang="fr-BE" sz="2400" dirty="0" smtClean="0"/>
          </a:p>
          <a:p>
            <a:r>
              <a:rPr lang="fr-BE" sz="2400" dirty="0" smtClean="0"/>
              <a:t>44% data</a:t>
            </a:r>
            <a:endParaRPr lang="fr-BE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799"/>
          </a:xfrm>
        </p:spPr>
        <p:txBody>
          <a:bodyPr/>
          <a:lstStyle/>
          <a:p>
            <a:r>
              <a:rPr lang="fr-BE" dirty="0" smtClean="0"/>
              <a:t>Maximum Transmission Unit (MTU)</a:t>
            </a:r>
          </a:p>
          <a:p>
            <a:pPr lvl="1"/>
            <a:r>
              <a:rPr lang="fr-BE" dirty="0" smtClean="0"/>
              <a:t>Minimum 1280 </a:t>
            </a:r>
            <a:r>
              <a:rPr lang="fr-BE" dirty="0" err="1" smtClean="0"/>
              <a:t>bytes</a:t>
            </a:r>
            <a:r>
              <a:rPr lang="fr-BE" dirty="0" smtClean="0"/>
              <a:t> in IPv6</a:t>
            </a:r>
          </a:p>
          <a:p>
            <a:pPr lvl="1"/>
            <a:r>
              <a:rPr lang="fr-BE" dirty="0" smtClean="0"/>
              <a:t>But Maximum 127 </a:t>
            </a:r>
            <a:r>
              <a:rPr lang="fr-BE" dirty="0" err="1" smtClean="0"/>
              <a:t>bytes</a:t>
            </a:r>
            <a:r>
              <a:rPr lang="fr-BE" dirty="0" smtClean="0"/>
              <a:t> MAC frames in 802.15.4</a:t>
            </a:r>
          </a:p>
          <a:p>
            <a:endParaRPr lang="fr-BE" dirty="0" smtClean="0"/>
          </a:p>
          <a:p>
            <a:pPr>
              <a:buNone/>
            </a:pPr>
            <a:endParaRPr lang="fr-BE" dirty="0" smtClean="0"/>
          </a:p>
          <a:p>
            <a:pPr>
              <a:buNone/>
            </a:pPr>
            <a:endParaRPr lang="fr-BE" dirty="0" smtClean="0"/>
          </a:p>
          <a:p>
            <a:r>
              <a:rPr lang="fr-BE" dirty="0" smtClean="0"/>
              <a:t>6LoWPAN: </a:t>
            </a:r>
            <a:r>
              <a:rPr lang="fr-BE" dirty="0" err="1" smtClean="0"/>
              <a:t>Reduce</a:t>
            </a:r>
            <a:r>
              <a:rPr lang="fr-BE" dirty="0" smtClean="0"/>
              <a:t> the IPv6 </a:t>
            </a:r>
            <a:r>
              <a:rPr lang="fr-BE" dirty="0" err="1" smtClean="0"/>
              <a:t>packet</a:t>
            </a:r>
            <a:r>
              <a:rPr lang="fr-BE" dirty="0" smtClean="0"/>
              <a:t> size</a:t>
            </a:r>
          </a:p>
          <a:p>
            <a:pPr lvl="1"/>
            <a:r>
              <a:rPr lang="fr-BE" dirty="0" smtClean="0"/>
              <a:t>Header Compression</a:t>
            </a:r>
          </a:p>
          <a:p>
            <a:pPr lvl="1"/>
            <a:r>
              <a:rPr lang="fr-BE" dirty="0" smtClean="0"/>
              <a:t>Fragmentation</a:t>
            </a:r>
          </a:p>
          <a:p>
            <a:pPr>
              <a:buNone/>
            </a:pPr>
            <a:endParaRPr lang="fr-BE" dirty="0" smtClean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6LoWPAN: IPv6 for 802.15.4</a:t>
            </a:r>
            <a:endParaRPr lang="fr-BE" dirty="0"/>
          </a:p>
        </p:txBody>
      </p:sp>
      <p:sp>
        <p:nvSpPr>
          <p:cNvPr id="4" name="Rectangle 3"/>
          <p:cNvSpPr/>
          <p:nvPr/>
        </p:nvSpPr>
        <p:spPr>
          <a:xfrm>
            <a:off x="755576" y="4437112"/>
            <a:ext cx="18002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MAC 802.15.4</a:t>
            </a:r>
            <a:endParaRPr lang="fr-BE" dirty="0"/>
          </a:p>
        </p:txBody>
      </p:sp>
      <p:sp>
        <p:nvSpPr>
          <p:cNvPr id="5" name="Rectangle 4"/>
          <p:cNvSpPr/>
          <p:nvPr/>
        </p:nvSpPr>
        <p:spPr>
          <a:xfrm>
            <a:off x="2555776" y="4437112"/>
            <a:ext cx="1368152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IPv6</a:t>
            </a:r>
            <a:endParaRPr lang="fr-BE" dirty="0"/>
          </a:p>
        </p:txBody>
      </p:sp>
      <p:sp>
        <p:nvSpPr>
          <p:cNvPr id="6" name="Rectangle 5"/>
          <p:cNvSpPr/>
          <p:nvPr/>
        </p:nvSpPr>
        <p:spPr>
          <a:xfrm>
            <a:off x="3923928" y="4437112"/>
            <a:ext cx="1368152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UDP</a:t>
            </a:r>
            <a:endParaRPr lang="fr-BE" dirty="0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755576" y="4293096"/>
            <a:ext cx="180020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2555776" y="4293096"/>
            <a:ext cx="1368152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967250" y="3933056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40 B</a:t>
            </a:r>
            <a:endParaRPr lang="fr-BE" dirty="0"/>
          </a:p>
        </p:txBody>
      </p:sp>
      <p:cxnSp>
        <p:nvCxnSpPr>
          <p:cNvPr id="14" name="Connecteur droit avec flèche 13"/>
          <p:cNvCxnSpPr/>
          <p:nvPr/>
        </p:nvCxnSpPr>
        <p:spPr>
          <a:xfrm>
            <a:off x="755576" y="3861048"/>
            <a:ext cx="590465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498303" y="3501008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127 B</a:t>
            </a:r>
            <a:endParaRPr lang="fr-BE" dirty="0"/>
          </a:p>
        </p:txBody>
      </p:sp>
      <p:cxnSp>
        <p:nvCxnSpPr>
          <p:cNvPr id="17" name="Connecteur droit avec flèche 16"/>
          <p:cNvCxnSpPr/>
          <p:nvPr/>
        </p:nvCxnSpPr>
        <p:spPr>
          <a:xfrm>
            <a:off x="3923928" y="4293096"/>
            <a:ext cx="1368152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4380414" y="393305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8 B</a:t>
            </a:r>
            <a:endParaRPr lang="fr-BE" dirty="0"/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5292080" y="4293096"/>
            <a:ext cx="1368152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5724128" y="3933056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54 B</a:t>
            </a:r>
            <a:endParaRPr lang="fr-BE" dirty="0"/>
          </a:p>
        </p:txBody>
      </p:sp>
      <p:sp>
        <p:nvSpPr>
          <p:cNvPr id="21" name="ZoneTexte 20"/>
          <p:cNvSpPr txBox="1"/>
          <p:nvPr/>
        </p:nvSpPr>
        <p:spPr>
          <a:xfrm>
            <a:off x="6948264" y="3861048"/>
            <a:ext cx="1967655" cy="830997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BE" sz="2400" dirty="0" smtClean="0"/>
              <a:t>56% </a:t>
            </a:r>
            <a:r>
              <a:rPr lang="fr-BE" sz="2400" dirty="0" err="1" smtClean="0"/>
              <a:t>overhead</a:t>
            </a:r>
            <a:endParaRPr lang="fr-BE" sz="2400" dirty="0" smtClean="0"/>
          </a:p>
          <a:p>
            <a:r>
              <a:rPr lang="fr-BE" sz="2400" dirty="0" smtClean="0"/>
              <a:t>44% data</a:t>
            </a:r>
            <a:endParaRPr lang="fr-BE" sz="2400" dirty="0"/>
          </a:p>
        </p:txBody>
      </p:sp>
      <p:sp>
        <p:nvSpPr>
          <p:cNvPr id="25" name="ZoneTexte 24"/>
          <p:cNvSpPr txBox="1"/>
          <p:nvPr/>
        </p:nvSpPr>
        <p:spPr>
          <a:xfrm>
            <a:off x="1267658" y="3933056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~25 B</a:t>
            </a:r>
            <a:endParaRPr lang="fr-BE" dirty="0"/>
          </a:p>
        </p:txBody>
      </p:sp>
      <p:sp>
        <p:nvSpPr>
          <p:cNvPr id="26" name="Rectangle 25"/>
          <p:cNvSpPr/>
          <p:nvPr/>
        </p:nvSpPr>
        <p:spPr>
          <a:xfrm>
            <a:off x="5292080" y="4437112"/>
            <a:ext cx="1368152" cy="36004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DATA</a:t>
            </a:r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75656" y="3501008"/>
            <a:ext cx="864096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sz="1600" dirty="0" smtClean="0"/>
              <a:t>Version</a:t>
            </a:r>
            <a:endParaRPr lang="fr-BE" sz="1600" dirty="0"/>
          </a:p>
        </p:txBody>
      </p:sp>
      <p:cxnSp>
        <p:nvCxnSpPr>
          <p:cNvPr id="5" name="Connecteur droit 9"/>
          <p:cNvCxnSpPr/>
          <p:nvPr/>
        </p:nvCxnSpPr>
        <p:spPr>
          <a:xfrm>
            <a:off x="1475656" y="3356992"/>
            <a:ext cx="604867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10"/>
          <p:cNvCxnSpPr/>
          <p:nvPr/>
        </p:nvCxnSpPr>
        <p:spPr>
          <a:xfrm flipV="1">
            <a:off x="1475656" y="3140968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13"/>
          <p:cNvCxnSpPr/>
          <p:nvPr/>
        </p:nvCxnSpPr>
        <p:spPr>
          <a:xfrm flipV="1">
            <a:off x="7524328" y="3140968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14"/>
          <p:cNvCxnSpPr/>
          <p:nvPr/>
        </p:nvCxnSpPr>
        <p:spPr>
          <a:xfrm flipV="1">
            <a:off x="4499992" y="3140968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19"/>
          <p:cNvCxnSpPr/>
          <p:nvPr/>
        </p:nvCxnSpPr>
        <p:spPr>
          <a:xfrm flipV="1">
            <a:off x="2987824" y="3140968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24"/>
          <p:cNvCxnSpPr/>
          <p:nvPr/>
        </p:nvCxnSpPr>
        <p:spPr>
          <a:xfrm flipV="1">
            <a:off x="6012160" y="3140968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25"/>
          <p:cNvSpPr txBox="1"/>
          <p:nvPr/>
        </p:nvSpPr>
        <p:spPr>
          <a:xfrm>
            <a:off x="1331640" y="27809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0</a:t>
            </a:r>
            <a:endParaRPr lang="fr-BE" dirty="0"/>
          </a:p>
        </p:txBody>
      </p:sp>
      <p:sp>
        <p:nvSpPr>
          <p:cNvPr id="12" name="ZoneTexte 26"/>
          <p:cNvSpPr txBox="1"/>
          <p:nvPr/>
        </p:nvSpPr>
        <p:spPr>
          <a:xfrm>
            <a:off x="2843808" y="27809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7</a:t>
            </a:r>
            <a:endParaRPr lang="fr-BE" dirty="0"/>
          </a:p>
        </p:txBody>
      </p:sp>
      <p:sp>
        <p:nvSpPr>
          <p:cNvPr id="13" name="ZoneTexte 27"/>
          <p:cNvSpPr txBox="1"/>
          <p:nvPr/>
        </p:nvSpPr>
        <p:spPr>
          <a:xfrm>
            <a:off x="5796136" y="27809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23</a:t>
            </a:r>
            <a:endParaRPr lang="fr-BE" dirty="0"/>
          </a:p>
        </p:txBody>
      </p:sp>
      <p:sp>
        <p:nvSpPr>
          <p:cNvPr id="14" name="ZoneTexte 28"/>
          <p:cNvSpPr txBox="1"/>
          <p:nvPr/>
        </p:nvSpPr>
        <p:spPr>
          <a:xfrm>
            <a:off x="4283968" y="27809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15</a:t>
            </a:r>
            <a:endParaRPr lang="fr-BE" dirty="0"/>
          </a:p>
        </p:txBody>
      </p:sp>
      <p:sp>
        <p:nvSpPr>
          <p:cNvPr id="15" name="ZoneTexte 29"/>
          <p:cNvSpPr txBox="1"/>
          <p:nvPr/>
        </p:nvSpPr>
        <p:spPr>
          <a:xfrm>
            <a:off x="7308304" y="27809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31</a:t>
            </a:r>
            <a:endParaRPr lang="fr-BE" dirty="0"/>
          </a:p>
        </p:txBody>
      </p:sp>
      <p:sp>
        <p:nvSpPr>
          <p:cNvPr id="16" name="Rectangle 15"/>
          <p:cNvSpPr/>
          <p:nvPr/>
        </p:nvSpPr>
        <p:spPr>
          <a:xfrm>
            <a:off x="2339752" y="3501008"/>
            <a:ext cx="864096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TC</a:t>
            </a:r>
            <a:endParaRPr lang="fr-BE" dirty="0"/>
          </a:p>
        </p:txBody>
      </p:sp>
      <p:sp>
        <p:nvSpPr>
          <p:cNvPr id="17" name="Rectangle 16"/>
          <p:cNvSpPr/>
          <p:nvPr/>
        </p:nvSpPr>
        <p:spPr>
          <a:xfrm>
            <a:off x="3203848" y="3501008"/>
            <a:ext cx="4320480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Flow Label</a:t>
            </a:r>
            <a:endParaRPr lang="fr-BE" dirty="0"/>
          </a:p>
        </p:txBody>
      </p:sp>
      <p:sp>
        <p:nvSpPr>
          <p:cNvPr id="18" name="Rectangle 17"/>
          <p:cNvSpPr/>
          <p:nvPr/>
        </p:nvSpPr>
        <p:spPr>
          <a:xfrm>
            <a:off x="1475656" y="3933056"/>
            <a:ext cx="3024336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err="1" smtClean="0"/>
              <a:t>Payload</a:t>
            </a:r>
            <a:r>
              <a:rPr lang="fr-BE" dirty="0" smtClean="0"/>
              <a:t> </a:t>
            </a:r>
            <a:r>
              <a:rPr lang="fr-BE" dirty="0" err="1" smtClean="0"/>
              <a:t>Length</a:t>
            </a:r>
            <a:endParaRPr lang="fr-BE" dirty="0"/>
          </a:p>
        </p:txBody>
      </p:sp>
      <p:sp>
        <p:nvSpPr>
          <p:cNvPr id="19" name="Rectangle 18"/>
          <p:cNvSpPr/>
          <p:nvPr/>
        </p:nvSpPr>
        <p:spPr>
          <a:xfrm>
            <a:off x="4499992" y="3933056"/>
            <a:ext cx="151216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err="1" smtClean="0"/>
              <a:t>Next</a:t>
            </a:r>
            <a:r>
              <a:rPr lang="fr-BE" dirty="0" smtClean="0"/>
              <a:t> Header</a:t>
            </a:r>
            <a:endParaRPr lang="fr-BE" dirty="0"/>
          </a:p>
        </p:txBody>
      </p:sp>
      <p:sp>
        <p:nvSpPr>
          <p:cNvPr id="20" name="Rectangle 19"/>
          <p:cNvSpPr/>
          <p:nvPr/>
        </p:nvSpPr>
        <p:spPr>
          <a:xfrm>
            <a:off x="6012160" y="3933056"/>
            <a:ext cx="151216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Hop </a:t>
            </a:r>
            <a:r>
              <a:rPr lang="fr-BE" dirty="0" err="1" smtClean="0"/>
              <a:t>Limit</a:t>
            </a:r>
            <a:endParaRPr lang="fr-BE" dirty="0"/>
          </a:p>
        </p:txBody>
      </p:sp>
      <p:sp>
        <p:nvSpPr>
          <p:cNvPr id="21" name="Rectangle 20"/>
          <p:cNvSpPr/>
          <p:nvPr/>
        </p:nvSpPr>
        <p:spPr>
          <a:xfrm>
            <a:off x="1475656" y="4365104"/>
            <a:ext cx="6048672" cy="10801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Source </a:t>
            </a:r>
            <a:r>
              <a:rPr lang="fr-BE" dirty="0" err="1" smtClean="0"/>
              <a:t>Address</a:t>
            </a:r>
            <a:r>
              <a:rPr lang="fr-BE" dirty="0" smtClean="0"/>
              <a:t> (128 bits)</a:t>
            </a:r>
            <a:endParaRPr lang="fr-BE" dirty="0"/>
          </a:p>
        </p:txBody>
      </p:sp>
      <p:sp>
        <p:nvSpPr>
          <p:cNvPr id="22" name="Rectangle 21"/>
          <p:cNvSpPr/>
          <p:nvPr/>
        </p:nvSpPr>
        <p:spPr>
          <a:xfrm>
            <a:off x="1475656" y="5445224"/>
            <a:ext cx="6048672" cy="10801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Destination </a:t>
            </a:r>
            <a:r>
              <a:rPr lang="fr-BE" dirty="0" err="1" smtClean="0"/>
              <a:t>Address</a:t>
            </a:r>
            <a:r>
              <a:rPr lang="fr-BE" dirty="0" smtClean="0"/>
              <a:t> (128 bits)</a:t>
            </a:r>
            <a:endParaRPr lang="fr-BE" dirty="0"/>
          </a:p>
        </p:txBody>
      </p:sp>
      <p:sp>
        <p:nvSpPr>
          <p:cNvPr id="23" name="Rectangle 22"/>
          <p:cNvSpPr/>
          <p:nvPr/>
        </p:nvSpPr>
        <p:spPr>
          <a:xfrm>
            <a:off x="7740352" y="4725144"/>
            <a:ext cx="596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dirty="0" smtClean="0"/>
              <a:t>16 B</a:t>
            </a:r>
            <a:endParaRPr lang="fr-BE" dirty="0"/>
          </a:p>
        </p:txBody>
      </p:sp>
      <p:sp>
        <p:nvSpPr>
          <p:cNvPr id="24" name="Rectangle 23"/>
          <p:cNvSpPr/>
          <p:nvPr/>
        </p:nvSpPr>
        <p:spPr>
          <a:xfrm>
            <a:off x="7740352" y="5805264"/>
            <a:ext cx="596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dirty="0" smtClean="0"/>
              <a:t>16 B</a:t>
            </a:r>
            <a:endParaRPr lang="fr-BE" dirty="0"/>
          </a:p>
        </p:txBody>
      </p:sp>
      <p:sp>
        <p:nvSpPr>
          <p:cNvPr id="25" name="Rectangle 24"/>
          <p:cNvSpPr/>
          <p:nvPr/>
        </p:nvSpPr>
        <p:spPr>
          <a:xfrm>
            <a:off x="7956376" y="3779748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dirty="0" smtClean="0"/>
              <a:t>8 B</a:t>
            </a:r>
            <a:endParaRPr lang="fr-BE" dirty="0"/>
          </a:p>
        </p:txBody>
      </p:sp>
      <p:sp>
        <p:nvSpPr>
          <p:cNvPr id="26" name="Accolade fermante 44"/>
          <p:cNvSpPr/>
          <p:nvPr/>
        </p:nvSpPr>
        <p:spPr>
          <a:xfrm>
            <a:off x="7596336" y="3573016"/>
            <a:ext cx="288032" cy="720080"/>
          </a:xfrm>
          <a:prstGeom prst="rightBrace">
            <a:avLst>
              <a:gd name="adj1" fmla="val 5511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BE" dirty="0" smtClean="0"/>
              <a:t>6LoWPAN Header Compression</a:t>
            </a:r>
            <a:endParaRPr lang="fr-BE" dirty="0"/>
          </a:p>
        </p:txBody>
      </p:sp>
      <p:sp>
        <p:nvSpPr>
          <p:cNvPr id="28" name="Espace réservé du contenu 2"/>
          <p:cNvSpPr>
            <a:spLocks noGrp="1"/>
          </p:cNvSpPr>
          <p:nvPr>
            <p:ph idx="1"/>
          </p:nvPr>
        </p:nvSpPr>
        <p:spPr>
          <a:xfrm>
            <a:off x="457200" y="1456184"/>
            <a:ext cx="8229600" cy="3845024"/>
          </a:xfrm>
        </p:spPr>
        <p:txBody>
          <a:bodyPr/>
          <a:lstStyle/>
          <a:p>
            <a:r>
              <a:rPr lang="fr-BE" dirty="0" smtClean="0"/>
              <a:t>Goal: </a:t>
            </a:r>
            <a:r>
              <a:rPr lang="fr-BE" dirty="0" err="1" smtClean="0"/>
              <a:t>Compress</a:t>
            </a:r>
            <a:r>
              <a:rPr lang="fr-BE" dirty="0" smtClean="0"/>
              <a:t> as </a:t>
            </a:r>
            <a:r>
              <a:rPr lang="fr-BE" dirty="0" err="1" smtClean="0"/>
              <a:t>much</a:t>
            </a:r>
            <a:r>
              <a:rPr lang="fr-BE" dirty="0" smtClean="0"/>
              <a:t> of the IPv6 Header</a:t>
            </a:r>
          </a:p>
          <a:p>
            <a:pPr>
              <a:buNone/>
            </a:pPr>
            <a:endParaRPr lang="fr-BE" dirty="0" smtClean="0"/>
          </a:p>
        </p:txBody>
      </p:sp>
    </p:spTree>
    <p:extLst>
      <p:ext uri="{BB962C8B-B14F-4D97-AF65-F5344CB8AC3E}">
        <p14:creationId xmlns:p14="http://schemas.microsoft.com/office/powerpoint/2010/main" val="192560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BE" dirty="0" smtClean="0"/>
              <a:t>6LoWPAN Header Compression</a:t>
            </a:r>
            <a:endParaRPr lang="fr-BE" dirty="0"/>
          </a:p>
        </p:txBody>
      </p:sp>
      <p:sp>
        <p:nvSpPr>
          <p:cNvPr id="28" name="Espace réservé du contenu 2"/>
          <p:cNvSpPr>
            <a:spLocks noGrp="1"/>
          </p:cNvSpPr>
          <p:nvPr>
            <p:ph idx="1"/>
          </p:nvPr>
        </p:nvSpPr>
        <p:spPr>
          <a:xfrm>
            <a:off x="457200" y="1456184"/>
            <a:ext cx="8229600" cy="5069160"/>
          </a:xfrm>
        </p:spPr>
        <p:txBody>
          <a:bodyPr/>
          <a:lstStyle/>
          <a:p>
            <a:r>
              <a:rPr lang="fr-BE" dirty="0" smtClean="0"/>
              <a:t>Goal: </a:t>
            </a:r>
            <a:r>
              <a:rPr lang="fr-BE" dirty="0" err="1" smtClean="0"/>
              <a:t>Compress</a:t>
            </a:r>
            <a:r>
              <a:rPr lang="fr-BE" dirty="0" smtClean="0"/>
              <a:t> as </a:t>
            </a:r>
            <a:r>
              <a:rPr lang="fr-BE" dirty="0" err="1" smtClean="0"/>
              <a:t>much</a:t>
            </a:r>
            <a:r>
              <a:rPr lang="fr-BE" dirty="0" smtClean="0"/>
              <a:t> of the IPv6 Header</a:t>
            </a:r>
          </a:p>
          <a:p>
            <a:r>
              <a:rPr lang="fr-BE" dirty="0" smtClean="0"/>
              <a:t>Insert 6LoWPAN Header </a:t>
            </a:r>
            <a:r>
              <a:rPr lang="fr-BE" dirty="0" err="1" smtClean="0"/>
              <a:t>with</a:t>
            </a:r>
            <a:r>
              <a:rPr lang="fr-BE" dirty="0" smtClean="0"/>
              <a:t> compression information</a:t>
            </a:r>
          </a:p>
          <a:p>
            <a:endParaRPr lang="fr-BE" dirty="0" smtClean="0"/>
          </a:p>
          <a:p>
            <a:endParaRPr lang="fr-BE" dirty="0"/>
          </a:p>
          <a:p>
            <a:r>
              <a:rPr lang="fr-BE" dirty="0" smtClean="0"/>
              <a:t>3 </a:t>
            </a:r>
            <a:r>
              <a:rPr lang="fr-BE" dirty="0" err="1"/>
              <a:t>mechanisms</a:t>
            </a:r>
            <a:endParaRPr lang="fr-BE" dirty="0"/>
          </a:p>
          <a:p>
            <a:pPr lvl="1"/>
            <a:r>
              <a:rPr lang="fr-BE" dirty="0" err="1"/>
              <a:t>Make</a:t>
            </a:r>
            <a:r>
              <a:rPr lang="fr-BE" dirty="0"/>
              <a:t> </a:t>
            </a:r>
            <a:r>
              <a:rPr lang="fr-BE" dirty="0" err="1"/>
              <a:t>assumptions</a:t>
            </a:r>
            <a:endParaRPr lang="fr-BE" dirty="0"/>
          </a:p>
          <a:p>
            <a:pPr lvl="1"/>
            <a:r>
              <a:rPr lang="fr-BE" dirty="0" err="1"/>
              <a:t>Infer</a:t>
            </a:r>
            <a:r>
              <a:rPr lang="fr-BE" dirty="0"/>
              <a:t> Information </a:t>
            </a:r>
            <a:r>
              <a:rPr lang="fr-BE" dirty="0" err="1"/>
              <a:t>from</a:t>
            </a:r>
            <a:r>
              <a:rPr lang="fr-BE" dirty="0"/>
              <a:t> 802.15.4 Header</a:t>
            </a:r>
          </a:p>
          <a:p>
            <a:pPr lvl="1"/>
            <a:r>
              <a:rPr lang="fr-BE" dirty="0" err="1"/>
              <a:t>Compress</a:t>
            </a:r>
            <a:r>
              <a:rPr lang="fr-BE" dirty="0"/>
              <a:t> possible values to a </a:t>
            </a:r>
            <a:r>
              <a:rPr lang="fr-BE" dirty="0" err="1"/>
              <a:t>subset</a:t>
            </a:r>
            <a:endParaRPr lang="fr-BE" dirty="0"/>
          </a:p>
          <a:p>
            <a:endParaRPr lang="fr-BE" dirty="0" smtClean="0"/>
          </a:p>
          <a:p>
            <a:pPr>
              <a:buNone/>
            </a:pPr>
            <a:endParaRPr lang="fr-BE" dirty="0" smtClean="0"/>
          </a:p>
        </p:txBody>
      </p:sp>
      <p:sp>
        <p:nvSpPr>
          <p:cNvPr id="37" name="Rectangle 36"/>
          <p:cNvSpPr/>
          <p:nvPr/>
        </p:nvSpPr>
        <p:spPr>
          <a:xfrm>
            <a:off x="1259632" y="3429000"/>
            <a:ext cx="180020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MAC 802.15.4</a:t>
            </a:r>
            <a:endParaRPr lang="fr-BE" dirty="0"/>
          </a:p>
        </p:txBody>
      </p:sp>
      <p:sp>
        <p:nvSpPr>
          <p:cNvPr id="38" name="Rectangle 37"/>
          <p:cNvSpPr/>
          <p:nvPr/>
        </p:nvSpPr>
        <p:spPr>
          <a:xfrm>
            <a:off x="4175956" y="3429000"/>
            <a:ext cx="684076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IPv6</a:t>
            </a:r>
            <a:endParaRPr lang="fr-BE" dirty="0"/>
          </a:p>
        </p:txBody>
      </p:sp>
      <p:sp>
        <p:nvSpPr>
          <p:cNvPr id="39" name="Rectangle 38"/>
          <p:cNvSpPr/>
          <p:nvPr/>
        </p:nvSpPr>
        <p:spPr>
          <a:xfrm>
            <a:off x="4860032" y="3429000"/>
            <a:ext cx="1368152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UDP</a:t>
            </a:r>
            <a:endParaRPr lang="fr-BE" dirty="0"/>
          </a:p>
        </p:txBody>
      </p:sp>
      <p:sp>
        <p:nvSpPr>
          <p:cNvPr id="44" name="Rectangle 43"/>
          <p:cNvSpPr/>
          <p:nvPr/>
        </p:nvSpPr>
        <p:spPr>
          <a:xfrm>
            <a:off x="6228184" y="3429000"/>
            <a:ext cx="1368152" cy="36004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DATA</a:t>
            </a:r>
            <a:endParaRPr lang="fr-BE" dirty="0"/>
          </a:p>
        </p:txBody>
      </p:sp>
      <p:sp>
        <p:nvSpPr>
          <p:cNvPr id="45" name="Rectangle 44"/>
          <p:cNvSpPr/>
          <p:nvPr/>
        </p:nvSpPr>
        <p:spPr>
          <a:xfrm>
            <a:off x="3059832" y="3429000"/>
            <a:ext cx="1116124" cy="3600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6LoWPAN</a:t>
            </a:r>
            <a:endParaRPr lang="fr-BE" dirty="0"/>
          </a:p>
        </p:txBody>
      </p:sp>
      <p:sp>
        <p:nvSpPr>
          <p:cNvPr id="49" name="Rectangle 48"/>
          <p:cNvSpPr/>
          <p:nvPr/>
        </p:nvSpPr>
        <p:spPr>
          <a:xfrm>
            <a:off x="2919786" y="3789040"/>
            <a:ext cx="1396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b="1" dirty="0" smtClean="0"/>
              <a:t>« </a:t>
            </a:r>
            <a:r>
              <a:rPr lang="fr-BE" b="1" dirty="0" err="1" smtClean="0"/>
              <a:t>dispatch</a:t>
            </a:r>
            <a:r>
              <a:rPr lang="fr-BE" b="1" dirty="0" smtClean="0"/>
              <a:t> »</a:t>
            </a:r>
            <a:endParaRPr lang="fr-BE" b="1" dirty="0"/>
          </a:p>
        </p:txBody>
      </p:sp>
    </p:spTree>
    <p:extLst>
      <p:ext uri="{BB962C8B-B14F-4D97-AF65-F5344CB8AC3E}">
        <p14:creationId xmlns:p14="http://schemas.microsoft.com/office/powerpoint/2010/main" val="411364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6LoWPAN Header Compression</a:t>
            </a:r>
            <a:endParaRPr lang="fr-BE" dirty="0"/>
          </a:p>
        </p:txBody>
      </p:sp>
      <p:sp>
        <p:nvSpPr>
          <p:cNvPr id="7" name="Rectangle 6"/>
          <p:cNvSpPr/>
          <p:nvPr/>
        </p:nvSpPr>
        <p:spPr>
          <a:xfrm>
            <a:off x="1475656" y="3501008"/>
            <a:ext cx="864096" cy="43204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600" b="1" dirty="0" smtClean="0">
                <a:solidFill>
                  <a:sysClr val="windowText" lastClr="000000"/>
                </a:solidFill>
              </a:rPr>
              <a:t>Version</a:t>
            </a:r>
            <a:endParaRPr lang="fr-BE" sz="16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Connecteur droit 9"/>
          <p:cNvCxnSpPr/>
          <p:nvPr/>
        </p:nvCxnSpPr>
        <p:spPr>
          <a:xfrm>
            <a:off x="1475656" y="3356992"/>
            <a:ext cx="604867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V="1">
            <a:off x="1475656" y="3140968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 flipV="1">
            <a:off x="7524328" y="3140968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4499992" y="3140968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 flipV="1">
            <a:off x="2987824" y="3140968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 flipV="1">
            <a:off x="6012160" y="3140968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1331640" y="27809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0</a:t>
            </a:r>
            <a:endParaRPr lang="fr-BE" dirty="0"/>
          </a:p>
        </p:txBody>
      </p:sp>
      <p:sp>
        <p:nvSpPr>
          <p:cNvPr id="27" name="ZoneTexte 26"/>
          <p:cNvSpPr txBox="1"/>
          <p:nvPr/>
        </p:nvSpPr>
        <p:spPr>
          <a:xfrm>
            <a:off x="2843808" y="27809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7</a:t>
            </a:r>
            <a:endParaRPr lang="fr-BE" dirty="0"/>
          </a:p>
        </p:txBody>
      </p:sp>
      <p:sp>
        <p:nvSpPr>
          <p:cNvPr id="28" name="ZoneTexte 27"/>
          <p:cNvSpPr txBox="1"/>
          <p:nvPr/>
        </p:nvSpPr>
        <p:spPr>
          <a:xfrm>
            <a:off x="5796136" y="27809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23</a:t>
            </a:r>
            <a:endParaRPr lang="fr-BE" dirty="0"/>
          </a:p>
        </p:txBody>
      </p:sp>
      <p:sp>
        <p:nvSpPr>
          <p:cNvPr id="29" name="ZoneTexte 28"/>
          <p:cNvSpPr txBox="1"/>
          <p:nvPr/>
        </p:nvSpPr>
        <p:spPr>
          <a:xfrm>
            <a:off x="4283968" y="27809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15</a:t>
            </a:r>
            <a:endParaRPr lang="fr-BE" dirty="0"/>
          </a:p>
        </p:txBody>
      </p:sp>
      <p:sp>
        <p:nvSpPr>
          <p:cNvPr id="30" name="ZoneTexte 29"/>
          <p:cNvSpPr txBox="1"/>
          <p:nvPr/>
        </p:nvSpPr>
        <p:spPr>
          <a:xfrm>
            <a:off x="7308304" y="27809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31</a:t>
            </a:r>
            <a:endParaRPr lang="fr-BE" dirty="0"/>
          </a:p>
        </p:txBody>
      </p:sp>
      <p:sp>
        <p:nvSpPr>
          <p:cNvPr id="31" name="Rectangle 30"/>
          <p:cNvSpPr/>
          <p:nvPr/>
        </p:nvSpPr>
        <p:spPr>
          <a:xfrm>
            <a:off x="2339752" y="3501008"/>
            <a:ext cx="864096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TC</a:t>
            </a:r>
            <a:endParaRPr lang="fr-BE" dirty="0"/>
          </a:p>
        </p:txBody>
      </p:sp>
      <p:sp>
        <p:nvSpPr>
          <p:cNvPr id="32" name="Rectangle 31"/>
          <p:cNvSpPr/>
          <p:nvPr/>
        </p:nvSpPr>
        <p:spPr>
          <a:xfrm>
            <a:off x="3203848" y="3501008"/>
            <a:ext cx="4320480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Flow Label</a:t>
            </a:r>
            <a:endParaRPr lang="fr-BE" dirty="0"/>
          </a:p>
        </p:txBody>
      </p:sp>
      <p:sp>
        <p:nvSpPr>
          <p:cNvPr id="33" name="Rectangle 32"/>
          <p:cNvSpPr/>
          <p:nvPr/>
        </p:nvSpPr>
        <p:spPr>
          <a:xfrm>
            <a:off x="1475656" y="3933056"/>
            <a:ext cx="3024336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err="1" smtClean="0"/>
              <a:t>Payload</a:t>
            </a:r>
            <a:r>
              <a:rPr lang="fr-BE" dirty="0" smtClean="0"/>
              <a:t> </a:t>
            </a:r>
            <a:r>
              <a:rPr lang="fr-BE" dirty="0" err="1" smtClean="0"/>
              <a:t>Length</a:t>
            </a:r>
            <a:endParaRPr lang="fr-BE" dirty="0"/>
          </a:p>
        </p:txBody>
      </p:sp>
      <p:sp>
        <p:nvSpPr>
          <p:cNvPr id="34" name="Rectangle 33"/>
          <p:cNvSpPr/>
          <p:nvPr/>
        </p:nvSpPr>
        <p:spPr>
          <a:xfrm>
            <a:off x="4499992" y="3933056"/>
            <a:ext cx="151216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err="1" smtClean="0"/>
              <a:t>Next</a:t>
            </a:r>
            <a:r>
              <a:rPr lang="fr-BE" dirty="0" smtClean="0"/>
              <a:t> Header</a:t>
            </a:r>
            <a:endParaRPr lang="fr-BE" dirty="0"/>
          </a:p>
        </p:txBody>
      </p:sp>
      <p:sp>
        <p:nvSpPr>
          <p:cNvPr id="35" name="Rectangle 34"/>
          <p:cNvSpPr/>
          <p:nvPr/>
        </p:nvSpPr>
        <p:spPr>
          <a:xfrm>
            <a:off x="6012160" y="3933056"/>
            <a:ext cx="151216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Hop </a:t>
            </a:r>
            <a:r>
              <a:rPr lang="fr-BE" dirty="0" err="1" smtClean="0"/>
              <a:t>Limit</a:t>
            </a:r>
            <a:endParaRPr lang="fr-BE" dirty="0"/>
          </a:p>
        </p:txBody>
      </p:sp>
      <p:sp>
        <p:nvSpPr>
          <p:cNvPr id="36" name="Rectangle 35"/>
          <p:cNvSpPr/>
          <p:nvPr/>
        </p:nvSpPr>
        <p:spPr>
          <a:xfrm>
            <a:off x="1475656" y="4365104"/>
            <a:ext cx="6048672" cy="10801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Source </a:t>
            </a:r>
            <a:r>
              <a:rPr lang="fr-BE" dirty="0" err="1" smtClean="0"/>
              <a:t>Address</a:t>
            </a:r>
            <a:r>
              <a:rPr lang="fr-BE" dirty="0" smtClean="0"/>
              <a:t> (128 bits)</a:t>
            </a:r>
            <a:endParaRPr lang="fr-BE" dirty="0"/>
          </a:p>
        </p:txBody>
      </p:sp>
      <p:sp>
        <p:nvSpPr>
          <p:cNvPr id="38" name="Rectangle 37"/>
          <p:cNvSpPr/>
          <p:nvPr/>
        </p:nvSpPr>
        <p:spPr>
          <a:xfrm>
            <a:off x="1475656" y="5445224"/>
            <a:ext cx="6048672" cy="10801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Destination </a:t>
            </a:r>
            <a:r>
              <a:rPr lang="fr-BE" dirty="0" err="1" smtClean="0"/>
              <a:t>Address</a:t>
            </a:r>
            <a:r>
              <a:rPr lang="fr-BE" dirty="0" smtClean="0"/>
              <a:t> (128 bits)</a:t>
            </a:r>
            <a:endParaRPr lang="fr-BE" dirty="0"/>
          </a:p>
        </p:txBody>
      </p:sp>
      <p:sp>
        <p:nvSpPr>
          <p:cNvPr id="41" name="Rectangle 40"/>
          <p:cNvSpPr/>
          <p:nvPr/>
        </p:nvSpPr>
        <p:spPr>
          <a:xfrm>
            <a:off x="7740352" y="4725144"/>
            <a:ext cx="596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dirty="0" smtClean="0"/>
              <a:t>16 B</a:t>
            </a:r>
            <a:endParaRPr lang="fr-BE" dirty="0"/>
          </a:p>
        </p:txBody>
      </p:sp>
      <p:sp>
        <p:nvSpPr>
          <p:cNvPr id="42" name="Rectangle 41"/>
          <p:cNvSpPr/>
          <p:nvPr/>
        </p:nvSpPr>
        <p:spPr>
          <a:xfrm>
            <a:off x="7740352" y="5805264"/>
            <a:ext cx="596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dirty="0" smtClean="0"/>
              <a:t>16 B</a:t>
            </a:r>
            <a:endParaRPr lang="fr-BE" dirty="0"/>
          </a:p>
        </p:txBody>
      </p:sp>
      <p:sp>
        <p:nvSpPr>
          <p:cNvPr id="43" name="Rectangle 42"/>
          <p:cNvSpPr/>
          <p:nvPr/>
        </p:nvSpPr>
        <p:spPr>
          <a:xfrm>
            <a:off x="7956376" y="3779748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dirty="0" smtClean="0"/>
              <a:t>8 B</a:t>
            </a:r>
            <a:endParaRPr lang="fr-BE" dirty="0"/>
          </a:p>
        </p:txBody>
      </p:sp>
      <p:sp>
        <p:nvSpPr>
          <p:cNvPr id="45" name="Accolade fermante 44"/>
          <p:cNvSpPr/>
          <p:nvPr/>
        </p:nvSpPr>
        <p:spPr>
          <a:xfrm>
            <a:off x="7596336" y="3573016"/>
            <a:ext cx="288032" cy="720080"/>
          </a:xfrm>
          <a:prstGeom prst="rightBrace">
            <a:avLst>
              <a:gd name="adj1" fmla="val 5511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9" name="Rectangle 38"/>
          <p:cNvSpPr/>
          <p:nvPr/>
        </p:nvSpPr>
        <p:spPr>
          <a:xfrm>
            <a:off x="-19043" y="3140968"/>
            <a:ext cx="14113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BE" sz="2400" b="1" dirty="0" err="1" smtClean="0"/>
              <a:t>Always</a:t>
            </a:r>
            <a:r>
              <a:rPr lang="fr-BE" sz="2400" b="1" dirty="0" smtClean="0"/>
              <a:t> 6!</a:t>
            </a:r>
          </a:p>
        </p:txBody>
      </p:sp>
      <p:cxnSp>
        <p:nvCxnSpPr>
          <p:cNvPr id="40" name="Connecteur droit 39"/>
          <p:cNvCxnSpPr/>
          <p:nvPr/>
        </p:nvCxnSpPr>
        <p:spPr>
          <a:xfrm>
            <a:off x="1331640" y="3501008"/>
            <a:ext cx="216024" cy="2880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043608" y="1484784"/>
            <a:ext cx="969020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0   1   1</a:t>
            </a:r>
            <a:endParaRPr lang="fr-BE" dirty="0"/>
          </a:p>
        </p:txBody>
      </p:sp>
      <p:sp>
        <p:nvSpPr>
          <p:cNvPr id="53" name="Rectangle 52"/>
          <p:cNvSpPr/>
          <p:nvPr/>
        </p:nvSpPr>
        <p:spPr>
          <a:xfrm>
            <a:off x="2012628" y="1484784"/>
            <a:ext cx="683344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T F</a:t>
            </a:r>
            <a:endParaRPr lang="fr-BE" dirty="0"/>
          </a:p>
        </p:txBody>
      </p:sp>
      <p:sp>
        <p:nvSpPr>
          <p:cNvPr id="54" name="Rectangle 53"/>
          <p:cNvSpPr/>
          <p:nvPr/>
        </p:nvSpPr>
        <p:spPr>
          <a:xfrm>
            <a:off x="2695972" y="1484784"/>
            <a:ext cx="504056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NH</a:t>
            </a:r>
            <a:endParaRPr lang="fr-BE" dirty="0"/>
          </a:p>
        </p:txBody>
      </p:sp>
      <p:sp>
        <p:nvSpPr>
          <p:cNvPr id="55" name="Rectangle 54"/>
          <p:cNvSpPr/>
          <p:nvPr/>
        </p:nvSpPr>
        <p:spPr>
          <a:xfrm>
            <a:off x="3200028" y="1484784"/>
            <a:ext cx="79208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HLIM</a:t>
            </a:r>
            <a:endParaRPr lang="fr-BE" dirty="0"/>
          </a:p>
        </p:txBody>
      </p:sp>
      <p:sp>
        <p:nvSpPr>
          <p:cNvPr id="56" name="Rectangle 55"/>
          <p:cNvSpPr/>
          <p:nvPr/>
        </p:nvSpPr>
        <p:spPr>
          <a:xfrm>
            <a:off x="3992116" y="1484784"/>
            <a:ext cx="576064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CID</a:t>
            </a:r>
            <a:endParaRPr lang="fr-BE" dirty="0"/>
          </a:p>
        </p:txBody>
      </p:sp>
      <p:sp>
        <p:nvSpPr>
          <p:cNvPr id="57" name="Rectangle 56"/>
          <p:cNvSpPr/>
          <p:nvPr/>
        </p:nvSpPr>
        <p:spPr>
          <a:xfrm>
            <a:off x="4542904" y="1484784"/>
            <a:ext cx="576064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SAC</a:t>
            </a:r>
            <a:endParaRPr lang="fr-BE" dirty="0"/>
          </a:p>
        </p:txBody>
      </p:sp>
      <p:sp>
        <p:nvSpPr>
          <p:cNvPr id="60" name="Rectangle 59"/>
          <p:cNvSpPr/>
          <p:nvPr/>
        </p:nvSpPr>
        <p:spPr>
          <a:xfrm>
            <a:off x="6487120" y="1483048"/>
            <a:ext cx="576064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DAC</a:t>
            </a:r>
            <a:endParaRPr lang="fr-BE" dirty="0"/>
          </a:p>
        </p:txBody>
      </p:sp>
      <p:sp>
        <p:nvSpPr>
          <p:cNvPr id="61" name="Rectangle 60"/>
          <p:cNvSpPr/>
          <p:nvPr/>
        </p:nvSpPr>
        <p:spPr>
          <a:xfrm>
            <a:off x="5911056" y="1483048"/>
            <a:ext cx="576064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M</a:t>
            </a:r>
            <a:endParaRPr lang="fr-BE" dirty="0"/>
          </a:p>
        </p:txBody>
      </p:sp>
      <p:sp>
        <p:nvSpPr>
          <p:cNvPr id="62" name="Rectangle 61"/>
          <p:cNvSpPr/>
          <p:nvPr/>
        </p:nvSpPr>
        <p:spPr>
          <a:xfrm>
            <a:off x="7056276" y="1484784"/>
            <a:ext cx="79208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DAM</a:t>
            </a:r>
            <a:endParaRPr lang="fr-BE" dirty="0"/>
          </a:p>
        </p:txBody>
      </p:sp>
      <p:sp>
        <p:nvSpPr>
          <p:cNvPr id="63" name="ZoneTexte 26"/>
          <p:cNvSpPr txBox="1"/>
          <p:nvPr/>
        </p:nvSpPr>
        <p:spPr>
          <a:xfrm>
            <a:off x="1090619" y="1115452"/>
            <a:ext cx="694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smtClean="0"/>
              <a:t>0   1   2     3    4      5       6     7       8        9       10  11      12      13     14   15</a:t>
            </a:r>
            <a:endParaRPr lang="fr-BE" dirty="0"/>
          </a:p>
        </p:txBody>
      </p:sp>
      <p:sp>
        <p:nvSpPr>
          <p:cNvPr id="68" name="Rectangle 67"/>
          <p:cNvSpPr/>
          <p:nvPr/>
        </p:nvSpPr>
        <p:spPr>
          <a:xfrm>
            <a:off x="5118968" y="1484784"/>
            <a:ext cx="79208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DAM</a:t>
            </a:r>
            <a:endParaRPr lang="fr-BE" dirty="0"/>
          </a:p>
        </p:txBody>
      </p:sp>
      <p:sp>
        <p:nvSpPr>
          <p:cNvPr id="74" name="Rectangle 73"/>
          <p:cNvSpPr/>
          <p:nvPr/>
        </p:nvSpPr>
        <p:spPr>
          <a:xfrm>
            <a:off x="35496" y="1514406"/>
            <a:ext cx="1040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b="1" dirty="0" err="1" smtClean="0"/>
              <a:t>dispatch</a:t>
            </a:r>
            <a:r>
              <a:rPr lang="fr-BE" b="1" dirty="0" smtClean="0"/>
              <a:t> </a:t>
            </a:r>
            <a:endParaRPr lang="fr-BE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6LoWPAN Header Compression</a:t>
            </a:r>
            <a:endParaRPr lang="fr-BE" dirty="0"/>
          </a:p>
        </p:txBody>
      </p:sp>
      <p:sp>
        <p:nvSpPr>
          <p:cNvPr id="7" name="Rectangle 6"/>
          <p:cNvSpPr/>
          <p:nvPr/>
        </p:nvSpPr>
        <p:spPr>
          <a:xfrm>
            <a:off x="1475656" y="3501008"/>
            <a:ext cx="864096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sz="1600" dirty="0">
                <a:solidFill>
                  <a:schemeClr val="dk1"/>
                </a:solidFill>
              </a:rPr>
              <a:t>Version</a:t>
            </a:r>
          </a:p>
        </p:txBody>
      </p:sp>
      <p:cxnSp>
        <p:nvCxnSpPr>
          <p:cNvPr id="10" name="Connecteur droit 9"/>
          <p:cNvCxnSpPr/>
          <p:nvPr/>
        </p:nvCxnSpPr>
        <p:spPr>
          <a:xfrm>
            <a:off x="1475656" y="3356992"/>
            <a:ext cx="604867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V="1">
            <a:off x="1475656" y="3140968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 flipV="1">
            <a:off x="7524328" y="3140968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4499992" y="3140968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 flipV="1">
            <a:off x="2987824" y="3140968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 flipV="1">
            <a:off x="6012160" y="3140968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1331640" y="27809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0</a:t>
            </a:r>
            <a:endParaRPr lang="fr-BE" dirty="0"/>
          </a:p>
        </p:txBody>
      </p:sp>
      <p:sp>
        <p:nvSpPr>
          <p:cNvPr id="27" name="ZoneTexte 26"/>
          <p:cNvSpPr txBox="1"/>
          <p:nvPr/>
        </p:nvSpPr>
        <p:spPr>
          <a:xfrm>
            <a:off x="2843808" y="27809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7</a:t>
            </a:r>
            <a:endParaRPr lang="fr-BE" dirty="0"/>
          </a:p>
        </p:txBody>
      </p:sp>
      <p:sp>
        <p:nvSpPr>
          <p:cNvPr id="28" name="ZoneTexte 27"/>
          <p:cNvSpPr txBox="1"/>
          <p:nvPr/>
        </p:nvSpPr>
        <p:spPr>
          <a:xfrm>
            <a:off x="5796136" y="27809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23</a:t>
            </a:r>
            <a:endParaRPr lang="fr-BE" dirty="0"/>
          </a:p>
        </p:txBody>
      </p:sp>
      <p:sp>
        <p:nvSpPr>
          <p:cNvPr id="29" name="ZoneTexte 28"/>
          <p:cNvSpPr txBox="1"/>
          <p:nvPr/>
        </p:nvSpPr>
        <p:spPr>
          <a:xfrm>
            <a:off x="4283968" y="27809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15</a:t>
            </a:r>
            <a:endParaRPr lang="fr-BE" dirty="0"/>
          </a:p>
        </p:txBody>
      </p:sp>
      <p:sp>
        <p:nvSpPr>
          <p:cNvPr id="30" name="ZoneTexte 29"/>
          <p:cNvSpPr txBox="1"/>
          <p:nvPr/>
        </p:nvSpPr>
        <p:spPr>
          <a:xfrm>
            <a:off x="7308304" y="27809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31</a:t>
            </a:r>
            <a:endParaRPr lang="fr-BE" dirty="0"/>
          </a:p>
        </p:txBody>
      </p:sp>
      <p:sp>
        <p:nvSpPr>
          <p:cNvPr id="31" name="Rectangle 30"/>
          <p:cNvSpPr/>
          <p:nvPr/>
        </p:nvSpPr>
        <p:spPr>
          <a:xfrm>
            <a:off x="2339752" y="3501008"/>
            <a:ext cx="864096" cy="43204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>
                <a:solidFill>
                  <a:sysClr val="windowText" lastClr="000000"/>
                </a:solidFill>
              </a:rPr>
              <a:t>TC</a:t>
            </a:r>
            <a:endParaRPr lang="fr-BE" b="1" dirty="0">
              <a:solidFill>
                <a:sysClr val="windowText" lastClr="00000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203848" y="3501008"/>
            <a:ext cx="4320480" cy="43204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>
                <a:solidFill>
                  <a:sysClr val="windowText" lastClr="000000"/>
                </a:solidFill>
              </a:rPr>
              <a:t>Flow Label</a:t>
            </a:r>
            <a:endParaRPr lang="fr-BE" b="1" dirty="0">
              <a:solidFill>
                <a:sysClr val="windowText" lastClr="000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475656" y="3933056"/>
            <a:ext cx="3024336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err="1" smtClean="0"/>
              <a:t>Payload</a:t>
            </a:r>
            <a:r>
              <a:rPr lang="fr-BE" dirty="0" smtClean="0"/>
              <a:t> </a:t>
            </a:r>
            <a:r>
              <a:rPr lang="fr-BE" dirty="0" err="1" smtClean="0"/>
              <a:t>Length</a:t>
            </a:r>
            <a:endParaRPr lang="fr-BE" dirty="0"/>
          </a:p>
        </p:txBody>
      </p:sp>
      <p:sp>
        <p:nvSpPr>
          <p:cNvPr id="34" name="Rectangle 33"/>
          <p:cNvSpPr/>
          <p:nvPr/>
        </p:nvSpPr>
        <p:spPr>
          <a:xfrm>
            <a:off x="4499992" y="3933056"/>
            <a:ext cx="151216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err="1" smtClean="0"/>
              <a:t>Next</a:t>
            </a:r>
            <a:r>
              <a:rPr lang="fr-BE" dirty="0" smtClean="0"/>
              <a:t> Header</a:t>
            </a:r>
            <a:endParaRPr lang="fr-BE" dirty="0"/>
          </a:p>
        </p:txBody>
      </p:sp>
      <p:sp>
        <p:nvSpPr>
          <p:cNvPr id="35" name="Rectangle 34"/>
          <p:cNvSpPr/>
          <p:nvPr/>
        </p:nvSpPr>
        <p:spPr>
          <a:xfrm>
            <a:off x="6012160" y="3933056"/>
            <a:ext cx="151216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Hop </a:t>
            </a:r>
            <a:r>
              <a:rPr lang="fr-BE" dirty="0" err="1" smtClean="0"/>
              <a:t>Limit</a:t>
            </a:r>
            <a:endParaRPr lang="fr-BE" dirty="0"/>
          </a:p>
        </p:txBody>
      </p:sp>
      <p:sp>
        <p:nvSpPr>
          <p:cNvPr id="36" name="Rectangle 35"/>
          <p:cNvSpPr/>
          <p:nvPr/>
        </p:nvSpPr>
        <p:spPr>
          <a:xfrm>
            <a:off x="1475656" y="4365104"/>
            <a:ext cx="6048672" cy="10801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Source </a:t>
            </a:r>
            <a:r>
              <a:rPr lang="fr-BE" dirty="0" err="1" smtClean="0"/>
              <a:t>Address</a:t>
            </a:r>
            <a:r>
              <a:rPr lang="fr-BE" dirty="0" smtClean="0"/>
              <a:t> (128 bits)</a:t>
            </a:r>
            <a:endParaRPr lang="fr-BE" dirty="0"/>
          </a:p>
        </p:txBody>
      </p:sp>
      <p:sp>
        <p:nvSpPr>
          <p:cNvPr id="38" name="Rectangle 37"/>
          <p:cNvSpPr/>
          <p:nvPr/>
        </p:nvSpPr>
        <p:spPr>
          <a:xfrm>
            <a:off x="1475656" y="5445224"/>
            <a:ext cx="6048672" cy="10801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Destination </a:t>
            </a:r>
            <a:r>
              <a:rPr lang="fr-BE" dirty="0" err="1" smtClean="0"/>
              <a:t>Address</a:t>
            </a:r>
            <a:r>
              <a:rPr lang="fr-BE" dirty="0" smtClean="0"/>
              <a:t> (128 bits)</a:t>
            </a:r>
            <a:endParaRPr lang="fr-BE" dirty="0"/>
          </a:p>
        </p:txBody>
      </p:sp>
      <p:sp>
        <p:nvSpPr>
          <p:cNvPr id="41" name="Rectangle 40"/>
          <p:cNvSpPr/>
          <p:nvPr/>
        </p:nvSpPr>
        <p:spPr>
          <a:xfrm>
            <a:off x="7740352" y="4725144"/>
            <a:ext cx="596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dirty="0" smtClean="0"/>
              <a:t>16 B</a:t>
            </a:r>
            <a:endParaRPr lang="fr-BE" dirty="0"/>
          </a:p>
        </p:txBody>
      </p:sp>
      <p:sp>
        <p:nvSpPr>
          <p:cNvPr id="42" name="Rectangle 41"/>
          <p:cNvSpPr/>
          <p:nvPr/>
        </p:nvSpPr>
        <p:spPr>
          <a:xfrm>
            <a:off x="7740352" y="5805264"/>
            <a:ext cx="596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dirty="0" smtClean="0"/>
              <a:t>16 B</a:t>
            </a:r>
            <a:endParaRPr lang="fr-BE" dirty="0"/>
          </a:p>
        </p:txBody>
      </p:sp>
      <p:sp>
        <p:nvSpPr>
          <p:cNvPr id="43" name="Rectangle 42"/>
          <p:cNvSpPr/>
          <p:nvPr/>
        </p:nvSpPr>
        <p:spPr>
          <a:xfrm>
            <a:off x="7956376" y="3779748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dirty="0" smtClean="0"/>
              <a:t>8 B</a:t>
            </a:r>
            <a:endParaRPr lang="fr-BE" dirty="0"/>
          </a:p>
        </p:txBody>
      </p:sp>
      <p:sp>
        <p:nvSpPr>
          <p:cNvPr id="45" name="Accolade fermante 44"/>
          <p:cNvSpPr/>
          <p:nvPr/>
        </p:nvSpPr>
        <p:spPr>
          <a:xfrm>
            <a:off x="7596336" y="3573016"/>
            <a:ext cx="288032" cy="720080"/>
          </a:xfrm>
          <a:prstGeom prst="rightBrace">
            <a:avLst>
              <a:gd name="adj1" fmla="val 5511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7" name="Rectangle 36"/>
          <p:cNvSpPr/>
          <p:nvPr/>
        </p:nvSpPr>
        <p:spPr>
          <a:xfrm>
            <a:off x="-19043" y="3140968"/>
            <a:ext cx="14113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BE" sz="2400" b="1" dirty="0" err="1" smtClean="0"/>
              <a:t>Always</a:t>
            </a:r>
            <a:r>
              <a:rPr lang="fr-BE" sz="2400" b="1" dirty="0" smtClean="0"/>
              <a:t> 6!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073041" y="2852936"/>
            <a:ext cx="1346844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fr-BE" sz="2400" b="1" dirty="0" err="1" smtClean="0"/>
              <a:t>Usually</a:t>
            </a:r>
            <a:r>
              <a:rPr lang="fr-BE" sz="2400" b="1" dirty="0" smtClean="0"/>
              <a:t> 0</a:t>
            </a:r>
          </a:p>
        </p:txBody>
      </p:sp>
      <p:cxnSp>
        <p:nvCxnSpPr>
          <p:cNvPr id="44" name="Connecteur droit 43"/>
          <p:cNvCxnSpPr/>
          <p:nvPr/>
        </p:nvCxnSpPr>
        <p:spPr>
          <a:xfrm flipV="1">
            <a:off x="2987824" y="3284984"/>
            <a:ext cx="288032" cy="2880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/>
          <p:nvPr/>
        </p:nvCxnSpPr>
        <p:spPr>
          <a:xfrm flipH="1" flipV="1">
            <a:off x="3995936" y="3284984"/>
            <a:ext cx="216024" cy="2880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/>
          <p:nvPr/>
        </p:nvCxnSpPr>
        <p:spPr>
          <a:xfrm>
            <a:off x="1331640" y="3501008"/>
            <a:ext cx="216024" cy="2880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043608" y="1484784"/>
            <a:ext cx="969020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0   1   1</a:t>
            </a:r>
            <a:endParaRPr lang="fr-BE" dirty="0"/>
          </a:p>
        </p:txBody>
      </p:sp>
      <p:sp>
        <p:nvSpPr>
          <p:cNvPr id="47" name="Rectangle 46"/>
          <p:cNvSpPr/>
          <p:nvPr/>
        </p:nvSpPr>
        <p:spPr>
          <a:xfrm>
            <a:off x="2012628" y="1484784"/>
            <a:ext cx="683344" cy="43204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>
                <a:solidFill>
                  <a:sysClr val="windowText" lastClr="000000"/>
                </a:solidFill>
              </a:rPr>
              <a:t>T F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695972" y="1484784"/>
            <a:ext cx="504056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NH</a:t>
            </a:r>
            <a:endParaRPr lang="fr-BE" dirty="0"/>
          </a:p>
        </p:txBody>
      </p:sp>
      <p:sp>
        <p:nvSpPr>
          <p:cNvPr id="50" name="Rectangle 49"/>
          <p:cNvSpPr/>
          <p:nvPr/>
        </p:nvSpPr>
        <p:spPr>
          <a:xfrm>
            <a:off x="3200028" y="1484784"/>
            <a:ext cx="79208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HLIM</a:t>
            </a:r>
            <a:endParaRPr lang="fr-BE" dirty="0"/>
          </a:p>
        </p:txBody>
      </p:sp>
      <p:sp>
        <p:nvSpPr>
          <p:cNvPr id="51" name="Rectangle 50"/>
          <p:cNvSpPr/>
          <p:nvPr/>
        </p:nvSpPr>
        <p:spPr>
          <a:xfrm>
            <a:off x="3992116" y="1484784"/>
            <a:ext cx="576064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CID</a:t>
            </a:r>
            <a:endParaRPr lang="fr-BE" dirty="0"/>
          </a:p>
        </p:txBody>
      </p:sp>
      <p:sp>
        <p:nvSpPr>
          <p:cNvPr id="52" name="Rectangle 51"/>
          <p:cNvSpPr/>
          <p:nvPr/>
        </p:nvSpPr>
        <p:spPr>
          <a:xfrm>
            <a:off x="4542904" y="1484784"/>
            <a:ext cx="576064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SAC</a:t>
            </a:r>
            <a:endParaRPr lang="fr-BE" dirty="0"/>
          </a:p>
        </p:txBody>
      </p:sp>
      <p:sp>
        <p:nvSpPr>
          <p:cNvPr id="53" name="Rectangle 52"/>
          <p:cNvSpPr/>
          <p:nvPr/>
        </p:nvSpPr>
        <p:spPr>
          <a:xfrm>
            <a:off x="6487120" y="1483048"/>
            <a:ext cx="576064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DAC</a:t>
            </a:r>
            <a:endParaRPr lang="fr-BE" dirty="0"/>
          </a:p>
        </p:txBody>
      </p:sp>
      <p:sp>
        <p:nvSpPr>
          <p:cNvPr id="54" name="Rectangle 53"/>
          <p:cNvSpPr/>
          <p:nvPr/>
        </p:nvSpPr>
        <p:spPr>
          <a:xfrm>
            <a:off x="5911056" y="1483048"/>
            <a:ext cx="576064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M</a:t>
            </a:r>
            <a:endParaRPr lang="fr-BE" dirty="0"/>
          </a:p>
        </p:txBody>
      </p:sp>
      <p:sp>
        <p:nvSpPr>
          <p:cNvPr id="55" name="Rectangle 54"/>
          <p:cNvSpPr/>
          <p:nvPr/>
        </p:nvSpPr>
        <p:spPr>
          <a:xfrm>
            <a:off x="7056276" y="1484784"/>
            <a:ext cx="79208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DAM</a:t>
            </a:r>
            <a:endParaRPr lang="fr-BE" dirty="0"/>
          </a:p>
        </p:txBody>
      </p:sp>
      <p:sp>
        <p:nvSpPr>
          <p:cNvPr id="56" name="ZoneTexte 26"/>
          <p:cNvSpPr txBox="1"/>
          <p:nvPr/>
        </p:nvSpPr>
        <p:spPr>
          <a:xfrm>
            <a:off x="1090619" y="1115452"/>
            <a:ext cx="694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smtClean="0"/>
              <a:t>0   1   2     3    4      5       6     7       8        9       10  11      12      13     14   15</a:t>
            </a:r>
            <a:endParaRPr lang="fr-BE" dirty="0"/>
          </a:p>
        </p:txBody>
      </p:sp>
      <p:sp>
        <p:nvSpPr>
          <p:cNvPr id="57" name="Rectangle 56"/>
          <p:cNvSpPr/>
          <p:nvPr/>
        </p:nvSpPr>
        <p:spPr>
          <a:xfrm>
            <a:off x="5118968" y="1484784"/>
            <a:ext cx="79208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DAM</a:t>
            </a:r>
            <a:endParaRPr lang="fr-BE" dirty="0"/>
          </a:p>
        </p:txBody>
      </p:sp>
      <p:sp>
        <p:nvSpPr>
          <p:cNvPr id="6" name="TextBox 5"/>
          <p:cNvSpPr txBox="1"/>
          <p:nvPr/>
        </p:nvSpPr>
        <p:spPr>
          <a:xfrm>
            <a:off x="1388481" y="1916832"/>
            <a:ext cx="60638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 smtClean="0"/>
              <a:t>4 possible states of TF: </a:t>
            </a:r>
            <a:r>
              <a:rPr lang="fr-BE" sz="2400" dirty="0" err="1" smtClean="0"/>
              <a:t>carried</a:t>
            </a:r>
            <a:r>
              <a:rPr lang="fr-BE" sz="2400" dirty="0" smtClean="0"/>
              <a:t> </a:t>
            </a:r>
            <a:r>
              <a:rPr lang="fr-BE" sz="2400" dirty="0" err="1" smtClean="0"/>
              <a:t>inline</a:t>
            </a:r>
            <a:r>
              <a:rPr lang="fr-BE" sz="2400" dirty="0" smtClean="0"/>
              <a:t> or not, </a:t>
            </a:r>
            <a:r>
              <a:rPr lang="fr-BE" sz="2400" dirty="0" err="1" smtClean="0"/>
              <a:t>etc</a:t>
            </a:r>
            <a:endParaRPr lang="fr-BE" sz="2400" dirty="0" smtClean="0"/>
          </a:p>
          <a:p>
            <a:r>
              <a:rPr lang="fr-BE" sz="2400" dirty="0" smtClean="0">
                <a:sym typeface="Wingdings" pitchFamily="2" charset="2"/>
              </a:rPr>
              <a:t> Best case (11): assume all 0, </a:t>
            </a:r>
            <a:r>
              <a:rPr lang="fr-BE" sz="2400" dirty="0" err="1" smtClean="0">
                <a:sym typeface="Wingdings" pitchFamily="2" charset="2"/>
              </a:rPr>
              <a:t>save</a:t>
            </a:r>
            <a:r>
              <a:rPr lang="fr-BE" sz="2400" dirty="0" smtClean="0">
                <a:sym typeface="Wingdings" pitchFamily="2" charset="2"/>
              </a:rPr>
              <a:t> 3 bytes</a:t>
            </a:r>
            <a:endParaRPr lang="fr-BE" sz="2400" dirty="0"/>
          </a:p>
        </p:txBody>
      </p:sp>
      <p:sp>
        <p:nvSpPr>
          <p:cNvPr id="58" name="Rectangle 57"/>
          <p:cNvSpPr/>
          <p:nvPr/>
        </p:nvSpPr>
        <p:spPr>
          <a:xfrm>
            <a:off x="35496" y="1514406"/>
            <a:ext cx="1040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b="1" dirty="0" err="1" smtClean="0"/>
              <a:t>dispatch</a:t>
            </a:r>
            <a:r>
              <a:rPr lang="fr-BE" b="1" dirty="0" smtClean="0"/>
              <a:t> </a:t>
            </a:r>
            <a:endParaRPr lang="fr-BE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6LoWPAN Header Compression</a:t>
            </a:r>
            <a:endParaRPr lang="fr-BE" dirty="0"/>
          </a:p>
        </p:txBody>
      </p:sp>
      <p:sp>
        <p:nvSpPr>
          <p:cNvPr id="7" name="Rectangle 6"/>
          <p:cNvSpPr/>
          <p:nvPr/>
        </p:nvSpPr>
        <p:spPr>
          <a:xfrm>
            <a:off x="1475656" y="3501008"/>
            <a:ext cx="864096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sz="1600" dirty="0">
                <a:solidFill>
                  <a:schemeClr val="dk1"/>
                </a:solidFill>
              </a:rPr>
              <a:t>Version</a:t>
            </a:r>
          </a:p>
        </p:txBody>
      </p:sp>
      <p:cxnSp>
        <p:nvCxnSpPr>
          <p:cNvPr id="10" name="Connecteur droit 9"/>
          <p:cNvCxnSpPr/>
          <p:nvPr/>
        </p:nvCxnSpPr>
        <p:spPr>
          <a:xfrm>
            <a:off x="1475656" y="3356992"/>
            <a:ext cx="604867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V="1">
            <a:off x="1475656" y="3140968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 flipV="1">
            <a:off x="7524328" y="3140968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4499992" y="3140968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 flipV="1">
            <a:off x="2987824" y="3140968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 flipV="1">
            <a:off x="6012160" y="3140968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1331640" y="27809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0</a:t>
            </a:r>
            <a:endParaRPr lang="fr-BE" dirty="0"/>
          </a:p>
        </p:txBody>
      </p:sp>
      <p:sp>
        <p:nvSpPr>
          <p:cNvPr id="27" name="ZoneTexte 26"/>
          <p:cNvSpPr txBox="1"/>
          <p:nvPr/>
        </p:nvSpPr>
        <p:spPr>
          <a:xfrm>
            <a:off x="2843808" y="27809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7</a:t>
            </a:r>
            <a:endParaRPr lang="fr-BE" dirty="0"/>
          </a:p>
        </p:txBody>
      </p:sp>
      <p:sp>
        <p:nvSpPr>
          <p:cNvPr id="28" name="ZoneTexte 27"/>
          <p:cNvSpPr txBox="1"/>
          <p:nvPr/>
        </p:nvSpPr>
        <p:spPr>
          <a:xfrm>
            <a:off x="5796136" y="27809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23</a:t>
            </a:r>
            <a:endParaRPr lang="fr-BE" dirty="0"/>
          </a:p>
        </p:txBody>
      </p:sp>
      <p:sp>
        <p:nvSpPr>
          <p:cNvPr id="29" name="ZoneTexte 28"/>
          <p:cNvSpPr txBox="1"/>
          <p:nvPr/>
        </p:nvSpPr>
        <p:spPr>
          <a:xfrm>
            <a:off x="4283968" y="27809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15</a:t>
            </a:r>
            <a:endParaRPr lang="fr-BE" dirty="0"/>
          </a:p>
        </p:txBody>
      </p:sp>
      <p:sp>
        <p:nvSpPr>
          <p:cNvPr id="30" name="ZoneTexte 29"/>
          <p:cNvSpPr txBox="1"/>
          <p:nvPr/>
        </p:nvSpPr>
        <p:spPr>
          <a:xfrm>
            <a:off x="7308304" y="27809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31</a:t>
            </a:r>
            <a:endParaRPr lang="fr-BE" dirty="0"/>
          </a:p>
        </p:txBody>
      </p:sp>
      <p:sp>
        <p:nvSpPr>
          <p:cNvPr id="31" name="Rectangle 30"/>
          <p:cNvSpPr/>
          <p:nvPr/>
        </p:nvSpPr>
        <p:spPr>
          <a:xfrm>
            <a:off x="2339752" y="3501008"/>
            <a:ext cx="864096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dk1"/>
                </a:solidFill>
              </a:rPr>
              <a:t>TC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203848" y="3501008"/>
            <a:ext cx="4320480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dk1"/>
                </a:solidFill>
              </a:rPr>
              <a:t>Flow Label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475656" y="3933056"/>
            <a:ext cx="3024336" cy="43204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err="1">
                <a:solidFill>
                  <a:sysClr val="windowText" lastClr="000000"/>
                </a:solidFill>
              </a:rPr>
              <a:t>Payload</a:t>
            </a:r>
            <a:r>
              <a:rPr lang="fr-BE" b="1" dirty="0">
                <a:solidFill>
                  <a:sysClr val="windowText" lastClr="000000"/>
                </a:solidFill>
              </a:rPr>
              <a:t> </a:t>
            </a:r>
            <a:r>
              <a:rPr lang="fr-BE" b="1" dirty="0" err="1">
                <a:solidFill>
                  <a:sysClr val="windowText" lastClr="000000"/>
                </a:solidFill>
              </a:rPr>
              <a:t>Length</a:t>
            </a:r>
            <a:endParaRPr lang="fr-BE" b="1" dirty="0">
              <a:solidFill>
                <a:sysClr val="windowText" lastClr="00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499992" y="3933056"/>
            <a:ext cx="151216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err="1" smtClean="0"/>
              <a:t>Next</a:t>
            </a:r>
            <a:r>
              <a:rPr lang="fr-BE" dirty="0" smtClean="0"/>
              <a:t> Header</a:t>
            </a:r>
            <a:endParaRPr lang="fr-BE" dirty="0"/>
          </a:p>
        </p:txBody>
      </p:sp>
      <p:sp>
        <p:nvSpPr>
          <p:cNvPr id="35" name="Rectangle 34"/>
          <p:cNvSpPr/>
          <p:nvPr/>
        </p:nvSpPr>
        <p:spPr>
          <a:xfrm>
            <a:off x="6012160" y="3933056"/>
            <a:ext cx="151216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Hop </a:t>
            </a:r>
            <a:r>
              <a:rPr lang="fr-BE" dirty="0" err="1" smtClean="0"/>
              <a:t>Limit</a:t>
            </a:r>
            <a:endParaRPr lang="fr-BE" dirty="0"/>
          </a:p>
        </p:txBody>
      </p:sp>
      <p:sp>
        <p:nvSpPr>
          <p:cNvPr id="36" name="Rectangle 35"/>
          <p:cNvSpPr/>
          <p:nvPr/>
        </p:nvSpPr>
        <p:spPr>
          <a:xfrm>
            <a:off x="1475656" y="4365104"/>
            <a:ext cx="6048672" cy="10801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Source </a:t>
            </a:r>
            <a:r>
              <a:rPr lang="fr-BE" dirty="0" err="1" smtClean="0"/>
              <a:t>Address</a:t>
            </a:r>
            <a:r>
              <a:rPr lang="fr-BE" dirty="0" smtClean="0"/>
              <a:t> (128 bits)</a:t>
            </a:r>
            <a:endParaRPr lang="fr-BE" dirty="0"/>
          </a:p>
        </p:txBody>
      </p:sp>
      <p:sp>
        <p:nvSpPr>
          <p:cNvPr id="38" name="Rectangle 37"/>
          <p:cNvSpPr/>
          <p:nvPr/>
        </p:nvSpPr>
        <p:spPr>
          <a:xfrm>
            <a:off x="1475656" y="5445224"/>
            <a:ext cx="6048672" cy="10801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Destination </a:t>
            </a:r>
            <a:r>
              <a:rPr lang="fr-BE" dirty="0" err="1" smtClean="0"/>
              <a:t>Address</a:t>
            </a:r>
            <a:r>
              <a:rPr lang="fr-BE" dirty="0" smtClean="0"/>
              <a:t> (128 bits)</a:t>
            </a:r>
            <a:endParaRPr lang="fr-BE" dirty="0"/>
          </a:p>
        </p:txBody>
      </p:sp>
      <p:sp>
        <p:nvSpPr>
          <p:cNvPr id="41" name="Rectangle 40"/>
          <p:cNvSpPr/>
          <p:nvPr/>
        </p:nvSpPr>
        <p:spPr>
          <a:xfrm>
            <a:off x="7740352" y="4725144"/>
            <a:ext cx="596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dirty="0" smtClean="0"/>
              <a:t>16 B</a:t>
            </a:r>
            <a:endParaRPr lang="fr-BE" dirty="0"/>
          </a:p>
        </p:txBody>
      </p:sp>
      <p:sp>
        <p:nvSpPr>
          <p:cNvPr id="42" name="Rectangle 41"/>
          <p:cNvSpPr/>
          <p:nvPr/>
        </p:nvSpPr>
        <p:spPr>
          <a:xfrm>
            <a:off x="7740352" y="5805264"/>
            <a:ext cx="596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dirty="0" smtClean="0"/>
              <a:t>16 B</a:t>
            </a:r>
            <a:endParaRPr lang="fr-BE" dirty="0"/>
          </a:p>
        </p:txBody>
      </p:sp>
      <p:sp>
        <p:nvSpPr>
          <p:cNvPr id="43" name="Rectangle 42"/>
          <p:cNvSpPr/>
          <p:nvPr/>
        </p:nvSpPr>
        <p:spPr>
          <a:xfrm>
            <a:off x="7956376" y="3779748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dirty="0" smtClean="0"/>
              <a:t>8 B</a:t>
            </a:r>
            <a:endParaRPr lang="fr-BE" dirty="0"/>
          </a:p>
        </p:txBody>
      </p:sp>
      <p:sp>
        <p:nvSpPr>
          <p:cNvPr id="45" name="Accolade fermante 44"/>
          <p:cNvSpPr/>
          <p:nvPr/>
        </p:nvSpPr>
        <p:spPr>
          <a:xfrm>
            <a:off x="7596336" y="3573016"/>
            <a:ext cx="288032" cy="720080"/>
          </a:xfrm>
          <a:prstGeom prst="rightBrace">
            <a:avLst>
              <a:gd name="adj1" fmla="val 5511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7" name="Rectangle 36"/>
          <p:cNvSpPr/>
          <p:nvPr/>
        </p:nvSpPr>
        <p:spPr>
          <a:xfrm>
            <a:off x="-19043" y="3140968"/>
            <a:ext cx="14113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BE" sz="2400" b="1" dirty="0" err="1" smtClean="0"/>
              <a:t>Always</a:t>
            </a:r>
            <a:r>
              <a:rPr lang="fr-BE" sz="2400" b="1" dirty="0" smtClean="0"/>
              <a:t> 6!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073043" y="2852936"/>
            <a:ext cx="1346843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fr-BE" sz="2400" b="1" dirty="0" err="1" smtClean="0"/>
              <a:t>Usually</a:t>
            </a:r>
            <a:r>
              <a:rPr lang="fr-BE" sz="2400" b="1" dirty="0" smtClean="0"/>
              <a:t> 0</a:t>
            </a:r>
          </a:p>
        </p:txBody>
      </p:sp>
      <p:cxnSp>
        <p:nvCxnSpPr>
          <p:cNvPr id="44" name="Connecteur droit 43"/>
          <p:cNvCxnSpPr/>
          <p:nvPr/>
        </p:nvCxnSpPr>
        <p:spPr>
          <a:xfrm flipV="1">
            <a:off x="2987824" y="3284984"/>
            <a:ext cx="288032" cy="2880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/>
          <p:nvPr/>
        </p:nvCxnSpPr>
        <p:spPr>
          <a:xfrm flipH="1" flipV="1">
            <a:off x="3995936" y="3284984"/>
            <a:ext cx="216024" cy="2880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/>
          <p:nvPr/>
        </p:nvCxnSpPr>
        <p:spPr>
          <a:xfrm>
            <a:off x="1331640" y="3501008"/>
            <a:ext cx="216024" cy="2880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46736" y="3933056"/>
            <a:ext cx="12128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BE" sz="2400" b="1" dirty="0" err="1" smtClean="0"/>
              <a:t>Inferred</a:t>
            </a:r>
            <a:endParaRPr lang="fr-BE" sz="2400" b="1" dirty="0" smtClean="0"/>
          </a:p>
        </p:txBody>
      </p:sp>
      <p:cxnSp>
        <p:nvCxnSpPr>
          <p:cNvPr id="48" name="Connecteur droit 48"/>
          <p:cNvCxnSpPr/>
          <p:nvPr/>
        </p:nvCxnSpPr>
        <p:spPr>
          <a:xfrm>
            <a:off x="1234738" y="4163888"/>
            <a:ext cx="456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043608" y="1484784"/>
            <a:ext cx="969020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0   1   1</a:t>
            </a:r>
            <a:endParaRPr lang="fr-BE" dirty="0"/>
          </a:p>
        </p:txBody>
      </p:sp>
      <p:sp>
        <p:nvSpPr>
          <p:cNvPr id="51" name="Rectangle 50"/>
          <p:cNvSpPr/>
          <p:nvPr/>
        </p:nvSpPr>
        <p:spPr>
          <a:xfrm>
            <a:off x="2012628" y="1484784"/>
            <a:ext cx="683344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T F</a:t>
            </a:r>
            <a:endParaRPr lang="fr-BE" dirty="0"/>
          </a:p>
        </p:txBody>
      </p:sp>
      <p:sp>
        <p:nvSpPr>
          <p:cNvPr id="52" name="Rectangle 51"/>
          <p:cNvSpPr/>
          <p:nvPr/>
        </p:nvSpPr>
        <p:spPr>
          <a:xfrm>
            <a:off x="2695972" y="1484784"/>
            <a:ext cx="504056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NH</a:t>
            </a:r>
            <a:endParaRPr lang="fr-BE" dirty="0"/>
          </a:p>
        </p:txBody>
      </p:sp>
      <p:sp>
        <p:nvSpPr>
          <p:cNvPr id="53" name="Rectangle 52"/>
          <p:cNvSpPr/>
          <p:nvPr/>
        </p:nvSpPr>
        <p:spPr>
          <a:xfrm>
            <a:off x="3200028" y="1484784"/>
            <a:ext cx="79208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HLIM</a:t>
            </a:r>
            <a:endParaRPr lang="fr-BE" dirty="0"/>
          </a:p>
        </p:txBody>
      </p:sp>
      <p:sp>
        <p:nvSpPr>
          <p:cNvPr id="54" name="Rectangle 53"/>
          <p:cNvSpPr/>
          <p:nvPr/>
        </p:nvSpPr>
        <p:spPr>
          <a:xfrm>
            <a:off x="3992116" y="1484784"/>
            <a:ext cx="576064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CID</a:t>
            </a:r>
            <a:endParaRPr lang="fr-BE" dirty="0"/>
          </a:p>
        </p:txBody>
      </p:sp>
      <p:sp>
        <p:nvSpPr>
          <p:cNvPr id="55" name="Rectangle 54"/>
          <p:cNvSpPr/>
          <p:nvPr/>
        </p:nvSpPr>
        <p:spPr>
          <a:xfrm>
            <a:off x="4542904" y="1484784"/>
            <a:ext cx="576064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SAC</a:t>
            </a:r>
            <a:endParaRPr lang="fr-BE" dirty="0"/>
          </a:p>
        </p:txBody>
      </p:sp>
      <p:sp>
        <p:nvSpPr>
          <p:cNvPr id="56" name="Rectangle 55"/>
          <p:cNvSpPr/>
          <p:nvPr/>
        </p:nvSpPr>
        <p:spPr>
          <a:xfrm>
            <a:off x="6487120" y="1483048"/>
            <a:ext cx="576064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DAC</a:t>
            </a:r>
            <a:endParaRPr lang="fr-BE" dirty="0"/>
          </a:p>
        </p:txBody>
      </p:sp>
      <p:sp>
        <p:nvSpPr>
          <p:cNvPr id="57" name="Rectangle 56"/>
          <p:cNvSpPr/>
          <p:nvPr/>
        </p:nvSpPr>
        <p:spPr>
          <a:xfrm>
            <a:off x="5911056" y="1483048"/>
            <a:ext cx="576064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M</a:t>
            </a:r>
            <a:endParaRPr lang="fr-BE" dirty="0"/>
          </a:p>
        </p:txBody>
      </p:sp>
      <p:sp>
        <p:nvSpPr>
          <p:cNvPr id="58" name="Rectangle 57"/>
          <p:cNvSpPr/>
          <p:nvPr/>
        </p:nvSpPr>
        <p:spPr>
          <a:xfrm>
            <a:off x="7056276" y="1484784"/>
            <a:ext cx="79208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DAM</a:t>
            </a:r>
            <a:endParaRPr lang="fr-BE" dirty="0"/>
          </a:p>
        </p:txBody>
      </p:sp>
      <p:sp>
        <p:nvSpPr>
          <p:cNvPr id="59" name="ZoneTexte 26"/>
          <p:cNvSpPr txBox="1"/>
          <p:nvPr/>
        </p:nvSpPr>
        <p:spPr>
          <a:xfrm>
            <a:off x="1090619" y="1115452"/>
            <a:ext cx="694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smtClean="0"/>
              <a:t>0   1   2     3    4      5       6     7       8        9       10  11      12      13     14   15</a:t>
            </a:r>
            <a:endParaRPr lang="fr-BE" dirty="0"/>
          </a:p>
        </p:txBody>
      </p:sp>
      <p:sp>
        <p:nvSpPr>
          <p:cNvPr id="60" name="Rectangle 59"/>
          <p:cNvSpPr/>
          <p:nvPr/>
        </p:nvSpPr>
        <p:spPr>
          <a:xfrm>
            <a:off x="5118968" y="1484784"/>
            <a:ext cx="79208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DAM</a:t>
            </a:r>
            <a:endParaRPr lang="fr-BE" dirty="0"/>
          </a:p>
        </p:txBody>
      </p:sp>
      <p:sp>
        <p:nvSpPr>
          <p:cNvPr id="61" name="Rectangle 60"/>
          <p:cNvSpPr/>
          <p:nvPr/>
        </p:nvSpPr>
        <p:spPr>
          <a:xfrm>
            <a:off x="35496" y="1514406"/>
            <a:ext cx="1040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b="1" dirty="0" err="1" smtClean="0"/>
              <a:t>dispatch</a:t>
            </a:r>
            <a:r>
              <a:rPr lang="fr-BE" b="1" dirty="0" smtClean="0"/>
              <a:t> </a:t>
            </a:r>
            <a:endParaRPr lang="fr-BE" b="1" dirty="0"/>
          </a:p>
        </p:txBody>
      </p:sp>
    </p:spTree>
    <p:extLst>
      <p:ext uri="{BB962C8B-B14F-4D97-AF65-F5344CB8AC3E}">
        <p14:creationId xmlns:p14="http://schemas.microsoft.com/office/powerpoint/2010/main" val="61450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6LoWPAN Header Compression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475656" y="3501008"/>
            <a:ext cx="864096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sz="1600" dirty="0">
                <a:solidFill>
                  <a:schemeClr val="dk1"/>
                </a:solidFill>
              </a:rPr>
              <a:t>Version</a:t>
            </a:r>
          </a:p>
        </p:txBody>
      </p:sp>
      <p:cxnSp>
        <p:nvCxnSpPr>
          <p:cNvPr id="5" name="Connecteur droit 9"/>
          <p:cNvCxnSpPr/>
          <p:nvPr/>
        </p:nvCxnSpPr>
        <p:spPr>
          <a:xfrm>
            <a:off x="1475656" y="3356992"/>
            <a:ext cx="604867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10"/>
          <p:cNvCxnSpPr/>
          <p:nvPr/>
        </p:nvCxnSpPr>
        <p:spPr>
          <a:xfrm flipV="1">
            <a:off x="1475656" y="3140968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13"/>
          <p:cNvCxnSpPr/>
          <p:nvPr/>
        </p:nvCxnSpPr>
        <p:spPr>
          <a:xfrm flipV="1">
            <a:off x="7524328" y="3140968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14"/>
          <p:cNvCxnSpPr/>
          <p:nvPr/>
        </p:nvCxnSpPr>
        <p:spPr>
          <a:xfrm flipV="1">
            <a:off x="4499992" y="3140968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19"/>
          <p:cNvCxnSpPr/>
          <p:nvPr/>
        </p:nvCxnSpPr>
        <p:spPr>
          <a:xfrm flipV="1">
            <a:off x="2987824" y="3140968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24"/>
          <p:cNvCxnSpPr/>
          <p:nvPr/>
        </p:nvCxnSpPr>
        <p:spPr>
          <a:xfrm flipV="1">
            <a:off x="6012160" y="3140968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25"/>
          <p:cNvSpPr txBox="1"/>
          <p:nvPr/>
        </p:nvSpPr>
        <p:spPr>
          <a:xfrm>
            <a:off x="1331640" y="27809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0</a:t>
            </a:r>
            <a:endParaRPr lang="fr-BE" dirty="0"/>
          </a:p>
        </p:txBody>
      </p:sp>
      <p:sp>
        <p:nvSpPr>
          <p:cNvPr id="12" name="ZoneTexte 26"/>
          <p:cNvSpPr txBox="1"/>
          <p:nvPr/>
        </p:nvSpPr>
        <p:spPr>
          <a:xfrm>
            <a:off x="2843808" y="27809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7</a:t>
            </a:r>
            <a:endParaRPr lang="fr-BE" dirty="0"/>
          </a:p>
        </p:txBody>
      </p:sp>
      <p:sp>
        <p:nvSpPr>
          <p:cNvPr id="13" name="ZoneTexte 27"/>
          <p:cNvSpPr txBox="1"/>
          <p:nvPr/>
        </p:nvSpPr>
        <p:spPr>
          <a:xfrm>
            <a:off x="5796136" y="27809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23</a:t>
            </a:r>
            <a:endParaRPr lang="fr-BE" dirty="0"/>
          </a:p>
        </p:txBody>
      </p:sp>
      <p:sp>
        <p:nvSpPr>
          <p:cNvPr id="14" name="ZoneTexte 28"/>
          <p:cNvSpPr txBox="1"/>
          <p:nvPr/>
        </p:nvSpPr>
        <p:spPr>
          <a:xfrm>
            <a:off x="4283968" y="27809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15</a:t>
            </a:r>
            <a:endParaRPr lang="fr-BE" dirty="0"/>
          </a:p>
        </p:txBody>
      </p:sp>
      <p:sp>
        <p:nvSpPr>
          <p:cNvPr id="15" name="ZoneTexte 29"/>
          <p:cNvSpPr txBox="1"/>
          <p:nvPr/>
        </p:nvSpPr>
        <p:spPr>
          <a:xfrm>
            <a:off x="7308304" y="27809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31</a:t>
            </a:r>
            <a:endParaRPr lang="fr-BE" dirty="0"/>
          </a:p>
        </p:txBody>
      </p:sp>
      <p:sp>
        <p:nvSpPr>
          <p:cNvPr id="16" name="Rectangle 15"/>
          <p:cNvSpPr/>
          <p:nvPr/>
        </p:nvSpPr>
        <p:spPr>
          <a:xfrm>
            <a:off x="2339752" y="3501008"/>
            <a:ext cx="864096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dk1"/>
                </a:solidFill>
              </a:rPr>
              <a:t>TC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203848" y="3501008"/>
            <a:ext cx="4320480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dk1"/>
                </a:solidFill>
              </a:rPr>
              <a:t>Flow Label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75656" y="3933056"/>
            <a:ext cx="3024336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err="1">
                <a:solidFill>
                  <a:schemeClr val="dk1"/>
                </a:solidFill>
              </a:rPr>
              <a:t>Payload</a:t>
            </a:r>
            <a:r>
              <a:rPr lang="fr-BE" dirty="0">
                <a:solidFill>
                  <a:schemeClr val="dk1"/>
                </a:solidFill>
              </a:rPr>
              <a:t> </a:t>
            </a:r>
            <a:r>
              <a:rPr lang="fr-BE" dirty="0" err="1">
                <a:solidFill>
                  <a:schemeClr val="dk1"/>
                </a:solidFill>
              </a:rPr>
              <a:t>Length</a:t>
            </a:r>
            <a:endParaRPr lang="fr-BE" dirty="0">
              <a:solidFill>
                <a:schemeClr val="dk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499992" y="3933056"/>
            <a:ext cx="1512168" cy="43204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err="1">
                <a:solidFill>
                  <a:sysClr val="windowText" lastClr="000000"/>
                </a:solidFill>
              </a:rPr>
              <a:t>Next</a:t>
            </a:r>
            <a:r>
              <a:rPr lang="fr-BE" b="1" dirty="0">
                <a:solidFill>
                  <a:sysClr val="windowText" lastClr="000000"/>
                </a:solidFill>
              </a:rPr>
              <a:t> Header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12160" y="3933056"/>
            <a:ext cx="151216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Hop </a:t>
            </a:r>
            <a:r>
              <a:rPr lang="fr-BE" dirty="0" err="1" smtClean="0"/>
              <a:t>Limit</a:t>
            </a:r>
            <a:endParaRPr lang="fr-BE" dirty="0"/>
          </a:p>
        </p:txBody>
      </p:sp>
      <p:sp>
        <p:nvSpPr>
          <p:cNvPr id="21" name="Rectangle 20"/>
          <p:cNvSpPr/>
          <p:nvPr/>
        </p:nvSpPr>
        <p:spPr>
          <a:xfrm>
            <a:off x="1475656" y="4365104"/>
            <a:ext cx="6048672" cy="10801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Source </a:t>
            </a:r>
            <a:r>
              <a:rPr lang="fr-BE" dirty="0" err="1" smtClean="0"/>
              <a:t>Address</a:t>
            </a:r>
            <a:r>
              <a:rPr lang="fr-BE" dirty="0" smtClean="0"/>
              <a:t> (128 bits)</a:t>
            </a:r>
            <a:endParaRPr lang="fr-BE" dirty="0"/>
          </a:p>
        </p:txBody>
      </p:sp>
      <p:sp>
        <p:nvSpPr>
          <p:cNvPr id="22" name="Rectangle 21"/>
          <p:cNvSpPr/>
          <p:nvPr/>
        </p:nvSpPr>
        <p:spPr>
          <a:xfrm>
            <a:off x="1475656" y="5445224"/>
            <a:ext cx="6048672" cy="10801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Destination </a:t>
            </a:r>
            <a:r>
              <a:rPr lang="fr-BE" dirty="0" err="1" smtClean="0"/>
              <a:t>Address</a:t>
            </a:r>
            <a:r>
              <a:rPr lang="fr-BE" dirty="0" smtClean="0"/>
              <a:t> (128 bits)</a:t>
            </a:r>
            <a:endParaRPr lang="fr-BE" dirty="0"/>
          </a:p>
        </p:txBody>
      </p:sp>
      <p:sp>
        <p:nvSpPr>
          <p:cNvPr id="23" name="Rectangle 22"/>
          <p:cNvSpPr/>
          <p:nvPr/>
        </p:nvSpPr>
        <p:spPr>
          <a:xfrm>
            <a:off x="7740352" y="4725144"/>
            <a:ext cx="596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dirty="0" smtClean="0"/>
              <a:t>16 B</a:t>
            </a:r>
            <a:endParaRPr lang="fr-BE" dirty="0"/>
          </a:p>
        </p:txBody>
      </p:sp>
      <p:sp>
        <p:nvSpPr>
          <p:cNvPr id="24" name="Rectangle 23"/>
          <p:cNvSpPr/>
          <p:nvPr/>
        </p:nvSpPr>
        <p:spPr>
          <a:xfrm>
            <a:off x="7740352" y="5805264"/>
            <a:ext cx="596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dirty="0" smtClean="0"/>
              <a:t>16 B</a:t>
            </a:r>
            <a:endParaRPr lang="fr-BE" dirty="0"/>
          </a:p>
        </p:txBody>
      </p:sp>
      <p:sp>
        <p:nvSpPr>
          <p:cNvPr id="25" name="Rectangle 24"/>
          <p:cNvSpPr/>
          <p:nvPr/>
        </p:nvSpPr>
        <p:spPr>
          <a:xfrm>
            <a:off x="7956376" y="3779748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dirty="0" smtClean="0"/>
              <a:t>8 B</a:t>
            </a:r>
            <a:endParaRPr lang="fr-BE" dirty="0"/>
          </a:p>
        </p:txBody>
      </p:sp>
      <p:sp>
        <p:nvSpPr>
          <p:cNvPr id="26" name="Accolade fermante 44"/>
          <p:cNvSpPr/>
          <p:nvPr/>
        </p:nvSpPr>
        <p:spPr>
          <a:xfrm>
            <a:off x="7596336" y="3573016"/>
            <a:ext cx="288032" cy="720080"/>
          </a:xfrm>
          <a:prstGeom prst="rightBrace">
            <a:avLst>
              <a:gd name="adj1" fmla="val 5511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" name="Rectangle 26"/>
          <p:cNvSpPr/>
          <p:nvPr/>
        </p:nvSpPr>
        <p:spPr>
          <a:xfrm>
            <a:off x="-19043" y="3140968"/>
            <a:ext cx="14113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BE" sz="2400" b="1" dirty="0" err="1" smtClean="0"/>
              <a:t>Always</a:t>
            </a:r>
            <a:r>
              <a:rPr lang="fr-BE" sz="2400" b="1" dirty="0" smtClean="0"/>
              <a:t> 6!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073043" y="2852936"/>
            <a:ext cx="1346843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fr-BE" sz="2400" b="1" dirty="0" err="1" smtClean="0"/>
              <a:t>Usually</a:t>
            </a:r>
            <a:r>
              <a:rPr lang="fr-BE" sz="2400" b="1" dirty="0" smtClean="0"/>
              <a:t> 0</a:t>
            </a:r>
          </a:p>
        </p:txBody>
      </p:sp>
      <p:cxnSp>
        <p:nvCxnSpPr>
          <p:cNvPr id="29" name="Connecteur droit 43"/>
          <p:cNvCxnSpPr/>
          <p:nvPr/>
        </p:nvCxnSpPr>
        <p:spPr>
          <a:xfrm flipV="1">
            <a:off x="2987824" y="3284984"/>
            <a:ext cx="288032" cy="2880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45"/>
          <p:cNvCxnSpPr/>
          <p:nvPr/>
        </p:nvCxnSpPr>
        <p:spPr>
          <a:xfrm flipH="1" flipV="1">
            <a:off x="3995936" y="3284984"/>
            <a:ext cx="216024" cy="2880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48"/>
          <p:cNvCxnSpPr/>
          <p:nvPr/>
        </p:nvCxnSpPr>
        <p:spPr>
          <a:xfrm>
            <a:off x="1331640" y="3501008"/>
            <a:ext cx="216024" cy="2880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46736" y="3933056"/>
            <a:ext cx="12128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BE" sz="2400" b="1" dirty="0" err="1" smtClean="0"/>
              <a:t>Inferred</a:t>
            </a:r>
            <a:endParaRPr lang="fr-BE" sz="2400" b="1" dirty="0" smtClean="0"/>
          </a:p>
        </p:txBody>
      </p:sp>
      <p:cxnSp>
        <p:nvCxnSpPr>
          <p:cNvPr id="33" name="Connecteur droit 48"/>
          <p:cNvCxnSpPr/>
          <p:nvPr/>
        </p:nvCxnSpPr>
        <p:spPr>
          <a:xfrm>
            <a:off x="1234738" y="4163888"/>
            <a:ext cx="456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205170" y="4632712"/>
            <a:ext cx="1021050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fr-BE" sz="2400" b="1" dirty="0" err="1" smtClean="0"/>
              <a:t>subset</a:t>
            </a:r>
            <a:endParaRPr lang="fr-BE" sz="2400" b="1" dirty="0" smtClean="0"/>
          </a:p>
        </p:txBody>
      </p:sp>
      <p:cxnSp>
        <p:nvCxnSpPr>
          <p:cNvPr id="35" name="Connecteur droit 48"/>
          <p:cNvCxnSpPr>
            <a:stCxn id="34" idx="3"/>
            <a:endCxn id="19" idx="1"/>
          </p:cNvCxnSpPr>
          <p:nvPr/>
        </p:nvCxnSpPr>
        <p:spPr>
          <a:xfrm flipV="1">
            <a:off x="1226220" y="4149080"/>
            <a:ext cx="3273772" cy="7144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043608" y="1484784"/>
            <a:ext cx="969020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0   1   1</a:t>
            </a:r>
            <a:endParaRPr lang="fr-BE" dirty="0"/>
          </a:p>
        </p:txBody>
      </p:sp>
      <p:sp>
        <p:nvSpPr>
          <p:cNvPr id="40" name="Rectangle 39"/>
          <p:cNvSpPr/>
          <p:nvPr/>
        </p:nvSpPr>
        <p:spPr>
          <a:xfrm>
            <a:off x="2012628" y="1484784"/>
            <a:ext cx="683344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T F</a:t>
            </a:r>
            <a:endParaRPr lang="fr-BE" dirty="0"/>
          </a:p>
        </p:txBody>
      </p:sp>
      <p:sp>
        <p:nvSpPr>
          <p:cNvPr id="42" name="Rectangle 41"/>
          <p:cNvSpPr/>
          <p:nvPr/>
        </p:nvSpPr>
        <p:spPr>
          <a:xfrm>
            <a:off x="3200028" y="1484784"/>
            <a:ext cx="79208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dk1"/>
                </a:solidFill>
              </a:rPr>
              <a:t>HLIM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992116" y="1484784"/>
            <a:ext cx="576064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CID</a:t>
            </a:r>
            <a:endParaRPr lang="fr-BE" dirty="0"/>
          </a:p>
        </p:txBody>
      </p:sp>
      <p:sp>
        <p:nvSpPr>
          <p:cNvPr id="44" name="Rectangle 43"/>
          <p:cNvSpPr/>
          <p:nvPr/>
        </p:nvSpPr>
        <p:spPr>
          <a:xfrm>
            <a:off x="4542904" y="1484784"/>
            <a:ext cx="576064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SAC</a:t>
            </a:r>
            <a:endParaRPr lang="fr-BE" dirty="0"/>
          </a:p>
        </p:txBody>
      </p:sp>
      <p:sp>
        <p:nvSpPr>
          <p:cNvPr id="45" name="Rectangle 44"/>
          <p:cNvSpPr/>
          <p:nvPr/>
        </p:nvSpPr>
        <p:spPr>
          <a:xfrm>
            <a:off x="6487120" y="1483048"/>
            <a:ext cx="576064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DAC</a:t>
            </a:r>
            <a:endParaRPr lang="fr-BE" dirty="0"/>
          </a:p>
        </p:txBody>
      </p:sp>
      <p:sp>
        <p:nvSpPr>
          <p:cNvPr id="46" name="Rectangle 45"/>
          <p:cNvSpPr/>
          <p:nvPr/>
        </p:nvSpPr>
        <p:spPr>
          <a:xfrm>
            <a:off x="5911056" y="1483048"/>
            <a:ext cx="576064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M</a:t>
            </a:r>
            <a:endParaRPr lang="fr-BE" dirty="0"/>
          </a:p>
        </p:txBody>
      </p:sp>
      <p:sp>
        <p:nvSpPr>
          <p:cNvPr id="47" name="Rectangle 46"/>
          <p:cNvSpPr/>
          <p:nvPr/>
        </p:nvSpPr>
        <p:spPr>
          <a:xfrm>
            <a:off x="7056276" y="1484784"/>
            <a:ext cx="79208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DAM</a:t>
            </a:r>
            <a:endParaRPr lang="fr-BE" dirty="0"/>
          </a:p>
        </p:txBody>
      </p:sp>
      <p:sp>
        <p:nvSpPr>
          <p:cNvPr id="48" name="ZoneTexte 26"/>
          <p:cNvSpPr txBox="1"/>
          <p:nvPr/>
        </p:nvSpPr>
        <p:spPr>
          <a:xfrm>
            <a:off x="1090619" y="1115452"/>
            <a:ext cx="694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smtClean="0"/>
              <a:t>0   1   2     3    4      5       6     7       8        9       10  11      12      13     14   15</a:t>
            </a:r>
            <a:endParaRPr lang="fr-BE" dirty="0"/>
          </a:p>
        </p:txBody>
      </p:sp>
      <p:sp>
        <p:nvSpPr>
          <p:cNvPr id="49" name="Rectangle 48"/>
          <p:cNvSpPr/>
          <p:nvPr/>
        </p:nvSpPr>
        <p:spPr>
          <a:xfrm>
            <a:off x="5118968" y="1484784"/>
            <a:ext cx="79208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DAM</a:t>
            </a:r>
            <a:endParaRPr lang="fr-BE" dirty="0"/>
          </a:p>
        </p:txBody>
      </p:sp>
      <p:sp>
        <p:nvSpPr>
          <p:cNvPr id="41" name="Rectangle 40"/>
          <p:cNvSpPr/>
          <p:nvPr/>
        </p:nvSpPr>
        <p:spPr>
          <a:xfrm>
            <a:off x="2695972" y="1484784"/>
            <a:ext cx="504056" cy="43204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>
                <a:solidFill>
                  <a:sysClr val="windowText" lastClr="000000"/>
                </a:solidFill>
              </a:rPr>
              <a:t>NH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331640" y="1988840"/>
            <a:ext cx="63614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dirty="0" smtClean="0"/>
              <a:t>0: </a:t>
            </a:r>
            <a:r>
              <a:rPr lang="fr-BE" dirty="0" err="1" smtClean="0"/>
              <a:t>inline</a:t>
            </a:r>
            <a:r>
              <a:rPr lang="fr-BE" dirty="0" smtClean="0"/>
              <a:t> = 1 byte in IPv6 + </a:t>
            </a:r>
            <a:r>
              <a:rPr lang="fr-BE" dirty="0" err="1" smtClean="0"/>
              <a:t>next</a:t>
            </a:r>
            <a:r>
              <a:rPr lang="fr-BE" dirty="0" smtClean="0"/>
              <a:t> header </a:t>
            </a:r>
            <a:r>
              <a:rPr lang="fr-BE" dirty="0" err="1" smtClean="0"/>
              <a:t>inline</a:t>
            </a:r>
            <a:r>
              <a:rPr lang="fr-BE" dirty="0" smtClean="0"/>
              <a:t> </a:t>
            </a:r>
          </a:p>
          <a:p>
            <a:r>
              <a:rPr lang="fr-BE" dirty="0" smtClean="0"/>
              <a:t>1: </a:t>
            </a:r>
            <a:r>
              <a:rPr lang="fr-BE" dirty="0" err="1" smtClean="0"/>
              <a:t>compressed</a:t>
            </a:r>
            <a:r>
              <a:rPr lang="fr-BE" dirty="0"/>
              <a:t> </a:t>
            </a:r>
            <a:r>
              <a:rPr lang="fr-BE" dirty="0" smtClean="0"/>
              <a:t>= 1 byte </a:t>
            </a:r>
            <a:r>
              <a:rPr lang="fr-BE" dirty="0" err="1" smtClean="0"/>
              <a:t>defining</a:t>
            </a:r>
            <a:r>
              <a:rPr lang="fr-BE" dirty="0" smtClean="0"/>
              <a:t> NH + compression of </a:t>
            </a:r>
            <a:r>
              <a:rPr lang="fr-BE" dirty="0" err="1" smtClean="0"/>
              <a:t>next</a:t>
            </a:r>
            <a:r>
              <a:rPr lang="fr-BE" dirty="0" smtClean="0"/>
              <a:t> header</a:t>
            </a:r>
            <a:endParaRPr lang="fr-BE" dirty="0"/>
          </a:p>
        </p:txBody>
      </p:sp>
      <p:sp>
        <p:nvSpPr>
          <p:cNvPr id="51" name="Rectangle 50"/>
          <p:cNvSpPr/>
          <p:nvPr/>
        </p:nvSpPr>
        <p:spPr>
          <a:xfrm>
            <a:off x="35496" y="1514406"/>
            <a:ext cx="1040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b="1" dirty="0" err="1" smtClean="0"/>
              <a:t>dispatch</a:t>
            </a:r>
            <a:r>
              <a:rPr lang="fr-BE" b="1" dirty="0" smtClean="0"/>
              <a:t> </a:t>
            </a:r>
            <a:endParaRPr lang="fr-BE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6LoWPAN Header Compression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475656" y="3501008"/>
            <a:ext cx="864096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sz="1600" dirty="0">
                <a:solidFill>
                  <a:schemeClr val="dk1"/>
                </a:solidFill>
              </a:rPr>
              <a:t>Version</a:t>
            </a:r>
          </a:p>
        </p:txBody>
      </p:sp>
      <p:cxnSp>
        <p:nvCxnSpPr>
          <p:cNvPr id="5" name="Connecteur droit 9"/>
          <p:cNvCxnSpPr/>
          <p:nvPr/>
        </p:nvCxnSpPr>
        <p:spPr>
          <a:xfrm>
            <a:off x="1475656" y="3356992"/>
            <a:ext cx="604867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10"/>
          <p:cNvCxnSpPr/>
          <p:nvPr/>
        </p:nvCxnSpPr>
        <p:spPr>
          <a:xfrm flipV="1">
            <a:off x="1475656" y="3140968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13"/>
          <p:cNvCxnSpPr/>
          <p:nvPr/>
        </p:nvCxnSpPr>
        <p:spPr>
          <a:xfrm flipV="1">
            <a:off x="7524328" y="3140968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14"/>
          <p:cNvCxnSpPr/>
          <p:nvPr/>
        </p:nvCxnSpPr>
        <p:spPr>
          <a:xfrm flipV="1">
            <a:off x="4499992" y="3140968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19"/>
          <p:cNvCxnSpPr/>
          <p:nvPr/>
        </p:nvCxnSpPr>
        <p:spPr>
          <a:xfrm flipV="1">
            <a:off x="2987824" y="3140968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24"/>
          <p:cNvCxnSpPr/>
          <p:nvPr/>
        </p:nvCxnSpPr>
        <p:spPr>
          <a:xfrm flipV="1">
            <a:off x="6012160" y="3140968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25"/>
          <p:cNvSpPr txBox="1"/>
          <p:nvPr/>
        </p:nvSpPr>
        <p:spPr>
          <a:xfrm>
            <a:off x="1331640" y="27809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0</a:t>
            </a:r>
            <a:endParaRPr lang="fr-BE" dirty="0"/>
          </a:p>
        </p:txBody>
      </p:sp>
      <p:sp>
        <p:nvSpPr>
          <p:cNvPr id="12" name="ZoneTexte 26"/>
          <p:cNvSpPr txBox="1"/>
          <p:nvPr/>
        </p:nvSpPr>
        <p:spPr>
          <a:xfrm>
            <a:off x="2843808" y="27809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7</a:t>
            </a:r>
            <a:endParaRPr lang="fr-BE" dirty="0"/>
          </a:p>
        </p:txBody>
      </p:sp>
      <p:sp>
        <p:nvSpPr>
          <p:cNvPr id="13" name="ZoneTexte 27"/>
          <p:cNvSpPr txBox="1"/>
          <p:nvPr/>
        </p:nvSpPr>
        <p:spPr>
          <a:xfrm>
            <a:off x="5796136" y="27809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23</a:t>
            </a:r>
            <a:endParaRPr lang="fr-BE" dirty="0"/>
          </a:p>
        </p:txBody>
      </p:sp>
      <p:sp>
        <p:nvSpPr>
          <p:cNvPr id="14" name="ZoneTexte 28"/>
          <p:cNvSpPr txBox="1"/>
          <p:nvPr/>
        </p:nvSpPr>
        <p:spPr>
          <a:xfrm>
            <a:off x="4283968" y="27809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15</a:t>
            </a:r>
            <a:endParaRPr lang="fr-BE" dirty="0"/>
          </a:p>
        </p:txBody>
      </p:sp>
      <p:sp>
        <p:nvSpPr>
          <p:cNvPr id="15" name="ZoneTexte 29"/>
          <p:cNvSpPr txBox="1"/>
          <p:nvPr/>
        </p:nvSpPr>
        <p:spPr>
          <a:xfrm>
            <a:off x="7308304" y="27809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31</a:t>
            </a:r>
            <a:endParaRPr lang="fr-BE" dirty="0"/>
          </a:p>
        </p:txBody>
      </p:sp>
      <p:sp>
        <p:nvSpPr>
          <p:cNvPr id="16" name="Rectangle 15"/>
          <p:cNvSpPr/>
          <p:nvPr/>
        </p:nvSpPr>
        <p:spPr>
          <a:xfrm>
            <a:off x="2339752" y="3501008"/>
            <a:ext cx="864096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dk1"/>
                </a:solidFill>
              </a:rPr>
              <a:t>TC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203848" y="3501008"/>
            <a:ext cx="4320480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dk1"/>
                </a:solidFill>
              </a:rPr>
              <a:t>Flow Label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75656" y="3933056"/>
            <a:ext cx="3024336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err="1">
                <a:solidFill>
                  <a:schemeClr val="dk1"/>
                </a:solidFill>
              </a:rPr>
              <a:t>Payload</a:t>
            </a:r>
            <a:r>
              <a:rPr lang="fr-BE" dirty="0">
                <a:solidFill>
                  <a:schemeClr val="dk1"/>
                </a:solidFill>
              </a:rPr>
              <a:t> </a:t>
            </a:r>
            <a:r>
              <a:rPr lang="fr-BE" dirty="0" err="1">
                <a:solidFill>
                  <a:schemeClr val="dk1"/>
                </a:solidFill>
              </a:rPr>
              <a:t>Length</a:t>
            </a:r>
            <a:endParaRPr lang="fr-BE" dirty="0">
              <a:solidFill>
                <a:schemeClr val="dk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499992" y="3933056"/>
            <a:ext cx="151216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err="1">
                <a:solidFill>
                  <a:schemeClr val="dk1"/>
                </a:solidFill>
              </a:rPr>
              <a:t>Next</a:t>
            </a:r>
            <a:r>
              <a:rPr lang="fr-BE" dirty="0">
                <a:solidFill>
                  <a:schemeClr val="dk1"/>
                </a:solidFill>
              </a:rPr>
              <a:t> Header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12160" y="3933056"/>
            <a:ext cx="1512168" cy="43204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>
                <a:solidFill>
                  <a:sysClr val="windowText" lastClr="000000"/>
                </a:solidFill>
              </a:rPr>
              <a:t>Hop </a:t>
            </a:r>
            <a:r>
              <a:rPr lang="fr-BE" b="1" dirty="0" err="1">
                <a:solidFill>
                  <a:sysClr val="windowText" lastClr="000000"/>
                </a:solidFill>
              </a:rPr>
              <a:t>Limit</a:t>
            </a:r>
            <a:endParaRPr lang="fr-BE" b="1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75656" y="4365104"/>
            <a:ext cx="6048672" cy="10801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Source </a:t>
            </a:r>
            <a:r>
              <a:rPr lang="fr-BE" dirty="0" err="1" smtClean="0"/>
              <a:t>Address</a:t>
            </a:r>
            <a:r>
              <a:rPr lang="fr-BE" dirty="0" smtClean="0"/>
              <a:t> (128 bits)</a:t>
            </a:r>
            <a:endParaRPr lang="fr-BE" dirty="0"/>
          </a:p>
        </p:txBody>
      </p:sp>
      <p:sp>
        <p:nvSpPr>
          <p:cNvPr id="22" name="Rectangle 21"/>
          <p:cNvSpPr/>
          <p:nvPr/>
        </p:nvSpPr>
        <p:spPr>
          <a:xfrm>
            <a:off x="1475656" y="5445224"/>
            <a:ext cx="6048672" cy="10801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Destination </a:t>
            </a:r>
            <a:r>
              <a:rPr lang="fr-BE" dirty="0" err="1" smtClean="0"/>
              <a:t>Address</a:t>
            </a:r>
            <a:r>
              <a:rPr lang="fr-BE" dirty="0" smtClean="0"/>
              <a:t> (128 bits)</a:t>
            </a:r>
            <a:endParaRPr lang="fr-BE" dirty="0"/>
          </a:p>
        </p:txBody>
      </p:sp>
      <p:sp>
        <p:nvSpPr>
          <p:cNvPr id="23" name="Rectangle 22"/>
          <p:cNvSpPr/>
          <p:nvPr/>
        </p:nvSpPr>
        <p:spPr>
          <a:xfrm>
            <a:off x="7740352" y="4725144"/>
            <a:ext cx="596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dirty="0" smtClean="0"/>
              <a:t>16 B</a:t>
            </a:r>
            <a:endParaRPr lang="fr-BE" dirty="0"/>
          </a:p>
        </p:txBody>
      </p:sp>
      <p:sp>
        <p:nvSpPr>
          <p:cNvPr id="24" name="Rectangle 23"/>
          <p:cNvSpPr/>
          <p:nvPr/>
        </p:nvSpPr>
        <p:spPr>
          <a:xfrm>
            <a:off x="7740352" y="5805264"/>
            <a:ext cx="596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dirty="0" smtClean="0"/>
              <a:t>16 B</a:t>
            </a:r>
            <a:endParaRPr lang="fr-BE" dirty="0"/>
          </a:p>
        </p:txBody>
      </p:sp>
      <p:sp>
        <p:nvSpPr>
          <p:cNvPr id="25" name="Rectangle 24"/>
          <p:cNvSpPr/>
          <p:nvPr/>
        </p:nvSpPr>
        <p:spPr>
          <a:xfrm>
            <a:off x="7956376" y="3779748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dirty="0" smtClean="0"/>
              <a:t>8 B</a:t>
            </a:r>
            <a:endParaRPr lang="fr-BE" dirty="0"/>
          </a:p>
        </p:txBody>
      </p:sp>
      <p:sp>
        <p:nvSpPr>
          <p:cNvPr id="26" name="Accolade fermante 44"/>
          <p:cNvSpPr/>
          <p:nvPr/>
        </p:nvSpPr>
        <p:spPr>
          <a:xfrm>
            <a:off x="7596336" y="3573016"/>
            <a:ext cx="288032" cy="720080"/>
          </a:xfrm>
          <a:prstGeom prst="rightBrace">
            <a:avLst>
              <a:gd name="adj1" fmla="val 5511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" name="Rectangle 26"/>
          <p:cNvSpPr/>
          <p:nvPr/>
        </p:nvSpPr>
        <p:spPr>
          <a:xfrm>
            <a:off x="-19043" y="3140968"/>
            <a:ext cx="14113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BE" sz="2400" b="1" dirty="0" err="1" smtClean="0"/>
              <a:t>Always</a:t>
            </a:r>
            <a:r>
              <a:rPr lang="fr-BE" sz="2400" b="1" dirty="0" smtClean="0"/>
              <a:t> 6!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073043" y="2852936"/>
            <a:ext cx="1346843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fr-BE" sz="2400" b="1" dirty="0" err="1" smtClean="0"/>
              <a:t>Usually</a:t>
            </a:r>
            <a:r>
              <a:rPr lang="fr-BE" sz="2400" b="1" dirty="0" smtClean="0"/>
              <a:t> 0</a:t>
            </a:r>
          </a:p>
        </p:txBody>
      </p:sp>
      <p:cxnSp>
        <p:nvCxnSpPr>
          <p:cNvPr id="29" name="Connecteur droit 43"/>
          <p:cNvCxnSpPr/>
          <p:nvPr/>
        </p:nvCxnSpPr>
        <p:spPr>
          <a:xfrm flipV="1">
            <a:off x="2987824" y="3284984"/>
            <a:ext cx="288032" cy="2880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45"/>
          <p:cNvCxnSpPr/>
          <p:nvPr/>
        </p:nvCxnSpPr>
        <p:spPr>
          <a:xfrm flipH="1" flipV="1">
            <a:off x="3995936" y="3284984"/>
            <a:ext cx="216024" cy="2880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48"/>
          <p:cNvCxnSpPr/>
          <p:nvPr/>
        </p:nvCxnSpPr>
        <p:spPr>
          <a:xfrm>
            <a:off x="1331640" y="3501008"/>
            <a:ext cx="216024" cy="2880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46736" y="3933056"/>
            <a:ext cx="12128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BE" sz="2400" b="1" dirty="0" err="1" smtClean="0"/>
              <a:t>Inferred</a:t>
            </a:r>
            <a:endParaRPr lang="fr-BE" sz="2400" b="1" dirty="0" smtClean="0"/>
          </a:p>
        </p:txBody>
      </p:sp>
      <p:cxnSp>
        <p:nvCxnSpPr>
          <p:cNvPr id="33" name="Connecteur droit 48"/>
          <p:cNvCxnSpPr/>
          <p:nvPr/>
        </p:nvCxnSpPr>
        <p:spPr>
          <a:xfrm>
            <a:off x="1234738" y="4163888"/>
            <a:ext cx="456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205170" y="4632712"/>
            <a:ext cx="1021050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fr-BE" sz="2400" b="1" dirty="0" err="1" smtClean="0"/>
              <a:t>subset</a:t>
            </a:r>
            <a:endParaRPr lang="fr-BE" sz="2400" b="1" dirty="0" smtClean="0"/>
          </a:p>
        </p:txBody>
      </p:sp>
      <p:cxnSp>
        <p:nvCxnSpPr>
          <p:cNvPr id="35" name="Connecteur droit 48"/>
          <p:cNvCxnSpPr>
            <a:stCxn id="34" idx="3"/>
            <a:endCxn id="19" idx="1"/>
          </p:cNvCxnSpPr>
          <p:nvPr/>
        </p:nvCxnSpPr>
        <p:spPr>
          <a:xfrm flipV="1">
            <a:off x="1226220" y="4149080"/>
            <a:ext cx="3273772" cy="7144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043608" y="1484784"/>
            <a:ext cx="969020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0   1   1</a:t>
            </a:r>
            <a:endParaRPr lang="fr-BE" dirty="0"/>
          </a:p>
        </p:txBody>
      </p:sp>
      <p:sp>
        <p:nvSpPr>
          <p:cNvPr id="40" name="Rectangle 39"/>
          <p:cNvSpPr/>
          <p:nvPr/>
        </p:nvSpPr>
        <p:spPr>
          <a:xfrm>
            <a:off x="2012628" y="1484784"/>
            <a:ext cx="683344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T F</a:t>
            </a:r>
            <a:endParaRPr lang="fr-BE" dirty="0"/>
          </a:p>
        </p:txBody>
      </p:sp>
      <p:sp>
        <p:nvSpPr>
          <p:cNvPr id="43" name="Rectangle 42"/>
          <p:cNvSpPr/>
          <p:nvPr/>
        </p:nvSpPr>
        <p:spPr>
          <a:xfrm>
            <a:off x="3992116" y="1484784"/>
            <a:ext cx="576064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CID</a:t>
            </a:r>
            <a:endParaRPr lang="fr-BE" dirty="0"/>
          </a:p>
        </p:txBody>
      </p:sp>
      <p:sp>
        <p:nvSpPr>
          <p:cNvPr id="44" name="Rectangle 43"/>
          <p:cNvSpPr/>
          <p:nvPr/>
        </p:nvSpPr>
        <p:spPr>
          <a:xfrm>
            <a:off x="4542904" y="1484784"/>
            <a:ext cx="576064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SAC</a:t>
            </a:r>
            <a:endParaRPr lang="fr-BE" dirty="0"/>
          </a:p>
        </p:txBody>
      </p:sp>
      <p:sp>
        <p:nvSpPr>
          <p:cNvPr id="45" name="Rectangle 44"/>
          <p:cNvSpPr/>
          <p:nvPr/>
        </p:nvSpPr>
        <p:spPr>
          <a:xfrm>
            <a:off x="6487120" y="1483048"/>
            <a:ext cx="576064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DAC</a:t>
            </a:r>
            <a:endParaRPr lang="fr-BE" dirty="0"/>
          </a:p>
        </p:txBody>
      </p:sp>
      <p:sp>
        <p:nvSpPr>
          <p:cNvPr id="46" name="Rectangle 45"/>
          <p:cNvSpPr/>
          <p:nvPr/>
        </p:nvSpPr>
        <p:spPr>
          <a:xfrm>
            <a:off x="5911056" y="1483048"/>
            <a:ext cx="576064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M</a:t>
            </a:r>
            <a:endParaRPr lang="fr-BE" dirty="0"/>
          </a:p>
        </p:txBody>
      </p:sp>
      <p:sp>
        <p:nvSpPr>
          <p:cNvPr id="47" name="Rectangle 46"/>
          <p:cNvSpPr/>
          <p:nvPr/>
        </p:nvSpPr>
        <p:spPr>
          <a:xfrm>
            <a:off x="7056276" y="1484784"/>
            <a:ext cx="79208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DAM</a:t>
            </a:r>
            <a:endParaRPr lang="fr-BE" dirty="0"/>
          </a:p>
        </p:txBody>
      </p:sp>
      <p:sp>
        <p:nvSpPr>
          <p:cNvPr id="48" name="ZoneTexte 26"/>
          <p:cNvSpPr txBox="1"/>
          <p:nvPr/>
        </p:nvSpPr>
        <p:spPr>
          <a:xfrm>
            <a:off x="1090619" y="1115452"/>
            <a:ext cx="694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smtClean="0"/>
              <a:t>0   1   2     3    4      5       6     7       8        9       10  11      12      13     14   15</a:t>
            </a:r>
            <a:endParaRPr lang="fr-BE" dirty="0"/>
          </a:p>
        </p:txBody>
      </p:sp>
      <p:sp>
        <p:nvSpPr>
          <p:cNvPr id="49" name="Rectangle 48"/>
          <p:cNvSpPr/>
          <p:nvPr/>
        </p:nvSpPr>
        <p:spPr>
          <a:xfrm>
            <a:off x="5118968" y="1484784"/>
            <a:ext cx="79208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DAM</a:t>
            </a:r>
            <a:endParaRPr lang="fr-BE" dirty="0"/>
          </a:p>
        </p:txBody>
      </p:sp>
      <p:sp>
        <p:nvSpPr>
          <p:cNvPr id="41" name="Rectangle 40"/>
          <p:cNvSpPr/>
          <p:nvPr/>
        </p:nvSpPr>
        <p:spPr>
          <a:xfrm>
            <a:off x="2695972" y="1484784"/>
            <a:ext cx="504056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dk1"/>
                </a:solidFill>
              </a:rPr>
              <a:t>NH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331640" y="1988840"/>
            <a:ext cx="22557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2400" dirty="0" err="1" smtClean="0"/>
              <a:t>Inline</a:t>
            </a:r>
            <a:r>
              <a:rPr lang="fr-BE" sz="2400" dirty="0" smtClean="0"/>
              <a:t>; 1, 64, 255</a:t>
            </a:r>
            <a:endParaRPr lang="fr-BE" sz="2400" dirty="0"/>
          </a:p>
        </p:txBody>
      </p:sp>
      <p:sp>
        <p:nvSpPr>
          <p:cNvPr id="51" name="Rectangle 50"/>
          <p:cNvSpPr/>
          <p:nvPr/>
        </p:nvSpPr>
        <p:spPr>
          <a:xfrm>
            <a:off x="7956376" y="4163457"/>
            <a:ext cx="1021050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fr-BE" sz="2400" b="1" dirty="0" err="1" smtClean="0"/>
              <a:t>subset</a:t>
            </a:r>
            <a:endParaRPr lang="fr-BE" sz="2400" b="1" dirty="0" smtClean="0"/>
          </a:p>
        </p:txBody>
      </p:sp>
      <p:cxnSp>
        <p:nvCxnSpPr>
          <p:cNvPr id="52" name="Connecteur droit 45"/>
          <p:cNvCxnSpPr>
            <a:stCxn id="51" idx="1"/>
          </p:cNvCxnSpPr>
          <p:nvPr/>
        </p:nvCxnSpPr>
        <p:spPr>
          <a:xfrm flipH="1" flipV="1">
            <a:off x="7452320" y="4293096"/>
            <a:ext cx="504056" cy="1011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00028" y="1484784"/>
            <a:ext cx="792088" cy="43204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>
                <a:solidFill>
                  <a:sysClr val="windowText" lastClr="000000"/>
                </a:solidFill>
              </a:rPr>
              <a:t>HLIM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5496" y="1514406"/>
            <a:ext cx="1040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b="1" dirty="0" err="1" smtClean="0"/>
              <a:t>dispatch</a:t>
            </a:r>
            <a:r>
              <a:rPr lang="fr-BE" b="1" dirty="0" smtClean="0"/>
              <a:t> </a:t>
            </a:r>
            <a:endParaRPr lang="fr-BE" b="1" dirty="0"/>
          </a:p>
        </p:txBody>
      </p:sp>
    </p:spTree>
    <p:extLst>
      <p:ext uri="{BB962C8B-B14F-4D97-AF65-F5344CB8AC3E}">
        <p14:creationId xmlns:p14="http://schemas.microsoft.com/office/powerpoint/2010/main" val="365607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6LoWPAN Header Compression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475656" y="3501008"/>
            <a:ext cx="864096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sz="1600" dirty="0">
                <a:solidFill>
                  <a:schemeClr val="dk1"/>
                </a:solidFill>
              </a:rPr>
              <a:t>Version</a:t>
            </a:r>
          </a:p>
        </p:txBody>
      </p:sp>
      <p:cxnSp>
        <p:nvCxnSpPr>
          <p:cNvPr id="5" name="Connecteur droit 9"/>
          <p:cNvCxnSpPr/>
          <p:nvPr/>
        </p:nvCxnSpPr>
        <p:spPr>
          <a:xfrm>
            <a:off x="1475656" y="3356992"/>
            <a:ext cx="604867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10"/>
          <p:cNvCxnSpPr/>
          <p:nvPr/>
        </p:nvCxnSpPr>
        <p:spPr>
          <a:xfrm flipV="1">
            <a:off x="1475656" y="3140968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13"/>
          <p:cNvCxnSpPr/>
          <p:nvPr/>
        </p:nvCxnSpPr>
        <p:spPr>
          <a:xfrm flipV="1">
            <a:off x="7524328" y="3140968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14"/>
          <p:cNvCxnSpPr/>
          <p:nvPr/>
        </p:nvCxnSpPr>
        <p:spPr>
          <a:xfrm flipV="1">
            <a:off x="4499992" y="3140968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19"/>
          <p:cNvCxnSpPr/>
          <p:nvPr/>
        </p:nvCxnSpPr>
        <p:spPr>
          <a:xfrm flipV="1">
            <a:off x="2987824" y="3140968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24"/>
          <p:cNvCxnSpPr/>
          <p:nvPr/>
        </p:nvCxnSpPr>
        <p:spPr>
          <a:xfrm flipV="1">
            <a:off x="6012160" y="3140968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25"/>
          <p:cNvSpPr txBox="1"/>
          <p:nvPr/>
        </p:nvSpPr>
        <p:spPr>
          <a:xfrm>
            <a:off x="1331640" y="27809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0</a:t>
            </a:r>
            <a:endParaRPr lang="fr-BE" dirty="0"/>
          </a:p>
        </p:txBody>
      </p:sp>
      <p:sp>
        <p:nvSpPr>
          <p:cNvPr id="12" name="ZoneTexte 26"/>
          <p:cNvSpPr txBox="1"/>
          <p:nvPr/>
        </p:nvSpPr>
        <p:spPr>
          <a:xfrm>
            <a:off x="2843808" y="27809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7</a:t>
            </a:r>
            <a:endParaRPr lang="fr-BE" dirty="0"/>
          </a:p>
        </p:txBody>
      </p:sp>
      <p:sp>
        <p:nvSpPr>
          <p:cNvPr id="13" name="ZoneTexte 27"/>
          <p:cNvSpPr txBox="1"/>
          <p:nvPr/>
        </p:nvSpPr>
        <p:spPr>
          <a:xfrm>
            <a:off x="5796136" y="27809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23</a:t>
            </a:r>
            <a:endParaRPr lang="fr-BE" dirty="0"/>
          </a:p>
        </p:txBody>
      </p:sp>
      <p:sp>
        <p:nvSpPr>
          <p:cNvPr id="14" name="ZoneTexte 28"/>
          <p:cNvSpPr txBox="1"/>
          <p:nvPr/>
        </p:nvSpPr>
        <p:spPr>
          <a:xfrm>
            <a:off x="4283968" y="27809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15</a:t>
            </a:r>
            <a:endParaRPr lang="fr-BE" dirty="0"/>
          </a:p>
        </p:txBody>
      </p:sp>
      <p:sp>
        <p:nvSpPr>
          <p:cNvPr id="15" name="ZoneTexte 29"/>
          <p:cNvSpPr txBox="1"/>
          <p:nvPr/>
        </p:nvSpPr>
        <p:spPr>
          <a:xfrm>
            <a:off x="7308304" y="27809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31</a:t>
            </a:r>
            <a:endParaRPr lang="fr-BE" dirty="0"/>
          </a:p>
        </p:txBody>
      </p:sp>
      <p:sp>
        <p:nvSpPr>
          <p:cNvPr id="16" name="Rectangle 15"/>
          <p:cNvSpPr/>
          <p:nvPr/>
        </p:nvSpPr>
        <p:spPr>
          <a:xfrm>
            <a:off x="2339752" y="3501008"/>
            <a:ext cx="864096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dk1"/>
                </a:solidFill>
              </a:rPr>
              <a:t>TC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203848" y="3501008"/>
            <a:ext cx="4320480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dk1"/>
                </a:solidFill>
              </a:rPr>
              <a:t>Flow Label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75656" y="3933056"/>
            <a:ext cx="3024336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err="1">
                <a:solidFill>
                  <a:schemeClr val="dk1"/>
                </a:solidFill>
              </a:rPr>
              <a:t>Payload</a:t>
            </a:r>
            <a:r>
              <a:rPr lang="fr-BE" dirty="0">
                <a:solidFill>
                  <a:schemeClr val="dk1"/>
                </a:solidFill>
              </a:rPr>
              <a:t> </a:t>
            </a:r>
            <a:r>
              <a:rPr lang="fr-BE" dirty="0" err="1">
                <a:solidFill>
                  <a:schemeClr val="dk1"/>
                </a:solidFill>
              </a:rPr>
              <a:t>Length</a:t>
            </a:r>
            <a:endParaRPr lang="fr-BE" dirty="0">
              <a:solidFill>
                <a:schemeClr val="dk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499992" y="3933056"/>
            <a:ext cx="151216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err="1">
                <a:solidFill>
                  <a:schemeClr val="dk1"/>
                </a:solidFill>
              </a:rPr>
              <a:t>Next</a:t>
            </a:r>
            <a:r>
              <a:rPr lang="fr-BE" dirty="0">
                <a:solidFill>
                  <a:schemeClr val="dk1"/>
                </a:solidFill>
              </a:rPr>
              <a:t> Header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12160" y="3933056"/>
            <a:ext cx="1512168" cy="43204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>
                <a:solidFill>
                  <a:sysClr val="windowText" lastClr="000000"/>
                </a:solidFill>
              </a:rPr>
              <a:t>Hop </a:t>
            </a:r>
            <a:r>
              <a:rPr lang="fr-BE" b="1" dirty="0" err="1">
                <a:solidFill>
                  <a:sysClr val="windowText" lastClr="000000"/>
                </a:solidFill>
              </a:rPr>
              <a:t>Limit</a:t>
            </a:r>
            <a:endParaRPr lang="fr-BE" b="1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75656" y="4365104"/>
            <a:ext cx="6048672" cy="10801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Source </a:t>
            </a:r>
            <a:r>
              <a:rPr lang="fr-BE" dirty="0" err="1" smtClean="0"/>
              <a:t>Address</a:t>
            </a:r>
            <a:r>
              <a:rPr lang="fr-BE" dirty="0" smtClean="0"/>
              <a:t> (128 bits)</a:t>
            </a:r>
            <a:endParaRPr lang="fr-BE" dirty="0"/>
          </a:p>
        </p:txBody>
      </p:sp>
      <p:sp>
        <p:nvSpPr>
          <p:cNvPr id="22" name="Rectangle 21"/>
          <p:cNvSpPr/>
          <p:nvPr/>
        </p:nvSpPr>
        <p:spPr>
          <a:xfrm>
            <a:off x="1475656" y="5445224"/>
            <a:ext cx="6048672" cy="10801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Destination </a:t>
            </a:r>
            <a:r>
              <a:rPr lang="fr-BE" dirty="0" err="1" smtClean="0"/>
              <a:t>Address</a:t>
            </a:r>
            <a:r>
              <a:rPr lang="fr-BE" dirty="0" smtClean="0"/>
              <a:t> (128 bits)</a:t>
            </a:r>
            <a:endParaRPr lang="fr-BE" dirty="0"/>
          </a:p>
        </p:txBody>
      </p:sp>
      <p:sp>
        <p:nvSpPr>
          <p:cNvPr id="23" name="Rectangle 22"/>
          <p:cNvSpPr/>
          <p:nvPr/>
        </p:nvSpPr>
        <p:spPr>
          <a:xfrm>
            <a:off x="7740352" y="4725144"/>
            <a:ext cx="596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dirty="0" smtClean="0"/>
              <a:t>16 B</a:t>
            </a:r>
            <a:endParaRPr lang="fr-BE" dirty="0"/>
          </a:p>
        </p:txBody>
      </p:sp>
      <p:sp>
        <p:nvSpPr>
          <p:cNvPr id="24" name="Rectangle 23"/>
          <p:cNvSpPr/>
          <p:nvPr/>
        </p:nvSpPr>
        <p:spPr>
          <a:xfrm>
            <a:off x="7740352" y="5805264"/>
            <a:ext cx="596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dirty="0" smtClean="0"/>
              <a:t>16 B</a:t>
            </a:r>
            <a:endParaRPr lang="fr-BE" dirty="0"/>
          </a:p>
        </p:txBody>
      </p:sp>
      <p:sp>
        <p:nvSpPr>
          <p:cNvPr id="25" name="Rectangle 24"/>
          <p:cNvSpPr/>
          <p:nvPr/>
        </p:nvSpPr>
        <p:spPr>
          <a:xfrm>
            <a:off x="7956376" y="3779748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dirty="0" smtClean="0"/>
              <a:t>8 B</a:t>
            </a:r>
            <a:endParaRPr lang="fr-BE" dirty="0"/>
          </a:p>
        </p:txBody>
      </p:sp>
      <p:sp>
        <p:nvSpPr>
          <p:cNvPr id="26" name="Accolade fermante 44"/>
          <p:cNvSpPr/>
          <p:nvPr/>
        </p:nvSpPr>
        <p:spPr>
          <a:xfrm>
            <a:off x="7596336" y="3573016"/>
            <a:ext cx="288032" cy="720080"/>
          </a:xfrm>
          <a:prstGeom prst="rightBrace">
            <a:avLst>
              <a:gd name="adj1" fmla="val 5511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" name="Rectangle 26"/>
          <p:cNvSpPr/>
          <p:nvPr/>
        </p:nvSpPr>
        <p:spPr>
          <a:xfrm>
            <a:off x="-19043" y="3140968"/>
            <a:ext cx="14113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BE" sz="2400" b="1" dirty="0" err="1" smtClean="0"/>
              <a:t>Always</a:t>
            </a:r>
            <a:r>
              <a:rPr lang="fr-BE" sz="2400" b="1" dirty="0" smtClean="0"/>
              <a:t> 6!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073043" y="2852936"/>
            <a:ext cx="1346843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fr-BE" sz="2400" b="1" dirty="0" err="1" smtClean="0"/>
              <a:t>Usually</a:t>
            </a:r>
            <a:r>
              <a:rPr lang="fr-BE" sz="2400" b="1" dirty="0" smtClean="0"/>
              <a:t> 0</a:t>
            </a:r>
          </a:p>
        </p:txBody>
      </p:sp>
      <p:cxnSp>
        <p:nvCxnSpPr>
          <p:cNvPr id="29" name="Connecteur droit 43"/>
          <p:cNvCxnSpPr/>
          <p:nvPr/>
        </p:nvCxnSpPr>
        <p:spPr>
          <a:xfrm flipV="1">
            <a:off x="2987824" y="3284984"/>
            <a:ext cx="288032" cy="2880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45"/>
          <p:cNvCxnSpPr/>
          <p:nvPr/>
        </p:nvCxnSpPr>
        <p:spPr>
          <a:xfrm flipH="1" flipV="1">
            <a:off x="3995936" y="3284984"/>
            <a:ext cx="216024" cy="2880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48"/>
          <p:cNvCxnSpPr/>
          <p:nvPr/>
        </p:nvCxnSpPr>
        <p:spPr>
          <a:xfrm>
            <a:off x="1331640" y="3501008"/>
            <a:ext cx="216024" cy="2880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46736" y="3933056"/>
            <a:ext cx="12128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BE" sz="2400" b="1" dirty="0" err="1" smtClean="0"/>
              <a:t>Inferred</a:t>
            </a:r>
            <a:endParaRPr lang="fr-BE" sz="2400" b="1" dirty="0" smtClean="0"/>
          </a:p>
        </p:txBody>
      </p:sp>
      <p:cxnSp>
        <p:nvCxnSpPr>
          <p:cNvPr id="33" name="Connecteur droit 48"/>
          <p:cNvCxnSpPr/>
          <p:nvPr/>
        </p:nvCxnSpPr>
        <p:spPr>
          <a:xfrm>
            <a:off x="1234738" y="4163888"/>
            <a:ext cx="456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205170" y="4632712"/>
            <a:ext cx="1021050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fr-BE" sz="2400" b="1" dirty="0" err="1" smtClean="0"/>
              <a:t>subset</a:t>
            </a:r>
            <a:endParaRPr lang="fr-BE" sz="2400" b="1" dirty="0" smtClean="0"/>
          </a:p>
        </p:txBody>
      </p:sp>
      <p:cxnSp>
        <p:nvCxnSpPr>
          <p:cNvPr id="35" name="Connecteur droit 48"/>
          <p:cNvCxnSpPr>
            <a:stCxn id="34" idx="3"/>
            <a:endCxn id="19" idx="1"/>
          </p:cNvCxnSpPr>
          <p:nvPr/>
        </p:nvCxnSpPr>
        <p:spPr>
          <a:xfrm flipV="1">
            <a:off x="1226220" y="4149080"/>
            <a:ext cx="3273772" cy="7144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043608" y="1484784"/>
            <a:ext cx="969020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0   1   1</a:t>
            </a:r>
            <a:endParaRPr lang="fr-BE" dirty="0"/>
          </a:p>
        </p:txBody>
      </p:sp>
      <p:sp>
        <p:nvSpPr>
          <p:cNvPr id="40" name="Rectangle 39"/>
          <p:cNvSpPr/>
          <p:nvPr/>
        </p:nvSpPr>
        <p:spPr>
          <a:xfrm>
            <a:off x="2012628" y="1484784"/>
            <a:ext cx="683344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T F</a:t>
            </a:r>
            <a:endParaRPr lang="fr-BE" dirty="0"/>
          </a:p>
        </p:txBody>
      </p:sp>
      <p:sp>
        <p:nvSpPr>
          <p:cNvPr id="43" name="Rectangle 42"/>
          <p:cNvSpPr/>
          <p:nvPr/>
        </p:nvSpPr>
        <p:spPr>
          <a:xfrm>
            <a:off x="3992116" y="1484784"/>
            <a:ext cx="576064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CID</a:t>
            </a:r>
            <a:endParaRPr lang="fr-BE" dirty="0"/>
          </a:p>
        </p:txBody>
      </p:sp>
      <p:sp>
        <p:nvSpPr>
          <p:cNvPr id="44" name="Rectangle 43"/>
          <p:cNvSpPr/>
          <p:nvPr/>
        </p:nvSpPr>
        <p:spPr>
          <a:xfrm>
            <a:off x="4542904" y="1484784"/>
            <a:ext cx="576064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SAC</a:t>
            </a:r>
            <a:endParaRPr lang="fr-BE" dirty="0"/>
          </a:p>
        </p:txBody>
      </p:sp>
      <p:sp>
        <p:nvSpPr>
          <p:cNvPr id="45" name="Rectangle 44"/>
          <p:cNvSpPr/>
          <p:nvPr/>
        </p:nvSpPr>
        <p:spPr>
          <a:xfrm>
            <a:off x="6487120" y="1483048"/>
            <a:ext cx="576064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DAC</a:t>
            </a:r>
            <a:endParaRPr lang="fr-BE" dirty="0"/>
          </a:p>
        </p:txBody>
      </p:sp>
      <p:sp>
        <p:nvSpPr>
          <p:cNvPr id="46" name="Rectangle 45"/>
          <p:cNvSpPr/>
          <p:nvPr/>
        </p:nvSpPr>
        <p:spPr>
          <a:xfrm>
            <a:off x="5911056" y="1483048"/>
            <a:ext cx="576064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M</a:t>
            </a:r>
            <a:endParaRPr lang="fr-BE" dirty="0"/>
          </a:p>
        </p:txBody>
      </p:sp>
      <p:sp>
        <p:nvSpPr>
          <p:cNvPr id="47" name="Rectangle 46"/>
          <p:cNvSpPr/>
          <p:nvPr/>
        </p:nvSpPr>
        <p:spPr>
          <a:xfrm>
            <a:off x="7056276" y="1484784"/>
            <a:ext cx="79208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DAM</a:t>
            </a:r>
            <a:endParaRPr lang="fr-BE" dirty="0"/>
          </a:p>
        </p:txBody>
      </p:sp>
      <p:sp>
        <p:nvSpPr>
          <p:cNvPr id="48" name="ZoneTexte 26"/>
          <p:cNvSpPr txBox="1"/>
          <p:nvPr/>
        </p:nvSpPr>
        <p:spPr>
          <a:xfrm>
            <a:off x="1090619" y="1115452"/>
            <a:ext cx="694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smtClean="0"/>
              <a:t>0   1   2     3    4      5       6     7       8        9       10  11      12      13     14   15</a:t>
            </a:r>
            <a:endParaRPr lang="fr-BE" dirty="0"/>
          </a:p>
        </p:txBody>
      </p:sp>
      <p:sp>
        <p:nvSpPr>
          <p:cNvPr id="49" name="Rectangle 48"/>
          <p:cNvSpPr/>
          <p:nvPr/>
        </p:nvSpPr>
        <p:spPr>
          <a:xfrm>
            <a:off x="5118968" y="1484784"/>
            <a:ext cx="79208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DAM</a:t>
            </a:r>
            <a:endParaRPr lang="fr-BE" dirty="0"/>
          </a:p>
        </p:txBody>
      </p:sp>
      <p:sp>
        <p:nvSpPr>
          <p:cNvPr id="41" name="Rectangle 40"/>
          <p:cNvSpPr/>
          <p:nvPr/>
        </p:nvSpPr>
        <p:spPr>
          <a:xfrm>
            <a:off x="2695972" y="1484784"/>
            <a:ext cx="504056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dk1"/>
                </a:solidFill>
              </a:rPr>
              <a:t>NH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331640" y="1988840"/>
            <a:ext cx="22557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2400" dirty="0" err="1" smtClean="0"/>
              <a:t>Inline</a:t>
            </a:r>
            <a:r>
              <a:rPr lang="fr-BE" sz="2400" dirty="0" smtClean="0"/>
              <a:t>; </a:t>
            </a:r>
            <a:r>
              <a:rPr lang="fr-BE" sz="2400" strike="sngStrike" dirty="0" smtClean="0"/>
              <a:t>1, 64, 255</a:t>
            </a:r>
            <a:endParaRPr lang="fr-BE" sz="2400" strike="sngStrike" dirty="0"/>
          </a:p>
        </p:txBody>
      </p:sp>
      <p:sp>
        <p:nvSpPr>
          <p:cNvPr id="51" name="Rectangle 50"/>
          <p:cNvSpPr/>
          <p:nvPr/>
        </p:nvSpPr>
        <p:spPr>
          <a:xfrm>
            <a:off x="7956376" y="4163457"/>
            <a:ext cx="1021050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fr-BE" sz="2400" b="1" strike="sngStrike" dirty="0" err="1" smtClean="0"/>
              <a:t>subset</a:t>
            </a:r>
            <a:endParaRPr lang="fr-BE" sz="2400" b="1" strike="sngStrike" dirty="0" smtClean="0"/>
          </a:p>
        </p:txBody>
      </p:sp>
      <p:cxnSp>
        <p:nvCxnSpPr>
          <p:cNvPr id="52" name="Connecteur droit 45"/>
          <p:cNvCxnSpPr>
            <a:stCxn id="51" idx="1"/>
          </p:cNvCxnSpPr>
          <p:nvPr/>
        </p:nvCxnSpPr>
        <p:spPr>
          <a:xfrm flipH="1" flipV="1">
            <a:off x="7452320" y="4293096"/>
            <a:ext cx="504056" cy="1011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00028" y="1484784"/>
            <a:ext cx="792088" cy="43204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>
                <a:solidFill>
                  <a:sysClr val="windowText" lastClr="000000"/>
                </a:solidFill>
              </a:rPr>
              <a:t>HLIM</a:t>
            </a:r>
          </a:p>
        </p:txBody>
      </p:sp>
      <p:sp>
        <p:nvSpPr>
          <p:cNvPr id="53" name="Rectangle 52"/>
          <p:cNvSpPr/>
          <p:nvPr/>
        </p:nvSpPr>
        <p:spPr>
          <a:xfrm>
            <a:off x="4499992" y="2180977"/>
            <a:ext cx="32435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2400" b="1" dirty="0" err="1" smtClean="0">
                <a:solidFill>
                  <a:srgbClr val="FF0000"/>
                </a:solidFill>
              </a:rPr>
              <a:t>We</a:t>
            </a:r>
            <a:r>
              <a:rPr lang="fr-BE" sz="2400" b="1" dirty="0" smtClean="0">
                <a:solidFill>
                  <a:srgbClr val="FF0000"/>
                </a:solidFill>
              </a:rPr>
              <a:t> </a:t>
            </a:r>
            <a:r>
              <a:rPr lang="fr-BE" sz="2400" b="1" dirty="0" err="1" smtClean="0">
                <a:solidFill>
                  <a:srgbClr val="FF0000"/>
                </a:solidFill>
              </a:rPr>
              <a:t>need</a:t>
            </a:r>
            <a:r>
              <a:rPr lang="fr-BE" sz="2400" b="1" dirty="0" smtClean="0">
                <a:solidFill>
                  <a:srgbClr val="FF0000"/>
                </a:solidFill>
              </a:rPr>
              <a:t> </a:t>
            </a:r>
            <a:r>
              <a:rPr lang="fr-BE" sz="2400" b="1" dirty="0" err="1" smtClean="0">
                <a:solidFill>
                  <a:srgbClr val="FF0000"/>
                </a:solidFill>
              </a:rPr>
              <a:t>it</a:t>
            </a:r>
            <a:r>
              <a:rPr lang="fr-BE" sz="2400" b="1" dirty="0" smtClean="0">
                <a:solidFill>
                  <a:srgbClr val="FF0000"/>
                </a:solidFill>
              </a:rPr>
              <a:t> for </a:t>
            </a:r>
            <a:r>
              <a:rPr lang="fr-BE" sz="2400" b="1" dirty="0" err="1" smtClean="0">
                <a:solidFill>
                  <a:srgbClr val="FF0000"/>
                </a:solidFill>
              </a:rPr>
              <a:t>multihop</a:t>
            </a:r>
            <a:endParaRPr lang="fr-BE" sz="2400" b="1" strike="sngStrike" dirty="0">
              <a:solidFill>
                <a:srgbClr val="FF000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5496" y="1514406"/>
            <a:ext cx="1040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b="1" dirty="0" err="1" smtClean="0"/>
              <a:t>dispatch</a:t>
            </a:r>
            <a:r>
              <a:rPr lang="fr-BE" b="1" dirty="0" smtClean="0"/>
              <a:t> </a:t>
            </a:r>
            <a:endParaRPr lang="fr-BE" b="1" dirty="0"/>
          </a:p>
        </p:txBody>
      </p:sp>
    </p:spTree>
    <p:extLst>
      <p:ext uri="{BB962C8B-B14F-4D97-AF65-F5344CB8AC3E}">
        <p14:creationId xmlns:p14="http://schemas.microsoft.com/office/powerpoint/2010/main" val="255462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Cisco’s</a:t>
            </a:r>
            <a:r>
              <a:rPr lang="fr-BE" dirty="0" smtClean="0"/>
              <a:t> Vision</a:t>
            </a:r>
            <a:endParaRPr lang="fr-BE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84784"/>
            <a:ext cx="7067991" cy="4027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5148064" y="6021288"/>
            <a:ext cx="2982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Source: Cisco IBSG, April 2011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63719" y="5517232"/>
            <a:ext cx="10438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smtClean="0"/>
              <a:t>Birth of </a:t>
            </a:r>
          </a:p>
          <a:p>
            <a:pPr algn="ctr"/>
            <a:r>
              <a:rPr lang="en-US" sz="2000" b="1" dirty="0" smtClean="0"/>
              <a:t>the </a:t>
            </a:r>
            <a:r>
              <a:rPr lang="en-US" sz="2000" b="1" dirty="0" err="1" smtClean="0"/>
              <a:t>IoT</a:t>
            </a:r>
            <a:endParaRPr 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6LoWPAN Header Compression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475656" y="3501008"/>
            <a:ext cx="864096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sz="1600" dirty="0">
                <a:solidFill>
                  <a:schemeClr val="dk1"/>
                </a:solidFill>
              </a:rPr>
              <a:t>Version</a:t>
            </a:r>
          </a:p>
        </p:txBody>
      </p:sp>
      <p:cxnSp>
        <p:nvCxnSpPr>
          <p:cNvPr id="5" name="Connecteur droit 9"/>
          <p:cNvCxnSpPr/>
          <p:nvPr/>
        </p:nvCxnSpPr>
        <p:spPr>
          <a:xfrm>
            <a:off x="1475656" y="3356992"/>
            <a:ext cx="604867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10"/>
          <p:cNvCxnSpPr/>
          <p:nvPr/>
        </p:nvCxnSpPr>
        <p:spPr>
          <a:xfrm flipV="1">
            <a:off x="1475656" y="3140968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13"/>
          <p:cNvCxnSpPr/>
          <p:nvPr/>
        </p:nvCxnSpPr>
        <p:spPr>
          <a:xfrm flipV="1">
            <a:off x="7524328" y="3140968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14"/>
          <p:cNvCxnSpPr/>
          <p:nvPr/>
        </p:nvCxnSpPr>
        <p:spPr>
          <a:xfrm flipV="1">
            <a:off x="4499992" y="3140968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19"/>
          <p:cNvCxnSpPr/>
          <p:nvPr/>
        </p:nvCxnSpPr>
        <p:spPr>
          <a:xfrm flipV="1">
            <a:off x="2987824" y="3140968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24"/>
          <p:cNvCxnSpPr/>
          <p:nvPr/>
        </p:nvCxnSpPr>
        <p:spPr>
          <a:xfrm flipV="1">
            <a:off x="6012160" y="3140968"/>
            <a:ext cx="0" cy="216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25"/>
          <p:cNvSpPr txBox="1"/>
          <p:nvPr/>
        </p:nvSpPr>
        <p:spPr>
          <a:xfrm>
            <a:off x="1331640" y="27809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0</a:t>
            </a:r>
            <a:endParaRPr lang="fr-BE" dirty="0"/>
          </a:p>
        </p:txBody>
      </p:sp>
      <p:sp>
        <p:nvSpPr>
          <p:cNvPr id="12" name="ZoneTexte 26"/>
          <p:cNvSpPr txBox="1"/>
          <p:nvPr/>
        </p:nvSpPr>
        <p:spPr>
          <a:xfrm>
            <a:off x="2843808" y="27809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7</a:t>
            </a:r>
            <a:endParaRPr lang="fr-BE" dirty="0"/>
          </a:p>
        </p:txBody>
      </p:sp>
      <p:sp>
        <p:nvSpPr>
          <p:cNvPr id="13" name="ZoneTexte 27"/>
          <p:cNvSpPr txBox="1"/>
          <p:nvPr/>
        </p:nvSpPr>
        <p:spPr>
          <a:xfrm>
            <a:off x="5796136" y="27809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23</a:t>
            </a:r>
            <a:endParaRPr lang="fr-BE" dirty="0"/>
          </a:p>
        </p:txBody>
      </p:sp>
      <p:sp>
        <p:nvSpPr>
          <p:cNvPr id="14" name="ZoneTexte 28"/>
          <p:cNvSpPr txBox="1"/>
          <p:nvPr/>
        </p:nvSpPr>
        <p:spPr>
          <a:xfrm>
            <a:off x="4283968" y="27809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15</a:t>
            </a:r>
            <a:endParaRPr lang="fr-BE" dirty="0"/>
          </a:p>
        </p:txBody>
      </p:sp>
      <p:sp>
        <p:nvSpPr>
          <p:cNvPr id="15" name="ZoneTexte 29"/>
          <p:cNvSpPr txBox="1"/>
          <p:nvPr/>
        </p:nvSpPr>
        <p:spPr>
          <a:xfrm>
            <a:off x="7308304" y="27809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31</a:t>
            </a:r>
            <a:endParaRPr lang="fr-BE" dirty="0"/>
          </a:p>
        </p:txBody>
      </p:sp>
      <p:sp>
        <p:nvSpPr>
          <p:cNvPr id="16" name="Rectangle 15"/>
          <p:cNvSpPr/>
          <p:nvPr/>
        </p:nvSpPr>
        <p:spPr>
          <a:xfrm>
            <a:off x="2339752" y="3501008"/>
            <a:ext cx="864096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dk1"/>
                </a:solidFill>
              </a:rPr>
              <a:t>TC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203848" y="3501008"/>
            <a:ext cx="4320480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dk1"/>
                </a:solidFill>
              </a:rPr>
              <a:t>Flow Label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75656" y="3933056"/>
            <a:ext cx="3024336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err="1">
                <a:solidFill>
                  <a:schemeClr val="dk1"/>
                </a:solidFill>
              </a:rPr>
              <a:t>Payload</a:t>
            </a:r>
            <a:r>
              <a:rPr lang="fr-BE" dirty="0">
                <a:solidFill>
                  <a:schemeClr val="dk1"/>
                </a:solidFill>
              </a:rPr>
              <a:t> </a:t>
            </a:r>
            <a:r>
              <a:rPr lang="fr-BE" dirty="0" err="1">
                <a:solidFill>
                  <a:schemeClr val="dk1"/>
                </a:solidFill>
              </a:rPr>
              <a:t>Length</a:t>
            </a:r>
            <a:endParaRPr lang="fr-BE" dirty="0">
              <a:solidFill>
                <a:schemeClr val="dk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499992" y="3933056"/>
            <a:ext cx="151216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err="1">
                <a:solidFill>
                  <a:schemeClr val="dk1"/>
                </a:solidFill>
              </a:rPr>
              <a:t>Next</a:t>
            </a:r>
            <a:r>
              <a:rPr lang="fr-BE" dirty="0">
                <a:solidFill>
                  <a:schemeClr val="dk1"/>
                </a:solidFill>
              </a:rPr>
              <a:t> Header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12160" y="3933056"/>
            <a:ext cx="151216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dk1"/>
                </a:solidFill>
              </a:rPr>
              <a:t>Hop </a:t>
            </a:r>
            <a:r>
              <a:rPr lang="fr-BE" dirty="0" err="1">
                <a:solidFill>
                  <a:schemeClr val="dk1"/>
                </a:solidFill>
              </a:rPr>
              <a:t>Limit</a:t>
            </a:r>
            <a:endParaRPr lang="fr-BE" dirty="0">
              <a:solidFill>
                <a:schemeClr val="dk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75656" y="4365104"/>
            <a:ext cx="6048672" cy="108012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>
                <a:solidFill>
                  <a:sysClr val="windowText" lastClr="000000"/>
                </a:solidFill>
              </a:rPr>
              <a:t>Source </a:t>
            </a:r>
            <a:r>
              <a:rPr lang="fr-BE" b="1" dirty="0" err="1">
                <a:solidFill>
                  <a:sysClr val="windowText" lastClr="000000"/>
                </a:solidFill>
              </a:rPr>
              <a:t>Address</a:t>
            </a:r>
            <a:r>
              <a:rPr lang="fr-BE" b="1" dirty="0">
                <a:solidFill>
                  <a:sysClr val="windowText" lastClr="000000"/>
                </a:solidFill>
              </a:rPr>
              <a:t> (128 bits)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75656" y="5445224"/>
            <a:ext cx="6048672" cy="108012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>
                <a:solidFill>
                  <a:sysClr val="windowText" lastClr="000000"/>
                </a:solidFill>
              </a:rPr>
              <a:t>Destination </a:t>
            </a:r>
            <a:r>
              <a:rPr lang="fr-BE" b="1" dirty="0" err="1">
                <a:solidFill>
                  <a:sysClr val="windowText" lastClr="000000"/>
                </a:solidFill>
              </a:rPr>
              <a:t>Address</a:t>
            </a:r>
            <a:r>
              <a:rPr lang="fr-BE" b="1" dirty="0">
                <a:solidFill>
                  <a:sysClr val="windowText" lastClr="000000"/>
                </a:solidFill>
              </a:rPr>
              <a:t> (128 bits)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740352" y="4725144"/>
            <a:ext cx="596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dirty="0" smtClean="0"/>
              <a:t>16 B</a:t>
            </a:r>
            <a:endParaRPr lang="fr-BE" dirty="0"/>
          </a:p>
        </p:txBody>
      </p:sp>
      <p:sp>
        <p:nvSpPr>
          <p:cNvPr id="24" name="Rectangle 23"/>
          <p:cNvSpPr/>
          <p:nvPr/>
        </p:nvSpPr>
        <p:spPr>
          <a:xfrm>
            <a:off x="7740352" y="5805264"/>
            <a:ext cx="596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dirty="0" smtClean="0"/>
              <a:t>16 B</a:t>
            </a:r>
            <a:endParaRPr lang="fr-BE" dirty="0"/>
          </a:p>
        </p:txBody>
      </p:sp>
      <p:sp>
        <p:nvSpPr>
          <p:cNvPr id="25" name="Rectangle 24"/>
          <p:cNvSpPr/>
          <p:nvPr/>
        </p:nvSpPr>
        <p:spPr>
          <a:xfrm>
            <a:off x="7956376" y="3779748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dirty="0" smtClean="0"/>
              <a:t>8 B</a:t>
            </a:r>
            <a:endParaRPr lang="fr-BE" dirty="0"/>
          </a:p>
        </p:txBody>
      </p:sp>
      <p:sp>
        <p:nvSpPr>
          <p:cNvPr id="26" name="Accolade fermante 44"/>
          <p:cNvSpPr/>
          <p:nvPr/>
        </p:nvSpPr>
        <p:spPr>
          <a:xfrm>
            <a:off x="7596336" y="3573016"/>
            <a:ext cx="288032" cy="720080"/>
          </a:xfrm>
          <a:prstGeom prst="rightBrace">
            <a:avLst>
              <a:gd name="adj1" fmla="val 5511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" name="Rectangle 26"/>
          <p:cNvSpPr/>
          <p:nvPr/>
        </p:nvSpPr>
        <p:spPr>
          <a:xfrm>
            <a:off x="-19043" y="3140968"/>
            <a:ext cx="14113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BE" sz="2400" b="1" dirty="0" err="1" smtClean="0"/>
              <a:t>Always</a:t>
            </a:r>
            <a:r>
              <a:rPr lang="fr-BE" sz="2400" b="1" dirty="0" smtClean="0"/>
              <a:t> 6!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073043" y="2852936"/>
            <a:ext cx="1346843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fr-BE" sz="2400" b="1" dirty="0" err="1" smtClean="0"/>
              <a:t>Usually</a:t>
            </a:r>
            <a:r>
              <a:rPr lang="fr-BE" sz="2400" b="1" dirty="0" smtClean="0"/>
              <a:t> 0</a:t>
            </a:r>
          </a:p>
        </p:txBody>
      </p:sp>
      <p:cxnSp>
        <p:nvCxnSpPr>
          <p:cNvPr id="29" name="Connecteur droit 43"/>
          <p:cNvCxnSpPr/>
          <p:nvPr/>
        </p:nvCxnSpPr>
        <p:spPr>
          <a:xfrm flipV="1">
            <a:off x="2987824" y="3284984"/>
            <a:ext cx="288032" cy="2880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45"/>
          <p:cNvCxnSpPr/>
          <p:nvPr/>
        </p:nvCxnSpPr>
        <p:spPr>
          <a:xfrm flipH="1" flipV="1">
            <a:off x="3995936" y="3284984"/>
            <a:ext cx="216024" cy="2880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48"/>
          <p:cNvCxnSpPr/>
          <p:nvPr/>
        </p:nvCxnSpPr>
        <p:spPr>
          <a:xfrm>
            <a:off x="1331640" y="3501008"/>
            <a:ext cx="216024" cy="2880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46736" y="3933056"/>
            <a:ext cx="12128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BE" sz="2400" b="1" dirty="0" err="1" smtClean="0"/>
              <a:t>Inferred</a:t>
            </a:r>
            <a:endParaRPr lang="fr-BE" sz="2400" b="1" dirty="0" smtClean="0"/>
          </a:p>
        </p:txBody>
      </p:sp>
      <p:cxnSp>
        <p:nvCxnSpPr>
          <p:cNvPr id="33" name="Connecteur droit 48"/>
          <p:cNvCxnSpPr/>
          <p:nvPr/>
        </p:nvCxnSpPr>
        <p:spPr>
          <a:xfrm>
            <a:off x="1234738" y="4163888"/>
            <a:ext cx="45694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205170" y="4632712"/>
            <a:ext cx="1021050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fr-BE" sz="2400" b="1" dirty="0" err="1" smtClean="0"/>
              <a:t>subset</a:t>
            </a:r>
            <a:endParaRPr lang="fr-BE" sz="2400" b="1" dirty="0" smtClean="0"/>
          </a:p>
        </p:txBody>
      </p:sp>
      <p:cxnSp>
        <p:nvCxnSpPr>
          <p:cNvPr id="35" name="Connecteur droit 48"/>
          <p:cNvCxnSpPr>
            <a:stCxn id="34" idx="3"/>
            <a:endCxn id="19" idx="1"/>
          </p:cNvCxnSpPr>
          <p:nvPr/>
        </p:nvCxnSpPr>
        <p:spPr>
          <a:xfrm flipV="1">
            <a:off x="1226220" y="4149080"/>
            <a:ext cx="3273772" cy="7144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043608" y="1484784"/>
            <a:ext cx="969020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0   1   1</a:t>
            </a:r>
            <a:endParaRPr lang="fr-BE" dirty="0"/>
          </a:p>
        </p:txBody>
      </p:sp>
      <p:sp>
        <p:nvSpPr>
          <p:cNvPr id="40" name="Rectangle 39"/>
          <p:cNvSpPr/>
          <p:nvPr/>
        </p:nvSpPr>
        <p:spPr>
          <a:xfrm>
            <a:off x="2012628" y="1484784"/>
            <a:ext cx="683344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T F</a:t>
            </a:r>
            <a:endParaRPr lang="fr-BE" dirty="0"/>
          </a:p>
        </p:txBody>
      </p:sp>
      <p:sp>
        <p:nvSpPr>
          <p:cNvPr id="44" name="Rectangle 43"/>
          <p:cNvSpPr/>
          <p:nvPr/>
        </p:nvSpPr>
        <p:spPr>
          <a:xfrm>
            <a:off x="4542904" y="1484784"/>
            <a:ext cx="576064" cy="43204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>
                <a:solidFill>
                  <a:sysClr val="windowText" lastClr="000000"/>
                </a:solidFill>
              </a:rPr>
              <a:t>SAC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487120" y="1483048"/>
            <a:ext cx="677168" cy="43204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>
                <a:solidFill>
                  <a:sysClr val="windowText" lastClr="000000"/>
                </a:solidFill>
              </a:rPr>
              <a:t>DAC</a:t>
            </a:r>
          </a:p>
        </p:txBody>
      </p:sp>
      <p:sp>
        <p:nvSpPr>
          <p:cNvPr id="46" name="Rectangle 45"/>
          <p:cNvSpPr/>
          <p:nvPr/>
        </p:nvSpPr>
        <p:spPr>
          <a:xfrm>
            <a:off x="5911056" y="1483048"/>
            <a:ext cx="576064" cy="43204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>
                <a:solidFill>
                  <a:sysClr val="windowText" lastClr="000000"/>
                </a:solidFill>
              </a:rPr>
              <a:t>M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164288" y="1484784"/>
            <a:ext cx="720080" cy="43204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>
                <a:solidFill>
                  <a:sysClr val="windowText" lastClr="000000"/>
                </a:solidFill>
              </a:rPr>
              <a:t>DAM</a:t>
            </a:r>
          </a:p>
        </p:txBody>
      </p:sp>
      <p:sp>
        <p:nvSpPr>
          <p:cNvPr id="48" name="ZoneTexte 26"/>
          <p:cNvSpPr txBox="1"/>
          <p:nvPr/>
        </p:nvSpPr>
        <p:spPr>
          <a:xfrm>
            <a:off x="1090619" y="1115452"/>
            <a:ext cx="694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smtClean="0"/>
              <a:t>0   1   2     3    4      5       6     7       8        9       10  11      12      13     14   15</a:t>
            </a:r>
            <a:endParaRPr lang="fr-BE" dirty="0"/>
          </a:p>
        </p:txBody>
      </p:sp>
      <p:sp>
        <p:nvSpPr>
          <p:cNvPr id="49" name="Rectangle 48"/>
          <p:cNvSpPr/>
          <p:nvPr/>
        </p:nvSpPr>
        <p:spPr>
          <a:xfrm>
            <a:off x="5118968" y="1484784"/>
            <a:ext cx="792088" cy="43204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>
                <a:solidFill>
                  <a:sysClr val="windowText" lastClr="000000"/>
                </a:solidFill>
              </a:rPr>
              <a:t>DAM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695972" y="1484784"/>
            <a:ext cx="504056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dk1"/>
                </a:solidFill>
              </a:rPr>
              <a:t>NH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956376" y="4163457"/>
            <a:ext cx="1021050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fr-BE" sz="2400" b="1" strike="sngStrike" dirty="0" err="1" smtClean="0"/>
              <a:t>subset</a:t>
            </a:r>
            <a:endParaRPr lang="fr-BE" sz="2400" b="1" strike="sngStrike" dirty="0" smtClean="0"/>
          </a:p>
        </p:txBody>
      </p:sp>
      <p:cxnSp>
        <p:nvCxnSpPr>
          <p:cNvPr id="52" name="Connecteur droit 45"/>
          <p:cNvCxnSpPr>
            <a:stCxn id="51" idx="1"/>
          </p:cNvCxnSpPr>
          <p:nvPr/>
        </p:nvCxnSpPr>
        <p:spPr>
          <a:xfrm flipH="1" flipV="1">
            <a:off x="7452320" y="4293096"/>
            <a:ext cx="504056" cy="1011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00028" y="1484784"/>
            <a:ext cx="79208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dk1"/>
                </a:solidFill>
              </a:rPr>
              <a:t>HLIM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992116" y="1484784"/>
            <a:ext cx="576064" cy="43204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>
                <a:solidFill>
                  <a:sysClr val="windowText" lastClr="000000"/>
                </a:solidFill>
              </a:rPr>
              <a:t>CID</a:t>
            </a:r>
          </a:p>
        </p:txBody>
      </p:sp>
      <p:sp>
        <p:nvSpPr>
          <p:cNvPr id="3" name="Rectangle 2"/>
          <p:cNvSpPr/>
          <p:nvPr/>
        </p:nvSpPr>
        <p:spPr>
          <a:xfrm>
            <a:off x="1573350" y="1988840"/>
            <a:ext cx="58465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2000" dirty="0" smtClean="0">
                <a:solidFill>
                  <a:schemeClr val="dk1"/>
                </a:solidFill>
              </a:rPr>
              <a:t>Most </a:t>
            </a:r>
            <a:r>
              <a:rPr lang="fr-BE" sz="2000" dirty="0" err="1" smtClean="0">
                <a:solidFill>
                  <a:schemeClr val="dk1"/>
                </a:solidFill>
              </a:rPr>
              <a:t>common</a:t>
            </a:r>
            <a:r>
              <a:rPr lang="fr-BE" sz="2000" dirty="0" smtClean="0">
                <a:solidFill>
                  <a:schemeClr val="dk1"/>
                </a:solidFill>
              </a:rPr>
              <a:t>: </a:t>
            </a:r>
            <a:r>
              <a:rPr lang="fr-BE" sz="2000" dirty="0" err="1" smtClean="0">
                <a:solidFill>
                  <a:schemeClr val="dk1"/>
                </a:solidFill>
              </a:rPr>
              <a:t>infer</a:t>
            </a:r>
            <a:r>
              <a:rPr lang="fr-BE" sz="2000" dirty="0" smtClean="0">
                <a:solidFill>
                  <a:schemeClr val="dk1"/>
                </a:solidFill>
              </a:rPr>
              <a:t> 64-bit </a:t>
            </a:r>
            <a:r>
              <a:rPr lang="fr-BE" sz="2000" dirty="0" err="1" smtClean="0">
                <a:solidFill>
                  <a:schemeClr val="dk1"/>
                </a:solidFill>
              </a:rPr>
              <a:t>prefix</a:t>
            </a:r>
            <a:r>
              <a:rPr lang="fr-BE" sz="2000" dirty="0" smtClean="0">
                <a:solidFill>
                  <a:schemeClr val="dk1"/>
                </a:solidFill>
              </a:rPr>
              <a:t> </a:t>
            </a:r>
            <a:r>
              <a:rPr lang="fr-BE" sz="2000" dirty="0" err="1" smtClean="0">
                <a:solidFill>
                  <a:schemeClr val="dk1"/>
                </a:solidFill>
              </a:rPr>
              <a:t>from</a:t>
            </a:r>
            <a:r>
              <a:rPr lang="fr-BE" sz="2000" dirty="0" smtClean="0">
                <a:solidFill>
                  <a:schemeClr val="dk1"/>
                </a:solidFill>
              </a:rPr>
              <a:t> </a:t>
            </a:r>
            <a:r>
              <a:rPr lang="fr-BE" sz="2000" dirty="0" err="1" smtClean="0">
                <a:solidFill>
                  <a:schemeClr val="dk1"/>
                </a:solidFill>
              </a:rPr>
              <a:t>link</a:t>
            </a:r>
            <a:r>
              <a:rPr lang="fr-BE" sz="2000" dirty="0" smtClean="0">
                <a:solidFill>
                  <a:schemeClr val="dk1"/>
                </a:solidFill>
              </a:rPr>
              <a:t>-local </a:t>
            </a:r>
            <a:r>
              <a:rPr lang="fr-BE" sz="2000" dirty="0" err="1" smtClean="0">
                <a:solidFill>
                  <a:schemeClr val="dk1"/>
                </a:solidFill>
              </a:rPr>
              <a:t>prefix</a:t>
            </a:r>
            <a:endParaRPr lang="fr-BE" sz="2000" dirty="0" smtClean="0">
              <a:solidFill>
                <a:schemeClr val="dk1"/>
              </a:solidFill>
            </a:endParaRPr>
          </a:p>
          <a:p>
            <a:r>
              <a:rPr lang="fr-BE" sz="2000" dirty="0" smtClean="0">
                <a:solidFill>
                  <a:schemeClr val="dk1"/>
                </a:solidFill>
              </a:rPr>
              <a:t>CID: </a:t>
            </a:r>
            <a:r>
              <a:rPr lang="fr-BE" sz="2000" dirty="0" err="1" smtClean="0">
                <a:solidFill>
                  <a:schemeClr val="dk1"/>
                </a:solidFill>
              </a:rPr>
              <a:t>stateful</a:t>
            </a:r>
            <a:r>
              <a:rPr lang="fr-BE" sz="2000" dirty="0" smtClean="0">
                <a:solidFill>
                  <a:schemeClr val="dk1"/>
                </a:solidFill>
              </a:rPr>
              <a:t> compression (more gain)</a:t>
            </a:r>
            <a:endParaRPr lang="fr-BE" sz="2000" dirty="0"/>
          </a:p>
        </p:txBody>
      </p:sp>
      <p:sp>
        <p:nvSpPr>
          <p:cNvPr id="54" name="Rectangle 53"/>
          <p:cNvSpPr/>
          <p:nvPr/>
        </p:nvSpPr>
        <p:spPr>
          <a:xfrm>
            <a:off x="35496" y="1514406"/>
            <a:ext cx="1040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b="1" dirty="0" err="1" smtClean="0"/>
              <a:t>dispatch</a:t>
            </a:r>
            <a:r>
              <a:rPr lang="fr-BE" b="1" dirty="0" smtClean="0"/>
              <a:t> </a:t>
            </a:r>
            <a:endParaRPr lang="fr-BE" b="1" dirty="0"/>
          </a:p>
        </p:txBody>
      </p:sp>
    </p:spTree>
    <p:extLst>
      <p:ext uri="{BB962C8B-B14F-4D97-AF65-F5344CB8AC3E}">
        <p14:creationId xmlns:p14="http://schemas.microsoft.com/office/powerpoint/2010/main" val="2717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6LoWPAN Header Compression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 err="1" smtClean="0"/>
              <a:t>Result</a:t>
            </a:r>
            <a:r>
              <a:rPr lang="fr-BE" dirty="0" smtClean="0"/>
              <a:t>: </a:t>
            </a:r>
          </a:p>
          <a:p>
            <a:pPr lvl="1"/>
            <a:r>
              <a:rPr lang="fr-BE" dirty="0" smtClean="0"/>
              <a:t>IPv6 Header </a:t>
            </a:r>
            <a:r>
              <a:rPr lang="fr-BE" dirty="0" err="1" smtClean="0"/>
              <a:t>decreases</a:t>
            </a:r>
            <a:r>
              <a:rPr lang="fr-BE" dirty="0" smtClean="0"/>
              <a:t> </a:t>
            </a:r>
            <a:r>
              <a:rPr lang="fr-BE" dirty="0" err="1" smtClean="0"/>
              <a:t>from</a:t>
            </a:r>
            <a:r>
              <a:rPr lang="fr-BE" dirty="0" smtClean="0"/>
              <a:t> 40 bytes to about 7</a:t>
            </a:r>
          </a:p>
          <a:p>
            <a:pPr lvl="1"/>
            <a:r>
              <a:rPr lang="fr-BE" dirty="0" smtClean="0"/>
              <a:t>80-90 </a:t>
            </a:r>
            <a:r>
              <a:rPr lang="fr-BE" dirty="0" err="1" smtClean="0"/>
              <a:t>bytes</a:t>
            </a:r>
            <a:r>
              <a:rPr lang="fr-BE" dirty="0" smtClean="0"/>
              <a:t> for data</a:t>
            </a:r>
          </a:p>
          <a:p>
            <a:pPr lvl="1"/>
            <a:endParaRPr lang="fr-BE" dirty="0"/>
          </a:p>
          <a:p>
            <a:r>
              <a:rPr lang="fr-BE" dirty="0" smtClean="0"/>
              <a:t>Fragmentation </a:t>
            </a:r>
            <a:r>
              <a:rPr lang="fr-BE" dirty="0" err="1" smtClean="0"/>
              <a:t>takes</a:t>
            </a:r>
            <a:r>
              <a:rPr lang="fr-BE" dirty="0" smtClean="0"/>
              <a:t> care of </a:t>
            </a:r>
            <a:r>
              <a:rPr lang="fr-BE" dirty="0" err="1" smtClean="0"/>
              <a:t>larger</a:t>
            </a:r>
            <a:r>
              <a:rPr lang="fr-BE" dirty="0" smtClean="0"/>
              <a:t> </a:t>
            </a:r>
            <a:r>
              <a:rPr lang="fr-BE" dirty="0" err="1" smtClean="0"/>
              <a:t>packets</a:t>
            </a:r>
            <a:endParaRPr lang="fr-BE" dirty="0" smtClean="0"/>
          </a:p>
          <a:p>
            <a:pPr lvl="1"/>
            <a:r>
              <a:rPr lang="fr-BE" dirty="0" smtClean="0"/>
              <a:t>Fragmentation header </a:t>
            </a:r>
            <a:r>
              <a:rPr lang="fr-BE" dirty="0" err="1" smtClean="0"/>
              <a:t>with</a:t>
            </a:r>
            <a:r>
              <a:rPr lang="fr-BE" dirty="0" smtClean="0"/>
              <a:t> fragment ##</a:t>
            </a:r>
          </a:p>
        </p:txBody>
      </p:sp>
    </p:spTree>
    <p:extLst>
      <p:ext uri="{BB962C8B-B14F-4D97-AF65-F5344CB8AC3E}">
        <p14:creationId xmlns:p14="http://schemas.microsoft.com/office/powerpoint/2010/main" val="41564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More on 6LoWPAN</a:t>
            </a:r>
            <a:endParaRPr lang="fr-BE" dirty="0"/>
          </a:p>
        </p:txBody>
      </p:sp>
      <p:sp>
        <p:nvSpPr>
          <p:cNvPr id="4" name="Rectangle 3"/>
          <p:cNvSpPr/>
          <p:nvPr/>
        </p:nvSpPr>
        <p:spPr>
          <a:xfrm>
            <a:off x="2699792" y="6300028"/>
            <a:ext cx="3748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dirty="0" smtClean="0">
                <a:hlinkClick r:id="rId2"/>
              </a:rPr>
              <a:t>http://fr.wikipedia.org/wiki/6LoWPAN</a:t>
            </a:r>
            <a:endParaRPr lang="fr-BE" dirty="0"/>
          </a:p>
        </p:txBody>
      </p:sp>
      <p:sp>
        <p:nvSpPr>
          <p:cNvPr id="6" name="ZoneTexte 5"/>
          <p:cNvSpPr txBox="1"/>
          <p:nvPr/>
        </p:nvSpPr>
        <p:spPr>
          <a:xfrm>
            <a:off x="1547664" y="5838363"/>
            <a:ext cx="6102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 smtClean="0"/>
              <a:t>Great </a:t>
            </a:r>
            <a:r>
              <a:rPr lang="fr-BE" sz="2400" dirty="0" err="1" smtClean="0"/>
              <a:t>Wikipedia</a:t>
            </a:r>
            <a:r>
              <a:rPr lang="fr-BE" sz="2400" dirty="0" smtClean="0"/>
              <a:t> Page in FR! (</a:t>
            </a:r>
            <a:r>
              <a:rPr lang="fr-BE" sz="2400" dirty="0" err="1" smtClean="0"/>
              <a:t>forget</a:t>
            </a:r>
            <a:r>
              <a:rPr lang="fr-BE" sz="2400" dirty="0" smtClean="0"/>
              <a:t> the EN one)</a:t>
            </a:r>
            <a:endParaRPr lang="fr-BE" sz="2400" dirty="0"/>
          </a:p>
        </p:txBody>
      </p:sp>
      <p:pic>
        <p:nvPicPr>
          <p:cNvPr id="44036" name="Picture 4" descr="http://wsnblog.files.wordpress.com/2009/11/shelby_6lowpan_8.png?w=54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1988840"/>
            <a:ext cx="1800200" cy="2622258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107504" y="4726885"/>
            <a:ext cx="44644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by Zach Shelby (</a:t>
            </a:r>
            <a:r>
              <a:rPr lang="en-US" strike="sngStrike" dirty="0" err="1" smtClean="0"/>
              <a:t>Sensinode</a:t>
            </a:r>
            <a:r>
              <a:rPr lang="en-US" dirty="0" smtClean="0"/>
              <a:t>, ARM) </a:t>
            </a:r>
          </a:p>
          <a:p>
            <a:pPr algn="ctr"/>
            <a:r>
              <a:rPr lang="en-US" dirty="0" smtClean="0"/>
              <a:t>and </a:t>
            </a:r>
            <a:r>
              <a:rPr lang="en-US" dirty="0" err="1" smtClean="0"/>
              <a:t>Carsten</a:t>
            </a:r>
            <a:r>
              <a:rPr lang="en-US" dirty="0" smtClean="0"/>
              <a:t> Bormann (</a:t>
            </a:r>
            <a:r>
              <a:rPr lang="fr-BE" dirty="0" err="1" smtClean="0"/>
              <a:t>Universität</a:t>
            </a:r>
            <a:r>
              <a:rPr lang="fr-BE" dirty="0" smtClean="0"/>
              <a:t> </a:t>
            </a:r>
            <a:r>
              <a:rPr lang="fr-BE" dirty="0" err="1" smtClean="0"/>
              <a:t>Bremen</a:t>
            </a:r>
            <a:r>
              <a:rPr lang="fr-BE" dirty="0" smtClean="0"/>
              <a:t>)</a:t>
            </a:r>
            <a:endParaRPr lang="en-US" dirty="0"/>
          </a:p>
        </p:txBody>
      </p:sp>
      <p:pic>
        <p:nvPicPr>
          <p:cNvPr id="44038" name="Picture 6" descr="http://bilder.buecher.de/produkte/29/29158/29158695z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52120" y="1484784"/>
            <a:ext cx="2594218" cy="3189362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5221236" y="4725144"/>
            <a:ext cx="36579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by Adam </a:t>
            </a:r>
            <a:r>
              <a:rPr lang="en-US" dirty="0" err="1" smtClean="0"/>
              <a:t>Dunkels</a:t>
            </a:r>
            <a:r>
              <a:rPr lang="en-US" dirty="0" smtClean="0"/>
              <a:t> (</a:t>
            </a:r>
            <a:r>
              <a:rPr lang="en-US" strike="sngStrike" dirty="0" smtClean="0"/>
              <a:t>SICS</a:t>
            </a:r>
            <a:r>
              <a:rPr lang="en-US" dirty="0" smtClean="0"/>
              <a:t>, </a:t>
            </a:r>
            <a:r>
              <a:rPr lang="en-US" dirty="0" err="1" smtClean="0"/>
              <a:t>Thingsquare</a:t>
            </a:r>
            <a:r>
              <a:rPr lang="en-US" dirty="0" smtClean="0"/>
              <a:t>)</a:t>
            </a:r>
          </a:p>
          <a:p>
            <a:pPr algn="ctr"/>
            <a:r>
              <a:rPr lang="en-US" dirty="0" smtClean="0"/>
              <a:t>and Jean-Philippe </a:t>
            </a:r>
            <a:r>
              <a:rPr lang="en-US" dirty="0" err="1" smtClean="0"/>
              <a:t>Vasseur</a:t>
            </a:r>
            <a:r>
              <a:rPr lang="en-US" dirty="0" smtClean="0"/>
              <a:t> (Cisco)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79512" y="1556792"/>
            <a:ext cx="4360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 smtClean="0"/>
              <a:t>6LoWPAN: The Wireless Embedded Internet</a:t>
            </a:r>
            <a:r>
              <a:rPr lang="en-US" dirty="0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IPv6: the </a:t>
            </a:r>
            <a:r>
              <a:rPr lang="fr-BE" dirty="0" err="1" smtClean="0"/>
              <a:t>Narrow</a:t>
            </a:r>
            <a:r>
              <a:rPr lang="fr-BE" dirty="0" smtClean="0"/>
              <a:t> </a:t>
            </a:r>
            <a:r>
              <a:rPr lang="fr-BE" dirty="0" err="1" smtClean="0"/>
              <a:t>Waist</a:t>
            </a:r>
            <a:endParaRPr lang="fr-BE" dirty="0"/>
          </a:p>
        </p:txBody>
      </p:sp>
      <p:sp>
        <p:nvSpPr>
          <p:cNvPr id="4" name="laptop"/>
          <p:cNvSpPr>
            <a:spLocks noEditPoints="1" noChangeArrowheads="1"/>
          </p:cNvSpPr>
          <p:nvPr/>
        </p:nvSpPr>
        <p:spPr bwMode="auto">
          <a:xfrm>
            <a:off x="611560" y="2132856"/>
            <a:ext cx="809199" cy="609029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pic>
        <p:nvPicPr>
          <p:cNvPr id="5" name="Picture 2" descr="http://www.clker.com/cliparts/2/7/1/0/11949849491786662466cloud_jon_phillips_01.svg.m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844824"/>
            <a:ext cx="1939071" cy="114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C:\Users\simon\Desktop\F304CROE0105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28800"/>
            <a:ext cx="1440160" cy="127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 descr="B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39738" y="1786215"/>
            <a:ext cx="1148486" cy="994713"/>
          </a:xfrm>
          <a:prstGeom prst="rect">
            <a:avLst/>
          </a:prstGeom>
        </p:spPr>
      </p:pic>
      <p:cxnSp>
        <p:nvCxnSpPr>
          <p:cNvPr id="12" name="Connecteur droit avec flèche 11"/>
          <p:cNvCxnSpPr/>
          <p:nvPr/>
        </p:nvCxnSpPr>
        <p:spPr>
          <a:xfrm>
            <a:off x="1475656" y="2420888"/>
            <a:ext cx="792088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4499992" y="2420888"/>
            <a:ext cx="792088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6660232" y="2420888"/>
            <a:ext cx="792088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043608" y="6165304"/>
            <a:ext cx="489654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/>
              <a:t>802.3x</a:t>
            </a:r>
            <a:endParaRPr lang="fr-BE" sz="2800" b="1" dirty="0"/>
          </a:p>
        </p:txBody>
      </p:sp>
      <p:sp>
        <p:nvSpPr>
          <p:cNvPr id="21" name="Rectangle 20"/>
          <p:cNvSpPr/>
          <p:nvPr/>
        </p:nvSpPr>
        <p:spPr>
          <a:xfrm>
            <a:off x="6084168" y="6165304"/>
            <a:ext cx="194421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/>
              <a:t>802.15.4</a:t>
            </a:r>
            <a:endParaRPr lang="fr-BE" sz="2800" b="1" dirty="0"/>
          </a:p>
        </p:txBody>
      </p:sp>
      <p:sp>
        <p:nvSpPr>
          <p:cNvPr id="22" name="Rectangle 21"/>
          <p:cNvSpPr/>
          <p:nvPr/>
        </p:nvSpPr>
        <p:spPr>
          <a:xfrm>
            <a:off x="1043608" y="5013176"/>
            <a:ext cx="698477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b="1" dirty="0" smtClean="0"/>
              <a:t>IPv6</a:t>
            </a:r>
            <a:endParaRPr lang="fr-BE" sz="2000" b="1" dirty="0"/>
          </a:p>
        </p:txBody>
      </p:sp>
      <p:sp>
        <p:nvSpPr>
          <p:cNvPr id="23" name="Rectangle 22"/>
          <p:cNvSpPr/>
          <p:nvPr/>
        </p:nvSpPr>
        <p:spPr>
          <a:xfrm>
            <a:off x="6084168" y="5589240"/>
            <a:ext cx="194421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/>
              <a:t>6LoWPAN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43608" y="3861048"/>
            <a:ext cx="489654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/>
              <a:t>HTTP</a:t>
            </a:r>
            <a:endParaRPr lang="fr-BE" sz="2800" b="1" dirty="0"/>
          </a:p>
        </p:txBody>
      </p:sp>
      <p:sp>
        <p:nvSpPr>
          <p:cNvPr id="25" name="Rectangle 24"/>
          <p:cNvSpPr/>
          <p:nvPr/>
        </p:nvSpPr>
        <p:spPr>
          <a:xfrm>
            <a:off x="6084168" y="3861048"/>
            <a:ext cx="194421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err="1" smtClean="0"/>
              <a:t>CoAP</a:t>
            </a:r>
            <a:endParaRPr lang="fr-BE" sz="2800" b="1" dirty="0"/>
          </a:p>
        </p:txBody>
      </p:sp>
      <p:sp>
        <p:nvSpPr>
          <p:cNvPr id="26" name="Rectangle 25"/>
          <p:cNvSpPr/>
          <p:nvPr/>
        </p:nvSpPr>
        <p:spPr>
          <a:xfrm>
            <a:off x="1043608" y="4437112"/>
            <a:ext cx="489654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/>
              <a:t>NDP</a:t>
            </a:r>
            <a:endParaRPr lang="fr-BE" sz="2800" b="1" dirty="0"/>
          </a:p>
        </p:txBody>
      </p:sp>
      <p:sp>
        <p:nvSpPr>
          <p:cNvPr id="27" name="Rectangle 26"/>
          <p:cNvSpPr/>
          <p:nvPr/>
        </p:nvSpPr>
        <p:spPr>
          <a:xfrm>
            <a:off x="6084168" y="4437112"/>
            <a:ext cx="1944216" cy="5040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/>
              <a:t>RPL</a:t>
            </a:r>
          </a:p>
        </p:txBody>
      </p:sp>
    </p:spTree>
    <p:extLst>
      <p:ext uri="{BB962C8B-B14F-4D97-AF65-F5344CB8AC3E}">
        <p14:creationId xmlns:p14="http://schemas.microsoft.com/office/powerpoint/2010/main" val="46024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RPL: </a:t>
            </a:r>
            <a:r>
              <a:rPr lang="fr-BE" dirty="0" err="1" smtClean="0"/>
              <a:t>Routing</a:t>
            </a:r>
            <a:r>
              <a:rPr lang="fr-BE" dirty="0" smtClean="0"/>
              <a:t> Protocol for 6LoWPAN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/>
          <a:lstStyle/>
          <a:p>
            <a:r>
              <a:rPr lang="fr-BE" dirty="0" err="1" smtClean="0"/>
              <a:t>Facts</a:t>
            </a:r>
            <a:endParaRPr lang="fr-BE" dirty="0" smtClean="0"/>
          </a:p>
          <a:p>
            <a:pPr lvl="1"/>
            <a:r>
              <a:rPr lang="fr-BE" dirty="0" err="1" smtClean="0"/>
              <a:t>Low</a:t>
            </a:r>
            <a:r>
              <a:rPr lang="fr-BE" dirty="0" smtClean="0"/>
              <a:t> Power &amp; </a:t>
            </a:r>
            <a:r>
              <a:rPr lang="fr-BE" dirty="0" err="1" smtClean="0"/>
              <a:t>Lossy</a:t>
            </a:r>
            <a:r>
              <a:rPr lang="fr-BE" dirty="0" smtClean="0"/>
              <a:t> Networks (LLN)</a:t>
            </a:r>
          </a:p>
          <a:p>
            <a:pPr lvl="1"/>
            <a:r>
              <a:rPr lang="fr-BE" dirty="0" smtClean="0"/>
              <a:t>Links are </a:t>
            </a:r>
            <a:r>
              <a:rPr lang="fr-BE" dirty="0" err="1" smtClean="0"/>
              <a:t>highly</a:t>
            </a:r>
            <a:r>
              <a:rPr lang="fr-BE" dirty="0" smtClean="0"/>
              <a:t> </a:t>
            </a:r>
            <a:r>
              <a:rPr lang="fr-BE" dirty="0" err="1" smtClean="0"/>
              <a:t>dynamic</a:t>
            </a:r>
            <a:endParaRPr lang="fr-BE" dirty="0" smtClean="0"/>
          </a:p>
          <a:p>
            <a:pPr lvl="1"/>
            <a:r>
              <a:rPr lang="fr-BE" dirty="0" smtClean="0"/>
              <a:t>Must support </a:t>
            </a:r>
            <a:r>
              <a:rPr lang="fr-BE" dirty="0" err="1" smtClean="0"/>
              <a:t>bidirectional</a:t>
            </a:r>
            <a:r>
              <a:rPr lang="fr-BE" dirty="0" smtClean="0"/>
              <a:t> </a:t>
            </a:r>
            <a:r>
              <a:rPr lang="fr-BE" dirty="0" err="1" smtClean="0"/>
              <a:t>traffic</a:t>
            </a:r>
            <a:endParaRPr lang="fr-BE" dirty="0"/>
          </a:p>
          <a:p>
            <a:pPr lvl="2"/>
            <a:r>
              <a:rPr lang="fr-BE" dirty="0" err="1" smtClean="0"/>
              <a:t>Optimized</a:t>
            </a:r>
            <a:r>
              <a:rPr lang="fr-BE" dirty="0" smtClean="0"/>
              <a:t> for </a:t>
            </a:r>
            <a:r>
              <a:rPr lang="fr-BE" dirty="0" err="1" smtClean="0"/>
              <a:t>collect</a:t>
            </a:r>
            <a:r>
              <a:rPr lang="fr-BE" dirty="0" smtClean="0"/>
              <a:t> (MP2P)</a:t>
            </a:r>
          </a:p>
          <a:p>
            <a:pPr lvl="2"/>
            <a:r>
              <a:rPr lang="fr-BE" dirty="0" smtClean="0"/>
              <a:t>Basic support of </a:t>
            </a:r>
            <a:r>
              <a:rPr lang="fr-BE" dirty="0" err="1" smtClean="0"/>
              <a:t>root</a:t>
            </a:r>
            <a:r>
              <a:rPr lang="fr-BE" dirty="0" smtClean="0"/>
              <a:t> </a:t>
            </a:r>
            <a:r>
              <a:rPr lang="fr-BE" dirty="0" smtClean="0">
                <a:sym typeface="Wingdings" pitchFamily="2" charset="2"/>
              </a:rPr>
              <a:t> </a:t>
            </a:r>
            <a:r>
              <a:rPr lang="fr-BE" dirty="0" err="1" smtClean="0">
                <a:sym typeface="Wingdings" pitchFamily="2" charset="2"/>
              </a:rPr>
              <a:t>node</a:t>
            </a:r>
            <a:r>
              <a:rPr lang="fr-BE" dirty="0">
                <a:sym typeface="Wingdings" pitchFamily="2" charset="2"/>
              </a:rPr>
              <a:t> </a:t>
            </a:r>
            <a:r>
              <a:rPr lang="fr-BE" dirty="0" smtClean="0">
                <a:sym typeface="Wingdings" pitchFamily="2" charset="2"/>
              </a:rPr>
              <a:t>(P2MP)</a:t>
            </a:r>
          </a:p>
          <a:p>
            <a:pPr lvl="2"/>
            <a:r>
              <a:rPr lang="fr-BE" dirty="0" smtClean="0">
                <a:sym typeface="Wingdings" pitchFamily="2" charset="2"/>
              </a:rPr>
              <a:t>Basic support of </a:t>
            </a:r>
            <a:r>
              <a:rPr lang="fr-BE" dirty="0" err="1" smtClean="0">
                <a:sym typeface="Wingdings" pitchFamily="2" charset="2"/>
              </a:rPr>
              <a:t>node</a:t>
            </a:r>
            <a:r>
              <a:rPr lang="fr-BE" dirty="0" smtClean="0">
                <a:sym typeface="Wingdings" pitchFamily="2" charset="2"/>
              </a:rPr>
              <a:t>  </a:t>
            </a:r>
            <a:r>
              <a:rPr lang="fr-BE" dirty="0" err="1" smtClean="0">
                <a:sym typeface="Wingdings" pitchFamily="2" charset="2"/>
              </a:rPr>
              <a:t>node</a:t>
            </a:r>
            <a:r>
              <a:rPr lang="fr-BE" dirty="0" smtClean="0">
                <a:sym typeface="Wingdings" pitchFamily="2" charset="2"/>
              </a:rPr>
              <a:t> (P2P)</a:t>
            </a:r>
          </a:p>
          <a:p>
            <a:pPr lvl="1"/>
            <a:r>
              <a:rPr lang="fr-BE" dirty="0" err="1" smtClean="0">
                <a:sym typeface="Wingdings" pitchFamily="2" charset="2"/>
              </a:rPr>
              <a:t>Energy</a:t>
            </a:r>
            <a:r>
              <a:rPr lang="fr-BE" dirty="0" smtClean="0">
                <a:sym typeface="Wingdings" pitchFamily="2" charset="2"/>
              </a:rPr>
              <a:t> / </a:t>
            </a:r>
            <a:r>
              <a:rPr lang="fr-BE" dirty="0" err="1" smtClean="0">
                <a:sym typeface="Wingdings" pitchFamily="2" charset="2"/>
              </a:rPr>
              <a:t>availability</a:t>
            </a:r>
            <a:r>
              <a:rPr lang="fr-BE" dirty="0" smtClean="0">
                <a:sym typeface="Wingdings" pitchFamily="2" charset="2"/>
              </a:rPr>
              <a:t> / </a:t>
            </a:r>
            <a:r>
              <a:rPr lang="fr-BE" dirty="0" err="1" smtClean="0">
                <a:sym typeface="Wingdings" pitchFamily="2" charset="2"/>
              </a:rPr>
              <a:t>latency</a:t>
            </a:r>
            <a:r>
              <a:rPr lang="fr-BE" dirty="0" smtClean="0">
                <a:sym typeface="Wingdings" pitchFamily="2" charset="2"/>
              </a:rPr>
              <a:t> compromise</a:t>
            </a:r>
          </a:p>
          <a:p>
            <a:pPr lvl="2"/>
            <a:r>
              <a:rPr lang="fr-BE" dirty="0" smtClean="0">
                <a:sym typeface="Wingdings" pitchFamily="2" charset="2"/>
              </a:rPr>
              <a:t>Must </a:t>
            </a:r>
            <a:r>
              <a:rPr lang="fr-BE" dirty="0" err="1" smtClean="0">
                <a:sym typeface="Wingdings" pitchFamily="2" charset="2"/>
              </a:rPr>
              <a:t>be</a:t>
            </a:r>
            <a:r>
              <a:rPr lang="fr-BE" dirty="0" smtClean="0">
                <a:sym typeface="Wingdings" pitchFamily="2" charset="2"/>
              </a:rPr>
              <a:t> flexible</a:t>
            </a:r>
          </a:p>
          <a:p>
            <a:pPr lvl="1"/>
            <a:r>
              <a:rPr lang="fr-BE" dirty="0" err="1" smtClean="0">
                <a:sym typeface="Wingdings" pitchFamily="2" charset="2"/>
              </a:rPr>
              <a:t>Scalable</a:t>
            </a:r>
            <a:r>
              <a:rPr lang="fr-BE" dirty="0" smtClean="0">
                <a:sym typeface="Wingdings" pitchFamily="2" charset="2"/>
              </a:rPr>
              <a:t> (destinations, </a:t>
            </a:r>
            <a:r>
              <a:rPr lang="fr-BE" dirty="0" err="1" smtClean="0">
                <a:sym typeface="Wingdings" pitchFamily="2" charset="2"/>
              </a:rPr>
              <a:t>density</a:t>
            </a:r>
            <a:r>
              <a:rPr lang="fr-BE" dirty="0" smtClean="0">
                <a:sym typeface="Wingdings" pitchFamily="2" charset="2"/>
              </a:rPr>
              <a:t>)</a:t>
            </a:r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42417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RPL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fr-BE" dirty="0" smtClean="0"/>
              <a:t>DODAG: </a:t>
            </a:r>
            <a:r>
              <a:rPr lang="fr-BE" dirty="0" err="1" smtClean="0"/>
              <a:t>inspired</a:t>
            </a:r>
            <a:r>
              <a:rPr lang="fr-BE" dirty="0" smtClean="0"/>
              <a:t> by data-</a:t>
            </a:r>
            <a:r>
              <a:rPr lang="fr-BE" dirty="0" err="1" smtClean="0"/>
              <a:t>collect</a:t>
            </a:r>
            <a:r>
              <a:rPr lang="fr-BE" dirty="0" smtClean="0"/>
              <a:t> </a:t>
            </a:r>
            <a:r>
              <a:rPr lang="fr-BE" dirty="0" err="1" smtClean="0"/>
              <a:t>protocols</a:t>
            </a:r>
            <a:endParaRPr lang="fr-BE" dirty="0"/>
          </a:p>
        </p:txBody>
      </p:sp>
      <p:sp>
        <p:nvSpPr>
          <p:cNvPr id="4" name="Ellipse 3"/>
          <p:cNvSpPr/>
          <p:nvPr/>
        </p:nvSpPr>
        <p:spPr>
          <a:xfrm>
            <a:off x="1403648" y="407707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/>
              <a:t>2</a:t>
            </a:r>
            <a:endParaRPr lang="fr-BE" sz="2000" b="1" dirty="0"/>
          </a:p>
        </p:txBody>
      </p:sp>
      <p:sp>
        <p:nvSpPr>
          <p:cNvPr id="5" name="Ellipse 4"/>
          <p:cNvSpPr/>
          <p:nvPr/>
        </p:nvSpPr>
        <p:spPr>
          <a:xfrm>
            <a:off x="2843808" y="407707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4</a:t>
            </a:r>
            <a:endParaRPr lang="fr-BE" b="1" dirty="0"/>
          </a:p>
        </p:txBody>
      </p:sp>
      <p:sp>
        <p:nvSpPr>
          <p:cNvPr id="6" name="Ellipse 5"/>
          <p:cNvSpPr/>
          <p:nvPr/>
        </p:nvSpPr>
        <p:spPr>
          <a:xfrm>
            <a:off x="755576" y="5589240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3</a:t>
            </a:r>
            <a:endParaRPr lang="fr-BE" b="1" dirty="0"/>
          </a:p>
        </p:txBody>
      </p:sp>
      <p:sp>
        <p:nvSpPr>
          <p:cNvPr id="7" name="Ellipse 6"/>
          <p:cNvSpPr/>
          <p:nvPr/>
        </p:nvSpPr>
        <p:spPr>
          <a:xfrm>
            <a:off x="2843808" y="2852936"/>
            <a:ext cx="504056" cy="50405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/>
              <a:t>1</a:t>
            </a:r>
            <a:endParaRPr lang="fr-BE" sz="2000" b="1" dirty="0"/>
          </a:p>
        </p:txBody>
      </p:sp>
      <p:sp>
        <p:nvSpPr>
          <p:cNvPr id="8" name="Ellipse 7"/>
          <p:cNvSpPr/>
          <p:nvPr/>
        </p:nvSpPr>
        <p:spPr>
          <a:xfrm>
            <a:off x="4283968" y="407707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6</a:t>
            </a:r>
            <a:endParaRPr lang="fr-BE" b="1" dirty="0"/>
          </a:p>
        </p:txBody>
      </p:sp>
      <p:sp>
        <p:nvSpPr>
          <p:cNvPr id="9" name="Ellipse 8"/>
          <p:cNvSpPr/>
          <p:nvPr/>
        </p:nvSpPr>
        <p:spPr>
          <a:xfrm>
            <a:off x="2051720" y="5589240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5</a:t>
            </a:r>
            <a:endParaRPr lang="fr-BE" b="1" dirty="0"/>
          </a:p>
        </p:txBody>
      </p:sp>
      <p:sp>
        <p:nvSpPr>
          <p:cNvPr id="23" name="Ellipse 22"/>
          <p:cNvSpPr/>
          <p:nvPr/>
        </p:nvSpPr>
        <p:spPr>
          <a:xfrm>
            <a:off x="4283968" y="5589240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7</a:t>
            </a:r>
            <a:endParaRPr lang="fr-BE" b="1" dirty="0"/>
          </a:p>
        </p:txBody>
      </p:sp>
    </p:spTree>
    <p:extLst>
      <p:ext uri="{BB962C8B-B14F-4D97-AF65-F5344CB8AC3E}">
        <p14:creationId xmlns:p14="http://schemas.microsoft.com/office/powerpoint/2010/main" val="237572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RPL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36712"/>
          </a:xfrm>
        </p:spPr>
        <p:txBody>
          <a:bodyPr/>
          <a:lstStyle/>
          <a:p>
            <a:pPr>
              <a:buNone/>
            </a:pPr>
            <a:r>
              <a:rPr lang="fr-BE" dirty="0" smtClean="0"/>
              <a:t>DODAG: </a:t>
            </a:r>
            <a:r>
              <a:rPr lang="fr-BE" dirty="0" err="1" smtClean="0"/>
              <a:t>inspired</a:t>
            </a:r>
            <a:r>
              <a:rPr lang="fr-BE" dirty="0" smtClean="0"/>
              <a:t> by data-</a:t>
            </a:r>
            <a:r>
              <a:rPr lang="fr-BE" dirty="0" err="1" smtClean="0"/>
              <a:t>collect</a:t>
            </a:r>
            <a:r>
              <a:rPr lang="fr-BE" dirty="0" smtClean="0"/>
              <a:t> </a:t>
            </a:r>
            <a:r>
              <a:rPr lang="fr-BE" dirty="0" err="1" smtClean="0"/>
              <a:t>protocols</a:t>
            </a:r>
            <a:endParaRPr lang="fr-BE" dirty="0"/>
          </a:p>
        </p:txBody>
      </p:sp>
      <p:sp>
        <p:nvSpPr>
          <p:cNvPr id="12" name="Ellipse 11"/>
          <p:cNvSpPr/>
          <p:nvPr/>
        </p:nvSpPr>
        <p:spPr>
          <a:xfrm>
            <a:off x="2267744" y="2276872"/>
            <a:ext cx="1656184" cy="1656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2483769" y="3356992"/>
            <a:ext cx="360039" cy="2898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endCxn id="12" idx="5"/>
          </p:cNvCxnSpPr>
          <p:nvPr/>
        </p:nvCxnSpPr>
        <p:spPr>
          <a:xfrm>
            <a:off x="3347864" y="3356992"/>
            <a:ext cx="333521" cy="3335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endCxn id="12" idx="1"/>
          </p:cNvCxnSpPr>
          <p:nvPr/>
        </p:nvCxnSpPr>
        <p:spPr>
          <a:xfrm flipH="1" flipV="1">
            <a:off x="2510287" y="2519414"/>
            <a:ext cx="405529" cy="3335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endCxn id="12" idx="7"/>
          </p:cNvCxnSpPr>
          <p:nvPr/>
        </p:nvCxnSpPr>
        <p:spPr>
          <a:xfrm flipV="1">
            <a:off x="3347864" y="2519414"/>
            <a:ext cx="333521" cy="3335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5364088" y="2852936"/>
            <a:ext cx="3517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BE" sz="2400" dirty="0" smtClean="0"/>
              <a:t> </a:t>
            </a:r>
            <a:r>
              <a:rPr lang="fr-BE" sz="2400" dirty="0" err="1" smtClean="0"/>
              <a:t>Periodic</a:t>
            </a:r>
            <a:r>
              <a:rPr lang="fr-BE" sz="2400" dirty="0" smtClean="0"/>
              <a:t> </a:t>
            </a:r>
            <a:r>
              <a:rPr lang="fr-BE" sz="2400" dirty="0" err="1" smtClean="0"/>
              <a:t>Broadcasts</a:t>
            </a:r>
            <a:r>
              <a:rPr lang="fr-BE" sz="2400" dirty="0" smtClean="0"/>
              <a:t> (DIO)</a:t>
            </a:r>
          </a:p>
        </p:txBody>
      </p:sp>
      <p:sp>
        <p:nvSpPr>
          <p:cNvPr id="31" name="Ellipse 30"/>
          <p:cNvSpPr/>
          <p:nvPr/>
        </p:nvSpPr>
        <p:spPr>
          <a:xfrm>
            <a:off x="1403648" y="407707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/>
              <a:t>2</a:t>
            </a:r>
            <a:endParaRPr lang="fr-BE" sz="2000" b="1" dirty="0"/>
          </a:p>
        </p:txBody>
      </p:sp>
      <p:sp>
        <p:nvSpPr>
          <p:cNvPr id="32" name="Ellipse 31"/>
          <p:cNvSpPr/>
          <p:nvPr/>
        </p:nvSpPr>
        <p:spPr>
          <a:xfrm>
            <a:off x="2843808" y="407707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4</a:t>
            </a:r>
            <a:endParaRPr lang="fr-BE" b="1" dirty="0"/>
          </a:p>
        </p:txBody>
      </p:sp>
      <p:sp>
        <p:nvSpPr>
          <p:cNvPr id="33" name="Ellipse 32"/>
          <p:cNvSpPr/>
          <p:nvPr/>
        </p:nvSpPr>
        <p:spPr>
          <a:xfrm>
            <a:off x="755576" y="5589240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3</a:t>
            </a:r>
            <a:endParaRPr lang="fr-BE" b="1" dirty="0"/>
          </a:p>
        </p:txBody>
      </p:sp>
      <p:sp>
        <p:nvSpPr>
          <p:cNvPr id="34" name="Ellipse 33"/>
          <p:cNvSpPr/>
          <p:nvPr/>
        </p:nvSpPr>
        <p:spPr>
          <a:xfrm>
            <a:off x="2843808" y="2852936"/>
            <a:ext cx="504056" cy="50405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/>
              <a:t>1</a:t>
            </a:r>
            <a:endParaRPr lang="fr-BE" sz="2000" b="1" dirty="0"/>
          </a:p>
        </p:txBody>
      </p:sp>
      <p:sp>
        <p:nvSpPr>
          <p:cNvPr id="35" name="Ellipse 34"/>
          <p:cNvSpPr/>
          <p:nvPr/>
        </p:nvSpPr>
        <p:spPr>
          <a:xfrm>
            <a:off x="4283968" y="407707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6</a:t>
            </a:r>
            <a:endParaRPr lang="fr-BE" b="1" dirty="0"/>
          </a:p>
        </p:txBody>
      </p:sp>
      <p:sp>
        <p:nvSpPr>
          <p:cNvPr id="36" name="Ellipse 35"/>
          <p:cNvSpPr/>
          <p:nvPr/>
        </p:nvSpPr>
        <p:spPr>
          <a:xfrm>
            <a:off x="2051720" y="5589240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5</a:t>
            </a:r>
            <a:endParaRPr lang="fr-BE" b="1" dirty="0"/>
          </a:p>
        </p:txBody>
      </p:sp>
      <p:sp>
        <p:nvSpPr>
          <p:cNvPr id="37" name="Ellipse 36"/>
          <p:cNvSpPr/>
          <p:nvPr/>
        </p:nvSpPr>
        <p:spPr>
          <a:xfrm>
            <a:off x="4283968" y="5589240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7</a:t>
            </a:r>
            <a:endParaRPr lang="fr-BE" b="1" dirty="0"/>
          </a:p>
        </p:txBody>
      </p:sp>
    </p:spTree>
    <p:extLst>
      <p:ext uri="{BB962C8B-B14F-4D97-AF65-F5344CB8AC3E}">
        <p14:creationId xmlns:p14="http://schemas.microsoft.com/office/powerpoint/2010/main" val="237572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RPL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36712"/>
          </a:xfrm>
        </p:spPr>
        <p:txBody>
          <a:bodyPr/>
          <a:lstStyle/>
          <a:p>
            <a:pPr>
              <a:buNone/>
            </a:pPr>
            <a:r>
              <a:rPr lang="fr-BE" dirty="0" smtClean="0"/>
              <a:t>DODAG: </a:t>
            </a:r>
            <a:r>
              <a:rPr lang="fr-BE" dirty="0" err="1" smtClean="0"/>
              <a:t>inspired</a:t>
            </a:r>
            <a:r>
              <a:rPr lang="fr-BE" dirty="0" smtClean="0"/>
              <a:t> by data-</a:t>
            </a:r>
            <a:r>
              <a:rPr lang="fr-BE" dirty="0" err="1" smtClean="0"/>
              <a:t>collect</a:t>
            </a:r>
            <a:r>
              <a:rPr lang="fr-BE" dirty="0" smtClean="0"/>
              <a:t> </a:t>
            </a:r>
            <a:r>
              <a:rPr lang="fr-BE" dirty="0" err="1" smtClean="0"/>
              <a:t>protocols</a:t>
            </a:r>
            <a:endParaRPr lang="fr-BE" dirty="0"/>
          </a:p>
        </p:txBody>
      </p:sp>
      <p:cxnSp>
        <p:nvCxnSpPr>
          <p:cNvPr id="18" name="Connecteur droit avec flèche 17"/>
          <p:cNvCxnSpPr/>
          <p:nvPr/>
        </p:nvCxnSpPr>
        <p:spPr>
          <a:xfrm flipV="1">
            <a:off x="1833887" y="3283175"/>
            <a:ext cx="1083738" cy="8677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V="1">
            <a:off x="3095836" y="3356992"/>
            <a:ext cx="0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H="1" flipV="1">
            <a:off x="3274047" y="3283175"/>
            <a:ext cx="1083738" cy="8677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5364088" y="2852936"/>
            <a:ext cx="35178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BE" sz="2400" dirty="0" smtClean="0"/>
              <a:t> </a:t>
            </a:r>
            <a:r>
              <a:rPr lang="fr-BE" sz="2400" dirty="0" err="1" smtClean="0"/>
              <a:t>Periodic</a:t>
            </a:r>
            <a:r>
              <a:rPr lang="fr-BE" sz="2400" dirty="0" smtClean="0"/>
              <a:t> </a:t>
            </a:r>
            <a:r>
              <a:rPr lang="fr-BE" sz="2400" dirty="0" err="1" smtClean="0"/>
              <a:t>Broadcasts</a:t>
            </a:r>
            <a:r>
              <a:rPr lang="fr-BE" sz="2400" dirty="0" smtClean="0"/>
              <a:t> (DIO)</a:t>
            </a:r>
          </a:p>
          <a:p>
            <a:pPr>
              <a:buFont typeface="Wingdings"/>
              <a:buChar char="à"/>
            </a:pPr>
            <a:r>
              <a:rPr lang="fr-BE" sz="2400" dirty="0" err="1" smtClean="0">
                <a:sym typeface="Wingdings" pitchFamily="2" charset="2"/>
              </a:rPr>
              <a:t>Uproutes</a:t>
            </a:r>
            <a:endParaRPr lang="fr-BE" sz="2400" dirty="0" smtClean="0">
              <a:sym typeface="Wingdings" pitchFamily="2" charset="2"/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1403648" y="407707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/>
              <a:t>2</a:t>
            </a:r>
            <a:endParaRPr lang="fr-BE" sz="2000" b="1" dirty="0"/>
          </a:p>
        </p:txBody>
      </p:sp>
      <p:sp>
        <p:nvSpPr>
          <p:cNvPr id="26" name="Ellipse 25"/>
          <p:cNvSpPr/>
          <p:nvPr/>
        </p:nvSpPr>
        <p:spPr>
          <a:xfrm>
            <a:off x="2843808" y="407707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4</a:t>
            </a:r>
            <a:endParaRPr lang="fr-BE" b="1" dirty="0"/>
          </a:p>
        </p:txBody>
      </p:sp>
      <p:sp>
        <p:nvSpPr>
          <p:cNvPr id="27" name="Ellipse 26"/>
          <p:cNvSpPr/>
          <p:nvPr/>
        </p:nvSpPr>
        <p:spPr>
          <a:xfrm>
            <a:off x="755576" y="5589240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3</a:t>
            </a:r>
            <a:endParaRPr lang="fr-BE" b="1" dirty="0"/>
          </a:p>
        </p:txBody>
      </p:sp>
      <p:sp>
        <p:nvSpPr>
          <p:cNvPr id="28" name="Ellipse 27"/>
          <p:cNvSpPr/>
          <p:nvPr/>
        </p:nvSpPr>
        <p:spPr>
          <a:xfrm>
            <a:off x="2843808" y="2852936"/>
            <a:ext cx="504056" cy="50405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/>
              <a:t>1</a:t>
            </a:r>
            <a:endParaRPr lang="fr-BE" sz="2000" b="1" dirty="0"/>
          </a:p>
        </p:txBody>
      </p:sp>
      <p:sp>
        <p:nvSpPr>
          <p:cNvPr id="29" name="Ellipse 28"/>
          <p:cNvSpPr/>
          <p:nvPr/>
        </p:nvSpPr>
        <p:spPr>
          <a:xfrm>
            <a:off x="4283968" y="407707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6</a:t>
            </a:r>
            <a:endParaRPr lang="fr-BE" b="1" dirty="0"/>
          </a:p>
        </p:txBody>
      </p:sp>
      <p:sp>
        <p:nvSpPr>
          <p:cNvPr id="30" name="Ellipse 29"/>
          <p:cNvSpPr/>
          <p:nvPr/>
        </p:nvSpPr>
        <p:spPr>
          <a:xfrm>
            <a:off x="2051720" y="5589240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5</a:t>
            </a:r>
            <a:endParaRPr lang="fr-BE" b="1" dirty="0"/>
          </a:p>
        </p:txBody>
      </p:sp>
      <p:sp>
        <p:nvSpPr>
          <p:cNvPr id="31" name="Ellipse 30"/>
          <p:cNvSpPr/>
          <p:nvPr/>
        </p:nvSpPr>
        <p:spPr>
          <a:xfrm>
            <a:off x="4283968" y="5589240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7</a:t>
            </a:r>
            <a:endParaRPr lang="fr-BE" b="1" dirty="0"/>
          </a:p>
        </p:txBody>
      </p:sp>
    </p:spTree>
    <p:extLst>
      <p:ext uri="{BB962C8B-B14F-4D97-AF65-F5344CB8AC3E}">
        <p14:creationId xmlns:p14="http://schemas.microsoft.com/office/powerpoint/2010/main" val="237572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RPL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fr-BE" dirty="0" smtClean="0"/>
              <a:t>DODAG: </a:t>
            </a:r>
            <a:r>
              <a:rPr lang="fr-BE" dirty="0" err="1" smtClean="0"/>
              <a:t>inspired</a:t>
            </a:r>
            <a:r>
              <a:rPr lang="fr-BE" dirty="0" smtClean="0"/>
              <a:t> by data-</a:t>
            </a:r>
            <a:r>
              <a:rPr lang="fr-BE" dirty="0" err="1" smtClean="0"/>
              <a:t>collect</a:t>
            </a:r>
            <a:r>
              <a:rPr lang="fr-BE" dirty="0" smtClean="0"/>
              <a:t> </a:t>
            </a:r>
            <a:r>
              <a:rPr lang="fr-BE" dirty="0" err="1" smtClean="0"/>
              <a:t>protocols</a:t>
            </a:r>
            <a:endParaRPr lang="fr-BE" dirty="0"/>
          </a:p>
        </p:txBody>
      </p:sp>
      <p:cxnSp>
        <p:nvCxnSpPr>
          <p:cNvPr id="14" name="Connecteur droit avec flèche 13"/>
          <p:cNvCxnSpPr/>
          <p:nvPr/>
        </p:nvCxnSpPr>
        <p:spPr>
          <a:xfrm flipV="1">
            <a:off x="1833887" y="3283175"/>
            <a:ext cx="1083738" cy="8677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V="1">
            <a:off x="3095836" y="3356992"/>
            <a:ext cx="0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H="1" flipV="1">
            <a:off x="3274047" y="3283175"/>
            <a:ext cx="1083738" cy="8677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Ellipse 28"/>
          <p:cNvSpPr/>
          <p:nvPr/>
        </p:nvSpPr>
        <p:spPr>
          <a:xfrm>
            <a:off x="827584" y="3501008"/>
            <a:ext cx="1656184" cy="1656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30" name="Connecteur droit avec flèche 29"/>
          <p:cNvCxnSpPr/>
          <p:nvPr/>
        </p:nvCxnSpPr>
        <p:spPr>
          <a:xfrm flipH="1">
            <a:off x="1043609" y="4581128"/>
            <a:ext cx="360039" cy="2898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endCxn id="29" idx="5"/>
          </p:cNvCxnSpPr>
          <p:nvPr/>
        </p:nvCxnSpPr>
        <p:spPr>
          <a:xfrm>
            <a:off x="1907704" y="4581128"/>
            <a:ext cx="333521" cy="3335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endCxn id="29" idx="1"/>
          </p:cNvCxnSpPr>
          <p:nvPr/>
        </p:nvCxnSpPr>
        <p:spPr>
          <a:xfrm flipH="1" flipV="1">
            <a:off x="1070127" y="3743550"/>
            <a:ext cx="405529" cy="3335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endCxn id="29" idx="7"/>
          </p:cNvCxnSpPr>
          <p:nvPr/>
        </p:nvCxnSpPr>
        <p:spPr>
          <a:xfrm flipV="1">
            <a:off x="1907704" y="3743550"/>
            <a:ext cx="333521" cy="3335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Ellipse 33"/>
          <p:cNvSpPr/>
          <p:nvPr/>
        </p:nvSpPr>
        <p:spPr>
          <a:xfrm>
            <a:off x="2267744" y="3501008"/>
            <a:ext cx="1656184" cy="1656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35" name="Connecteur droit avec flèche 34"/>
          <p:cNvCxnSpPr/>
          <p:nvPr/>
        </p:nvCxnSpPr>
        <p:spPr>
          <a:xfrm flipH="1">
            <a:off x="2483769" y="4581128"/>
            <a:ext cx="360039" cy="2898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>
            <a:endCxn id="34" idx="5"/>
          </p:cNvCxnSpPr>
          <p:nvPr/>
        </p:nvCxnSpPr>
        <p:spPr>
          <a:xfrm>
            <a:off x="3347864" y="4581128"/>
            <a:ext cx="333521" cy="3335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endCxn id="34" idx="1"/>
          </p:cNvCxnSpPr>
          <p:nvPr/>
        </p:nvCxnSpPr>
        <p:spPr>
          <a:xfrm flipH="1" flipV="1">
            <a:off x="2510287" y="3743550"/>
            <a:ext cx="405529" cy="3335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>
            <a:endCxn id="34" idx="7"/>
          </p:cNvCxnSpPr>
          <p:nvPr/>
        </p:nvCxnSpPr>
        <p:spPr>
          <a:xfrm flipV="1">
            <a:off x="3347864" y="3743550"/>
            <a:ext cx="333521" cy="3335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Ellipse 38"/>
          <p:cNvSpPr/>
          <p:nvPr/>
        </p:nvSpPr>
        <p:spPr>
          <a:xfrm>
            <a:off x="3707904" y="3501008"/>
            <a:ext cx="1656184" cy="1656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0" name="Connecteur droit avec flèche 39"/>
          <p:cNvCxnSpPr/>
          <p:nvPr/>
        </p:nvCxnSpPr>
        <p:spPr>
          <a:xfrm flipH="1">
            <a:off x="3923929" y="4581128"/>
            <a:ext cx="360039" cy="2898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endCxn id="39" idx="5"/>
          </p:cNvCxnSpPr>
          <p:nvPr/>
        </p:nvCxnSpPr>
        <p:spPr>
          <a:xfrm>
            <a:off x="4788024" y="4581128"/>
            <a:ext cx="333521" cy="3335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endCxn id="39" idx="1"/>
          </p:cNvCxnSpPr>
          <p:nvPr/>
        </p:nvCxnSpPr>
        <p:spPr>
          <a:xfrm flipH="1" flipV="1">
            <a:off x="3950447" y="3743550"/>
            <a:ext cx="405529" cy="3335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endCxn id="39" idx="7"/>
          </p:cNvCxnSpPr>
          <p:nvPr/>
        </p:nvCxnSpPr>
        <p:spPr>
          <a:xfrm flipV="1">
            <a:off x="4788024" y="3743550"/>
            <a:ext cx="333521" cy="3335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ZoneTexte 43"/>
          <p:cNvSpPr txBox="1"/>
          <p:nvPr/>
        </p:nvSpPr>
        <p:spPr>
          <a:xfrm>
            <a:off x="5364088" y="2852936"/>
            <a:ext cx="35178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BE" sz="2400" dirty="0" smtClean="0"/>
              <a:t> </a:t>
            </a:r>
            <a:r>
              <a:rPr lang="fr-BE" sz="2400" dirty="0" err="1" smtClean="0"/>
              <a:t>Periodic</a:t>
            </a:r>
            <a:r>
              <a:rPr lang="fr-BE" sz="2400" dirty="0" smtClean="0"/>
              <a:t> </a:t>
            </a:r>
            <a:r>
              <a:rPr lang="fr-BE" sz="2400" dirty="0" err="1" smtClean="0"/>
              <a:t>Broadcasts</a:t>
            </a:r>
            <a:r>
              <a:rPr lang="fr-BE" sz="2400" dirty="0" smtClean="0"/>
              <a:t> (DIO)</a:t>
            </a:r>
          </a:p>
          <a:p>
            <a:pPr>
              <a:buFont typeface="Wingdings"/>
              <a:buChar char="à"/>
            </a:pPr>
            <a:r>
              <a:rPr lang="fr-BE" sz="2400" dirty="0" err="1" smtClean="0">
                <a:sym typeface="Wingdings" pitchFamily="2" charset="2"/>
              </a:rPr>
              <a:t>Uproutes</a:t>
            </a:r>
            <a:endParaRPr lang="fr-BE" sz="2400" dirty="0" smtClean="0">
              <a:sym typeface="Wingdings" pitchFamily="2" charset="2"/>
            </a:endParaRPr>
          </a:p>
        </p:txBody>
      </p:sp>
      <p:sp>
        <p:nvSpPr>
          <p:cNvPr id="45" name="Ellipse 44"/>
          <p:cNvSpPr/>
          <p:nvPr/>
        </p:nvSpPr>
        <p:spPr>
          <a:xfrm>
            <a:off x="1403648" y="407707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/>
              <a:t>2</a:t>
            </a:r>
            <a:endParaRPr lang="fr-BE" sz="2000" b="1" dirty="0"/>
          </a:p>
        </p:txBody>
      </p:sp>
      <p:sp>
        <p:nvSpPr>
          <p:cNvPr id="46" name="Ellipse 45"/>
          <p:cNvSpPr/>
          <p:nvPr/>
        </p:nvSpPr>
        <p:spPr>
          <a:xfrm>
            <a:off x="2843808" y="407707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4</a:t>
            </a:r>
            <a:endParaRPr lang="fr-BE" b="1" dirty="0"/>
          </a:p>
        </p:txBody>
      </p:sp>
      <p:sp>
        <p:nvSpPr>
          <p:cNvPr id="47" name="Ellipse 46"/>
          <p:cNvSpPr/>
          <p:nvPr/>
        </p:nvSpPr>
        <p:spPr>
          <a:xfrm>
            <a:off x="755576" y="5589240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3</a:t>
            </a:r>
            <a:endParaRPr lang="fr-BE" b="1" dirty="0"/>
          </a:p>
        </p:txBody>
      </p:sp>
      <p:sp>
        <p:nvSpPr>
          <p:cNvPr id="48" name="Ellipse 47"/>
          <p:cNvSpPr/>
          <p:nvPr/>
        </p:nvSpPr>
        <p:spPr>
          <a:xfrm>
            <a:off x="2843808" y="2852936"/>
            <a:ext cx="504056" cy="50405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/>
              <a:t>1</a:t>
            </a:r>
            <a:endParaRPr lang="fr-BE" sz="2000" b="1" dirty="0"/>
          </a:p>
        </p:txBody>
      </p:sp>
      <p:sp>
        <p:nvSpPr>
          <p:cNvPr id="49" name="Ellipse 48"/>
          <p:cNvSpPr/>
          <p:nvPr/>
        </p:nvSpPr>
        <p:spPr>
          <a:xfrm>
            <a:off x="4283968" y="407707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6</a:t>
            </a:r>
            <a:endParaRPr lang="fr-BE" b="1" dirty="0"/>
          </a:p>
        </p:txBody>
      </p:sp>
      <p:sp>
        <p:nvSpPr>
          <p:cNvPr id="50" name="Ellipse 49"/>
          <p:cNvSpPr/>
          <p:nvPr/>
        </p:nvSpPr>
        <p:spPr>
          <a:xfrm>
            <a:off x="2051720" y="5589240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5</a:t>
            </a:r>
            <a:endParaRPr lang="fr-BE" b="1" dirty="0"/>
          </a:p>
        </p:txBody>
      </p:sp>
      <p:sp>
        <p:nvSpPr>
          <p:cNvPr id="51" name="Ellipse 50"/>
          <p:cNvSpPr/>
          <p:nvPr/>
        </p:nvSpPr>
        <p:spPr>
          <a:xfrm>
            <a:off x="4283968" y="5589240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7</a:t>
            </a:r>
            <a:endParaRPr lang="fr-BE" b="1" dirty="0"/>
          </a:p>
        </p:txBody>
      </p:sp>
    </p:spTree>
    <p:extLst>
      <p:ext uri="{BB962C8B-B14F-4D97-AF65-F5344CB8AC3E}">
        <p14:creationId xmlns:p14="http://schemas.microsoft.com/office/powerpoint/2010/main" val="237572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RPL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fr-BE" dirty="0" smtClean="0"/>
              <a:t>DODAG: </a:t>
            </a:r>
            <a:r>
              <a:rPr lang="fr-BE" dirty="0" err="1" smtClean="0"/>
              <a:t>inspired</a:t>
            </a:r>
            <a:r>
              <a:rPr lang="fr-BE" dirty="0" smtClean="0"/>
              <a:t> by data-</a:t>
            </a:r>
            <a:r>
              <a:rPr lang="fr-BE" dirty="0" err="1" smtClean="0"/>
              <a:t>collect</a:t>
            </a:r>
            <a:r>
              <a:rPr lang="fr-BE" dirty="0" smtClean="0"/>
              <a:t> </a:t>
            </a:r>
            <a:r>
              <a:rPr lang="fr-BE" dirty="0" err="1" smtClean="0"/>
              <a:t>protocols</a:t>
            </a:r>
            <a:endParaRPr lang="fr-BE" dirty="0"/>
          </a:p>
        </p:txBody>
      </p:sp>
      <p:cxnSp>
        <p:nvCxnSpPr>
          <p:cNvPr id="11" name="Connecteur droit avec flèche 10"/>
          <p:cNvCxnSpPr/>
          <p:nvPr/>
        </p:nvCxnSpPr>
        <p:spPr>
          <a:xfrm flipV="1">
            <a:off x="1007604" y="4581128"/>
            <a:ext cx="648072" cy="1008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flipH="1" flipV="1">
            <a:off x="1655676" y="4581128"/>
            <a:ext cx="648072" cy="1008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flipV="1">
            <a:off x="1833887" y="3283175"/>
            <a:ext cx="1083738" cy="8677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V="1">
            <a:off x="3095836" y="3356992"/>
            <a:ext cx="0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H="1" flipV="1">
            <a:off x="3274047" y="3283175"/>
            <a:ext cx="1083738" cy="8677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 flipV="1">
            <a:off x="4535996" y="4581128"/>
            <a:ext cx="0" cy="1008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ZoneTexte 43"/>
          <p:cNvSpPr txBox="1"/>
          <p:nvPr/>
        </p:nvSpPr>
        <p:spPr>
          <a:xfrm>
            <a:off x="5364088" y="2852936"/>
            <a:ext cx="35178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BE" sz="2400" dirty="0" smtClean="0"/>
              <a:t> </a:t>
            </a:r>
            <a:r>
              <a:rPr lang="fr-BE" sz="2400" dirty="0" err="1" smtClean="0"/>
              <a:t>Periodic</a:t>
            </a:r>
            <a:r>
              <a:rPr lang="fr-BE" sz="2400" dirty="0" smtClean="0"/>
              <a:t> </a:t>
            </a:r>
            <a:r>
              <a:rPr lang="fr-BE" sz="2400" dirty="0" err="1" smtClean="0"/>
              <a:t>Broadcasts</a:t>
            </a:r>
            <a:r>
              <a:rPr lang="fr-BE" sz="2400" dirty="0" smtClean="0"/>
              <a:t> (DIO)</a:t>
            </a:r>
          </a:p>
          <a:p>
            <a:pPr>
              <a:buFont typeface="Wingdings"/>
              <a:buChar char="à"/>
            </a:pPr>
            <a:r>
              <a:rPr lang="fr-BE" sz="2400" dirty="0" err="1" smtClean="0">
                <a:sym typeface="Wingdings" pitchFamily="2" charset="2"/>
              </a:rPr>
              <a:t>Uproutes</a:t>
            </a:r>
            <a:endParaRPr lang="fr-BE" sz="2400" dirty="0" smtClean="0">
              <a:sym typeface="Wingdings" pitchFamily="2" charset="2"/>
            </a:endParaRPr>
          </a:p>
        </p:txBody>
      </p:sp>
      <p:sp>
        <p:nvSpPr>
          <p:cNvPr id="57" name="Ellipse 56"/>
          <p:cNvSpPr/>
          <p:nvPr/>
        </p:nvSpPr>
        <p:spPr>
          <a:xfrm>
            <a:off x="1403648" y="407707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/>
              <a:t>2</a:t>
            </a:r>
            <a:endParaRPr lang="fr-BE" sz="2000" b="1" dirty="0"/>
          </a:p>
        </p:txBody>
      </p:sp>
      <p:sp>
        <p:nvSpPr>
          <p:cNvPr id="58" name="Ellipse 57"/>
          <p:cNvSpPr/>
          <p:nvPr/>
        </p:nvSpPr>
        <p:spPr>
          <a:xfrm>
            <a:off x="2843808" y="407707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4</a:t>
            </a:r>
            <a:endParaRPr lang="fr-BE" b="1" dirty="0"/>
          </a:p>
        </p:txBody>
      </p:sp>
      <p:sp>
        <p:nvSpPr>
          <p:cNvPr id="59" name="Ellipse 58"/>
          <p:cNvSpPr/>
          <p:nvPr/>
        </p:nvSpPr>
        <p:spPr>
          <a:xfrm>
            <a:off x="755576" y="5589240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3</a:t>
            </a:r>
            <a:endParaRPr lang="fr-BE" b="1" dirty="0"/>
          </a:p>
        </p:txBody>
      </p:sp>
      <p:sp>
        <p:nvSpPr>
          <p:cNvPr id="60" name="Ellipse 59"/>
          <p:cNvSpPr/>
          <p:nvPr/>
        </p:nvSpPr>
        <p:spPr>
          <a:xfrm>
            <a:off x="2843808" y="2852936"/>
            <a:ext cx="504056" cy="50405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/>
              <a:t>1</a:t>
            </a:r>
            <a:endParaRPr lang="fr-BE" sz="2000" b="1" dirty="0"/>
          </a:p>
        </p:txBody>
      </p:sp>
      <p:sp>
        <p:nvSpPr>
          <p:cNvPr id="61" name="Ellipse 60"/>
          <p:cNvSpPr/>
          <p:nvPr/>
        </p:nvSpPr>
        <p:spPr>
          <a:xfrm>
            <a:off x="4283968" y="407707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6</a:t>
            </a:r>
            <a:endParaRPr lang="fr-BE" b="1" dirty="0"/>
          </a:p>
        </p:txBody>
      </p:sp>
      <p:sp>
        <p:nvSpPr>
          <p:cNvPr id="62" name="Ellipse 61"/>
          <p:cNvSpPr/>
          <p:nvPr/>
        </p:nvSpPr>
        <p:spPr>
          <a:xfrm>
            <a:off x="2051720" y="5589240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5</a:t>
            </a:r>
            <a:endParaRPr lang="fr-BE" b="1" dirty="0"/>
          </a:p>
        </p:txBody>
      </p:sp>
      <p:sp>
        <p:nvSpPr>
          <p:cNvPr id="63" name="Ellipse 62"/>
          <p:cNvSpPr/>
          <p:nvPr/>
        </p:nvSpPr>
        <p:spPr>
          <a:xfrm>
            <a:off x="4283968" y="5589240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7</a:t>
            </a:r>
            <a:endParaRPr lang="fr-BE" b="1" dirty="0"/>
          </a:p>
        </p:txBody>
      </p:sp>
    </p:spTree>
    <p:extLst>
      <p:ext uri="{BB962C8B-B14F-4D97-AF65-F5344CB8AC3E}">
        <p14:creationId xmlns:p14="http://schemas.microsoft.com/office/powerpoint/2010/main" val="237572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sz="5400" dirty="0" smtClean="0"/>
              <a:t>« the * syndrome »</a:t>
            </a:r>
            <a:endParaRPr lang="fr-BE" sz="5400" dirty="0"/>
          </a:p>
        </p:txBody>
      </p:sp>
      <p:sp>
        <p:nvSpPr>
          <p:cNvPr id="4" name="Rectangle 3"/>
          <p:cNvSpPr/>
          <p:nvPr/>
        </p:nvSpPr>
        <p:spPr>
          <a:xfrm>
            <a:off x="611560" y="1700808"/>
            <a:ext cx="133318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4400" dirty="0" err="1" smtClean="0"/>
              <a:t>Any</a:t>
            </a:r>
            <a:r>
              <a:rPr lang="fr-BE" sz="4400" dirty="0" smtClean="0"/>
              <a:t>*</a:t>
            </a:r>
            <a:endParaRPr lang="fr-BE" sz="4400" dirty="0"/>
          </a:p>
        </p:txBody>
      </p:sp>
      <p:sp>
        <p:nvSpPr>
          <p:cNvPr id="5" name="Rectangle 4"/>
          <p:cNvSpPr/>
          <p:nvPr/>
        </p:nvSpPr>
        <p:spPr>
          <a:xfrm>
            <a:off x="3254402" y="1700808"/>
            <a:ext cx="183255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4400" dirty="0" smtClean="0"/>
              <a:t>Smart*</a:t>
            </a:r>
            <a:endParaRPr lang="fr-BE" sz="4400" dirty="0"/>
          </a:p>
        </p:txBody>
      </p:sp>
      <p:sp>
        <p:nvSpPr>
          <p:cNvPr id="6" name="Rectangle 5"/>
          <p:cNvSpPr/>
          <p:nvPr/>
        </p:nvSpPr>
        <p:spPr>
          <a:xfrm>
            <a:off x="323528" y="2604968"/>
            <a:ext cx="2498826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3600" dirty="0" err="1" smtClean="0"/>
              <a:t>AnyOne</a:t>
            </a:r>
            <a:endParaRPr lang="fr-BE" sz="3600" dirty="0" smtClean="0"/>
          </a:p>
          <a:p>
            <a:r>
              <a:rPr lang="fr-BE" sz="3600" dirty="0" err="1" smtClean="0"/>
              <a:t>AnyThing</a:t>
            </a:r>
            <a:endParaRPr lang="fr-BE" sz="3600" dirty="0" smtClean="0"/>
          </a:p>
          <a:p>
            <a:r>
              <a:rPr lang="fr-BE" sz="3600" dirty="0" err="1" smtClean="0"/>
              <a:t>AnyWhere</a:t>
            </a:r>
            <a:endParaRPr lang="fr-BE" sz="3600" dirty="0" smtClean="0"/>
          </a:p>
          <a:p>
            <a:r>
              <a:rPr lang="fr-BE" sz="3600" dirty="0" err="1" smtClean="0"/>
              <a:t>AnyBusiness</a:t>
            </a:r>
            <a:endParaRPr lang="fr-BE" sz="3600" dirty="0" smtClean="0"/>
          </a:p>
          <a:p>
            <a:r>
              <a:rPr lang="fr-BE" sz="3600" dirty="0" err="1" smtClean="0"/>
              <a:t>AnyNetwork</a:t>
            </a:r>
            <a:endParaRPr lang="fr-BE" sz="3600" dirty="0" smtClean="0"/>
          </a:p>
          <a:p>
            <a:r>
              <a:rPr lang="fr-BE" sz="3600" dirty="0" err="1" smtClean="0"/>
              <a:t>AnyContext</a:t>
            </a:r>
            <a:endParaRPr lang="fr-BE" sz="36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2987824" y="2604968"/>
            <a:ext cx="3374963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3600" dirty="0" err="1" smtClean="0"/>
              <a:t>SmartHome</a:t>
            </a:r>
            <a:endParaRPr lang="fr-BE" sz="3600" dirty="0" smtClean="0"/>
          </a:p>
          <a:p>
            <a:r>
              <a:rPr lang="fr-BE" sz="3600" dirty="0" err="1" smtClean="0"/>
              <a:t>SmartBuilding</a:t>
            </a:r>
            <a:endParaRPr lang="fr-BE" sz="3600" dirty="0" smtClean="0"/>
          </a:p>
          <a:p>
            <a:r>
              <a:rPr lang="fr-BE" sz="3600" dirty="0" err="1" smtClean="0"/>
              <a:t>SmartEnergy</a:t>
            </a:r>
            <a:endParaRPr lang="fr-BE" sz="3600" dirty="0"/>
          </a:p>
          <a:p>
            <a:r>
              <a:rPr lang="fr-BE" sz="3600" dirty="0" err="1" smtClean="0"/>
              <a:t>SmartGrid</a:t>
            </a:r>
            <a:endParaRPr lang="fr-BE" sz="3600" dirty="0" smtClean="0"/>
          </a:p>
          <a:p>
            <a:r>
              <a:rPr lang="fr-BE" sz="3600" dirty="0" err="1" smtClean="0"/>
              <a:t>SmartCity</a:t>
            </a:r>
            <a:endParaRPr lang="fr-BE" sz="3600" dirty="0" smtClean="0"/>
          </a:p>
          <a:p>
            <a:r>
              <a:rPr lang="fr-BE" sz="3600" dirty="0" err="1" smtClean="0"/>
              <a:t>SmartFactory</a:t>
            </a:r>
            <a:endParaRPr lang="fr-BE" sz="3600" dirty="0" smtClean="0"/>
          </a:p>
          <a:p>
            <a:r>
              <a:rPr lang="fr-BE" sz="3600" dirty="0" err="1" smtClean="0"/>
              <a:t>SmartAgriculture</a:t>
            </a:r>
            <a:endParaRPr lang="fr-BE" sz="36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6228184" y="1700808"/>
            <a:ext cx="187102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4400" dirty="0" smtClean="0"/>
              <a:t>*</a:t>
            </a:r>
            <a:r>
              <a:rPr lang="fr-BE" sz="4400" dirty="0" err="1" smtClean="0"/>
              <a:t>aware</a:t>
            </a:r>
            <a:endParaRPr lang="fr-BE" sz="4400" dirty="0"/>
          </a:p>
        </p:txBody>
      </p:sp>
      <p:sp>
        <p:nvSpPr>
          <p:cNvPr id="9" name="Rectangle 8"/>
          <p:cNvSpPr/>
          <p:nvPr/>
        </p:nvSpPr>
        <p:spPr>
          <a:xfrm>
            <a:off x="5940152" y="2604968"/>
            <a:ext cx="2978188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3600" dirty="0" err="1" smtClean="0"/>
              <a:t>Context</a:t>
            </a:r>
            <a:r>
              <a:rPr lang="fr-BE" sz="3600" dirty="0" smtClean="0"/>
              <a:t>-</a:t>
            </a:r>
            <a:r>
              <a:rPr lang="fr-BE" sz="3600" dirty="0" err="1" smtClean="0"/>
              <a:t>Aware</a:t>
            </a:r>
            <a:endParaRPr lang="fr-BE" sz="3600" dirty="0" smtClean="0"/>
          </a:p>
          <a:p>
            <a:r>
              <a:rPr lang="fr-BE" sz="3600" dirty="0" smtClean="0"/>
              <a:t>Self-</a:t>
            </a:r>
            <a:r>
              <a:rPr lang="fr-BE" sz="3600" dirty="0" err="1" smtClean="0"/>
              <a:t>Aware</a:t>
            </a:r>
            <a:endParaRPr lang="fr-BE" sz="3600" dirty="0" smtClean="0"/>
          </a:p>
          <a:p>
            <a:r>
              <a:rPr lang="fr-BE" sz="3600" dirty="0" err="1" smtClean="0"/>
              <a:t>Process</a:t>
            </a:r>
            <a:r>
              <a:rPr lang="fr-BE" sz="3600" dirty="0" smtClean="0"/>
              <a:t>-</a:t>
            </a:r>
            <a:r>
              <a:rPr lang="fr-BE" sz="3600" dirty="0" err="1" smtClean="0"/>
              <a:t>Aware</a:t>
            </a:r>
            <a:endParaRPr lang="fr-BE" sz="3600" dirty="0" smtClean="0"/>
          </a:p>
          <a:p>
            <a:r>
              <a:rPr lang="fr-BE" sz="3600" dirty="0" smtClean="0"/>
              <a:t>… 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RPL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64704"/>
          </a:xfrm>
        </p:spPr>
        <p:txBody>
          <a:bodyPr/>
          <a:lstStyle/>
          <a:p>
            <a:pPr>
              <a:buNone/>
            </a:pPr>
            <a:r>
              <a:rPr lang="fr-BE" dirty="0" smtClean="0"/>
              <a:t>DODAG: </a:t>
            </a:r>
            <a:r>
              <a:rPr lang="fr-BE" dirty="0" err="1" smtClean="0"/>
              <a:t>inspired</a:t>
            </a:r>
            <a:r>
              <a:rPr lang="fr-BE" dirty="0" smtClean="0"/>
              <a:t> by data-</a:t>
            </a:r>
            <a:r>
              <a:rPr lang="fr-BE" dirty="0" err="1" smtClean="0"/>
              <a:t>collect</a:t>
            </a:r>
            <a:r>
              <a:rPr lang="fr-BE" dirty="0" smtClean="0"/>
              <a:t> </a:t>
            </a:r>
            <a:r>
              <a:rPr lang="fr-BE" dirty="0" err="1" smtClean="0"/>
              <a:t>protocols</a:t>
            </a:r>
            <a:endParaRPr lang="fr-BE" dirty="0"/>
          </a:p>
        </p:txBody>
      </p:sp>
      <p:cxnSp>
        <p:nvCxnSpPr>
          <p:cNvPr id="11" name="Connecteur droit avec flèche 10"/>
          <p:cNvCxnSpPr/>
          <p:nvPr/>
        </p:nvCxnSpPr>
        <p:spPr>
          <a:xfrm flipV="1">
            <a:off x="1007604" y="4581128"/>
            <a:ext cx="648072" cy="1008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flipH="1" flipV="1">
            <a:off x="1655676" y="4581128"/>
            <a:ext cx="648072" cy="1008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flipV="1">
            <a:off x="1833887" y="3283175"/>
            <a:ext cx="1083738" cy="8677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V="1">
            <a:off x="3095836" y="3356992"/>
            <a:ext cx="0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H="1" flipV="1">
            <a:off x="3274047" y="3283175"/>
            <a:ext cx="1083738" cy="8677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 flipV="1">
            <a:off x="4535996" y="4581128"/>
            <a:ext cx="0" cy="1008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Ellipse 18"/>
          <p:cNvSpPr/>
          <p:nvPr/>
        </p:nvSpPr>
        <p:spPr>
          <a:xfrm>
            <a:off x="827584" y="3501008"/>
            <a:ext cx="1656184" cy="1656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1" name="Connecteur droit avec flèche 20"/>
          <p:cNvCxnSpPr/>
          <p:nvPr/>
        </p:nvCxnSpPr>
        <p:spPr>
          <a:xfrm flipH="1">
            <a:off x="1043609" y="4581128"/>
            <a:ext cx="360039" cy="2898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endCxn id="19" idx="5"/>
          </p:cNvCxnSpPr>
          <p:nvPr/>
        </p:nvCxnSpPr>
        <p:spPr>
          <a:xfrm>
            <a:off x="1907704" y="4581128"/>
            <a:ext cx="333521" cy="3335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endCxn id="19" idx="1"/>
          </p:cNvCxnSpPr>
          <p:nvPr/>
        </p:nvCxnSpPr>
        <p:spPr>
          <a:xfrm flipH="1" flipV="1">
            <a:off x="1070127" y="3743550"/>
            <a:ext cx="405529" cy="3335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endCxn id="19" idx="7"/>
          </p:cNvCxnSpPr>
          <p:nvPr/>
        </p:nvCxnSpPr>
        <p:spPr>
          <a:xfrm flipV="1">
            <a:off x="1907704" y="3743550"/>
            <a:ext cx="333521" cy="3335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Ellipse 26"/>
          <p:cNvSpPr/>
          <p:nvPr/>
        </p:nvSpPr>
        <p:spPr>
          <a:xfrm>
            <a:off x="3707904" y="5013176"/>
            <a:ext cx="1656184" cy="1656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8" name="Connecteur droit avec flèche 27"/>
          <p:cNvCxnSpPr/>
          <p:nvPr/>
        </p:nvCxnSpPr>
        <p:spPr>
          <a:xfrm flipH="1">
            <a:off x="3923929" y="6093296"/>
            <a:ext cx="360039" cy="2898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>
            <a:endCxn id="27" idx="5"/>
          </p:cNvCxnSpPr>
          <p:nvPr/>
        </p:nvCxnSpPr>
        <p:spPr>
          <a:xfrm>
            <a:off x="4788024" y="6093296"/>
            <a:ext cx="333521" cy="3335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>
            <a:endCxn id="27" idx="1"/>
          </p:cNvCxnSpPr>
          <p:nvPr/>
        </p:nvCxnSpPr>
        <p:spPr>
          <a:xfrm flipH="1" flipV="1">
            <a:off x="3950447" y="5255718"/>
            <a:ext cx="405529" cy="3335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endCxn id="27" idx="7"/>
          </p:cNvCxnSpPr>
          <p:nvPr/>
        </p:nvCxnSpPr>
        <p:spPr>
          <a:xfrm flipV="1">
            <a:off x="4788024" y="5255718"/>
            <a:ext cx="333521" cy="3335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5364088" y="2852936"/>
            <a:ext cx="36036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BE" sz="2400" dirty="0" smtClean="0"/>
              <a:t> </a:t>
            </a:r>
            <a:r>
              <a:rPr lang="fr-BE" sz="2400" dirty="0" err="1" smtClean="0"/>
              <a:t>Periodic</a:t>
            </a:r>
            <a:r>
              <a:rPr lang="fr-BE" sz="2400" dirty="0" smtClean="0"/>
              <a:t> </a:t>
            </a:r>
            <a:r>
              <a:rPr lang="fr-BE" sz="2400" dirty="0" err="1" smtClean="0"/>
              <a:t>Broadcasts</a:t>
            </a:r>
            <a:r>
              <a:rPr lang="fr-BE" sz="2400" dirty="0" smtClean="0"/>
              <a:t> (DIO)</a:t>
            </a:r>
          </a:p>
          <a:p>
            <a:pPr>
              <a:buFont typeface="Wingdings"/>
              <a:buChar char="à"/>
            </a:pPr>
            <a:r>
              <a:rPr lang="fr-BE" sz="2400" dirty="0" err="1" smtClean="0">
                <a:sym typeface="Wingdings" pitchFamily="2" charset="2"/>
              </a:rPr>
              <a:t>Uproutes</a:t>
            </a:r>
            <a:endParaRPr lang="fr-BE" sz="2400" dirty="0" smtClean="0">
              <a:sym typeface="Wingdings" pitchFamily="2" charset="2"/>
            </a:endParaRPr>
          </a:p>
          <a:p>
            <a:pPr>
              <a:buFont typeface="Wingdings"/>
              <a:buChar char="à"/>
            </a:pPr>
            <a:r>
              <a:rPr lang="fr-BE" sz="2400" dirty="0" err="1" smtClean="0">
                <a:sym typeface="Wingdings" pitchFamily="2" charset="2"/>
              </a:rPr>
              <a:t>Keep</a:t>
            </a:r>
            <a:r>
              <a:rPr lang="fr-BE" sz="2400" dirty="0" smtClean="0">
                <a:sym typeface="Wingdings" pitchFamily="2" charset="2"/>
              </a:rPr>
              <a:t> </a:t>
            </a:r>
            <a:r>
              <a:rPr lang="fr-BE" sz="2400" dirty="0" err="1" smtClean="0">
                <a:sym typeface="Wingdings" pitchFamily="2" charset="2"/>
              </a:rPr>
              <a:t>broadcasting</a:t>
            </a:r>
            <a:r>
              <a:rPr lang="fr-BE" sz="2400" dirty="0" smtClean="0">
                <a:sym typeface="Wingdings" pitchFamily="2" charset="2"/>
              </a:rPr>
              <a:t> to</a:t>
            </a:r>
          </a:p>
          <a:p>
            <a:r>
              <a:rPr lang="fr-BE" sz="2400" dirty="0" smtClean="0">
                <a:sym typeface="Wingdings" pitchFamily="2" charset="2"/>
              </a:rPr>
              <a:t>update </a:t>
            </a:r>
            <a:r>
              <a:rPr lang="fr-BE" sz="2400" dirty="0" err="1" smtClean="0">
                <a:sym typeface="Wingdings" pitchFamily="2" charset="2"/>
              </a:rPr>
              <a:t>ranks</a:t>
            </a:r>
            <a:r>
              <a:rPr lang="fr-BE" sz="2400" dirty="0" smtClean="0">
                <a:sym typeface="Wingdings" pitchFamily="2" charset="2"/>
              </a:rPr>
              <a:t> (</a:t>
            </a:r>
            <a:r>
              <a:rPr lang="fr-BE" sz="2400" dirty="0" err="1" smtClean="0">
                <a:sym typeface="Wingdings" pitchFamily="2" charset="2"/>
              </a:rPr>
              <a:t>with</a:t>
            </a:r>
            <a:r>
              <a:rPr lang="fr-BE" sz="2400" dirty="0" smtClean="0">
                <a:sym typeface="Wingdings" pitchFamily="2" charset="2"/>
              </a:rPr>
              <a:t> </a:t>
            </a:r>
            <a:r>
              <a:rPr lang="fr-BE" sz="2400" dirty="0" err="1" smtClean="0">
                <a:sym typeface="Wingdings" pitchFamily="2" charset="2"/>
              </a:rPr>
              <a:t>backoff</a:t>
            </a:r>
            <a:r>
              <a:rPr lang="fr-BE" sz="2400" dirty="0" smtClean="0">
                <a:sym typeface="Wingdings" pitchFamily="2" charset="2"/>
              </a:rPr>
              <a:t>)</a:t>
            </a:r>
          </a:p>
        </p:txBody>
      </p:sp>
      <p:sp>
        <p:nvSpPr>
          <p:cNvPr id="33" name="Ellipse 32"/>
          <p:cNvSpPr/>
          <p:nvPr/>
        </p:nvSpPr>
        <p:spPr>
          <a:xfrm>
            <a:off x="1403648" y="407707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/>
              <a:t>2</a:t>
            </a:r>
            <a:endParaRPr lang="fr-BE" sz="2000" b="1" dirty="0"/>
          </a:p>
        </p:txBody>
      </p:sp>
      <p:sp>
        <p:nvSpPr>
          <p:cNvPr id="34" name="Ellipse 33"/>
          <p:cNvSpPr/>
          <p:nvPr/>
        </p:nvSpPr>
        <p:spPr>
          <a:xfrm>
            <a:off x="2843808" y="407707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4</a:t>
            </a:r>
            <a:endParaRPr lang="fr-BE" b="1" dirty="0"/>
          </a:p>
        </p:txBody>
      </p:sp>
      <p:sp>
        <p:nvSpPr>
          <p:cNvPr id="35" name="Ellipse 34"/>
          <p:cNvSpPr/>
          <p:nvPr/>
        </p:nvSpPr>
        <p:spPr>
          <a:xfrm>
            <a:off x="755576" y="5589240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3</a:t>
            </a:r>
            <a:endParaRPr lang="fr-BE" b="1" dirty="0"/>
          </a:p>
        </p:txBody>
      </p:sp>
      <p:sp>
        <p:nvSpPr>
          <p:cNvPr id="36" name="Ellipse 35"/>
          <p:cNvSpPr/>
          <p:nvPr/>
        </p:nvSpPr>
        <p:spPr>
          <a:xfrm>
            <a:off x="2843808" y="2852936"/>
            <a:ext cx="504056" cy="50405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/>
              <a:t>1</a:t>
            </a:r>
            <a:endParaRPr lang="fr-BE" sz="2000" b="1" dirty="0"/>
          </a:p>
        </p:txBody>
      </p:sp>
      <p:sp>
        <p:nvSpPr>
          <p:cNvPr id="37" name="Ellipse 36"/>
          <p:cNvSpPr/>
          <p:nvPr/>
        </p:nvSpPr>
        <p:spPr>
          <a:xfrm>
            <a:off x="4283968" y="407707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6</a:t>
            </a:r>
            <a:endParaRPr lang="fr-BE" b="1" dirty="0"/>
          </a:p>
        </p:txBody>
      </p:sp>
      <p:sp>
        <p:nvSpPr>
          <p:cNvPr id="38" name="Ellipse 37"/>
          <p:cNvSpPr/>
          <p:nvPr/>
        </p:nvSpPr>
        <p:spPr>
          <a:xfrm>
            <a:off x="2051720" y="5589240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5</a:t>
            </a:r>
            <a:endParaRPr lang="fr-BE" b="1" dirty="0"/>
          </a:p>
        </p:txBody>
      </p:sp>
      <p:sp>
        <p:nvSpPr>
          <p:cNvPr id="39" name="Ellipse 38"/>
          <p:cNvSpPr/>
          <p:nvPr/>
        </p:nvSpPr>
        <p:spPr>
          <a:xfrm>
            <a:off x="4283968" y="5589240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7</a:t>
            </a:r>
            <a:endParaRPr lang="fr-BE" b="1" dirty="0"/>
          </a:p>
        </p:txBody>
      </p:sp>
    </p:spTree>
    <p:extLst>
      <p:ext uri="{BB962C8B-B14F-4D97-AF65-F5344CB8AC3E}">
        <p14:creationId xmlns:p14="http://schemas.microsoft.com/office/powerpoint/2010/main" val="237572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RPL</a:t>
            </a:r>
            <a:endParaRPr lang="fr-BE" dirty="0"/>
          </a:p>
        </p:txBody>
      </p:sp>
      <p:cxnSp>
        <p:nvCxnSpPr>
          <p:cNvPr id="9" name="Connecteur droit avec flèche 8"/>
          <p:cNvCxnSpPr/>
          <p:nvPr/>
        </p:nvCxnSpPr>
        <p:spPr>
          <a:xfrm flipV="1">
            <a:off x="1007604" y="4581128"/>
            <a:ext cx="648072" cy="1008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H="1" flipV="1">
            <a:off x="1655676" y="4581128"/>
            <a:ext cx="648072" cy="1008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 flipV="1">
            <a:off x="1833887" y="3283175"/>
            <a:ext cx="1083738" cy="8677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V="1">
            <a:off x="3095836" y="3356992"/>
            <a:ext cx="0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flipH="1" flipV="1">
            <a:off x="3274047" y="3283175"/>
            <a:ext cx="1083738" cy="8677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4535996" y="4581128"/>
            <a:ext cx="0" cy="1008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Ellipse 23"/>
          <p:cNvSpPr/>
          <p:nvPr/>
        </p:nvSpPr>
        <p:spPr>
          <a:xfrm>
            <a:off x="1403648" y="4077072"/>
            <a:ext cx="504056" cy="504056"/>
          </a:xfrm>
          <a:prstGeom prst="ellipse">
            <a:avLst/>
          </a:prstGeom>
          <a:solidFill>
            <a:srgbClr val="FF0000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sz="2000" b="1" dirty="0" smtClean="0"/>
              <a:t>2</a:t>
            </a:r>
            <a:endParaRPr lang="fr-BE" sz="2000" b="1" dirty="0"/>
          </a:p>
        </p:txBody>
      </p:sp>
      <p:sp>
        <p:nvSpPr>
          <p:cNvPr id="25" name="Ellipse 24"/>
          <p:cNvSpPr/>
          <p:nvPr/>
        </p:nvSpPr>
        <p:spPr>
          <a:xfrm>
            <a:off x="2843808" y="407707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4</a:t>
            </a:r>
            <a:endParaRPr lang="fr-BE" b="1" dirty="0"/>
          </a:p>
        </p:txBody>
      </p:sp>
      <p:sp>
        <p:nvSpPr>
          <p:cNvPr id="26" name="Ellipse 25"/>
          <p:cNvSpPr/>
          <p:nvPr/>
        </p:nvSpPr>
        <p:spPr>
          <a:xfrm>
            <a:off x="755576" y="5589240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3</a:t>
            </a:r>
            <a:endParaRPr lang="fr-BE" b="1" dirty="0"/>
          </a:p>
        </p:txBody>
      </p:sp>
      <p:sp>
        <p:nvSpPr>
          <p:cNvPr id="27" name="Ellipse 26"/>
          <p:cNvSpPr/>
          <p:nvPr/>
        </p:nvSpPr>
        <p:spPr>
          <a:xfrm>
            <a:off x="2843808" y="2852936"/>
            <a:ext cx="504056" cy="50405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/>
              <a:t>1</a:t>
            </a:r>
            <a:endParaRPr lang="fr-BE" sz="2000" b="1" dirty="0"/>
          </a:p>
        </p:txBody>
      </p:sp>
      <p:sp>
        <p:nvSpPr>
          <p:cNvPr id="28" name="Ellipse 27"/>
          <p:cNvSpPr/>
          <p:nvPr/>
        </p:nvSpPr>
        <p:spPr>
          <a:xfrm>
            <a:off x="4283968" y="407707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6</a:t>
            </a:r>
            <a:endParaRPr lang="fr-BE" b="1" dirty="0"/>
          </a:p>
        </p:txBody>
      </p:sp>
      <p:sp>
        <p:nvSpPr>
          <p:cNvPr id="29" name="Ellipse 28"/>
          <p:cNvSpPr/>
          <p:nvPr/>
        </p:nvSpPr>
        <p:spPr>
          <a:xfrm>
            <a:off x="2051720" y="5589240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5</a:t>
            </a:r>
            <a:endParaRPr lang="fr-BE" b="1" dirty="0"/>
          </a:p>
        </p:txBody>
      </p:sp>
      <p:sp>
        <p:nvSpPr>
          <p:cNvPr id="30" name="Ellipse 29"/>
          <p:cNvSpPr/>
          <p:nvPr/>
        </p:nvSpPr>
        <p:spPr>
          <a:xfrm>
            <a:off x="4283968" y="5589240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7</a:t>
            </a:r>
            <a:endParaRPr lang="fr-BE" b="1" dirty="0"/>
          </a:p>
        </p:txBody>
      </p:sp>
      <p:sp>
        <p:nvSpPr>
          <p:cNvPr id="31" name="ZoneTexte 30"/>
          <p:cNvSpPr txBox="1"/>
          <p:nvPr/>
        </p:nvSpPr>
        <p:spPr>
          <a:xfrm>
            <a:off x="5364088" y="2852936"/>
            <a:ext cx="36243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BE" sz="2400" dirty="0" smtClean="0"/>
              <a:t> </a:t>
            </a:r>
            <a:r>
              <a:rPr lang="fr-BE" sz="2400" dirty="0" err="1" smtClean="0"/>
              <a:t>Periodic</a:t>
            </a:r>
            <a:r>
              <a:rPr lang="fr-BE" sz="2400" dirty="0" smtClean="0"/>
              <a:t> </a:t>
            </a:r>
            <a:r>
              <a:rPr lang="fr-BE" sz="2400" dirty="0" err="1" smtClean="0"/>
              <a:t>Broadcasts</a:t>
            </a:r>
            <a:r>
              <a:rPr lang="fr-BE" sz="2400" dirty="0" smtClean="0"/>
              <a:t> (DIO)</a:t>
            </a:r>
          </a:p>
          <a:p>
            <a:pPr>
              <a:buFont typeface="Wingdings"/>
              <a:buChar char="à"/>
            </a:pPr>
            <a:r>
              <a:rPr lang="fr-BE" sz="2400" dirty="0" err="1" smtClean="0">
                <a:sym typeface="Wingdings" pitchFamily="2" charset="2"/>
              </a:rPr>
              <a:t>Uproutes</a:t>
            </a:r>
            <a:endParaRPr lang="fr-BE" sz="2400" dirty="0" smtClean="0">
              <a:sym typeface="Wingdings" pitchFamily="2" charset="2"/>
            </a:endParaRPr>
          </a:p>
          <a:p>
            <a:pPr>
              <a:buFont typeface="Wingdings"/>
              <a:buChar char="à"/>
            </a:pPr>
            <a:r>
              <a:rPr lang="fr-BE" sz="2400" dirty="0" err="1" smtClean="0">
                <a:sym typeface="Wingdings" pitchFamily="2" charset="2"/>
              </a:rPr>
              <a:t>Keep</a:t>
            </a:r>
            <a:r>
              <a:rPr lang="fr-BE" sz="2400" dirty="0" smtClean="0">
                <a:sym typeface="Wingdings" pitchFamily="2" charset="2"/>
              </a:rPr>
              <a:t> </a:t>
            </a:r>
            <a:r>
              <a:rPr lang="fr-BE" sz="2400" dirty="0" err="1" smtClean="0">
                <a:sym typeface="Wingdings" pitchFamily="2" charset="2"/>
              </a:rPr>
              <a:t>broadcasting</a:t>
            </a:r>
            <a:r>
              <a:rPr lang="fr-BE" sz="2400" dirty="0" smtClean="0">
                <a:sym typeface="Wingdings" pitchFamily="2" charset="2"/>
              </a:rPr>
              <a:t> to</a:t>
            </a:r>
          </a:p>
          <a:p>
            <a:r>
              <a:rPr lang="fr-BE" sz="2400" dirty="0" smtClean="0">
                <a:sym typeface="Wingdings" pitchFamily="2" charset="2"/>
              </a:rPr>
              <a:t>update </a:t>
            </a:r>
            <a:r>
              <a:rPr lang="fr-BE" sz="2400" b="1" dirty="0" err="1" smtClean="0">
                <a:sym typeface="Wingdings" pitchFamily="2" charset="2"/>
              </a:rPr>
              <a:t>ranks</a:t>
            </a:r>
            <a:r>
              <a:rPr lang="fr-BE" sz="2400" dirty="0" smtClean="0">
                <a:sym typeface="Wingdings" pitchFamily="2" charset="2"/>
              </a:rPr>
              <a:t> (</a:t>
            </a:r>
            <a:r>
              <a:rPr lang="fr-BE" sz="2400" dirty="0" err="1" smtClean="0">
                <a:sym typeface="Wingdings" pitchFamily="2" charset="2"/>
              </a:rPr>
              <a:t>with</a:t>
            </a:r>
            <a:r>
              <a:rPr lang="fr-BE" sz="2400" dirty="0" smtClean="0">
                <a:sym typeface="Wingdings" pitchFamily="2" charset="2"/>
              </a:rPr>
              <a:t> </a:t>
            </a:r>
            <a:r>
              <a:rPr lang="fr-BE" sz="2400" dirty="0" err="1" smtClean="0">
                <a:sym typeface="Wingdings" pitchFamily="2" charset="2"/>
              </a:rPr>
              <a:t>backoff</a:t>
            </a:r>
            <a:r>
              <a:rPr lang="fr-BE" sz="2400" dirty="0" smtClean="0">
                <a:sym typeface="Wingdings" pitchFamily="2" charset="2"/>
              </a:rPr>
              <a:t>)</a:t>
            </a:r>
          </a:p>
          <a:p>
            <a:pPr>
              <a:buFont typeface="Arial" pitchFamily="34" charset="0"/>
              <a:buChar char="•"/>
            </a:pPr>
            <a:r>
              <a:rPr lang="fr-BE" sz="2400" dirty="0" smtClean="0">
                <a:sym typeface="Wingdings" pitchFamily="2" charset="2"/>
              </a:rPr>
              <a:t> Rank = </a:t>
            </a:r>
            <a:r>
              <a:rPr lang="fr-BE" sz="2400" dirty="0" err="1" smtClean="0">
                <a:sym typeface="Wingdings" pitchFamily="2" charset="2"/>
              </a:rPr>
              <a:t>cost</a:t>
            </a:r>
            <a:r>
              <a:rPr lang="fr-BE" sz="2400" dirty="0" smtClean="0">
                <a:sym typeface="Wingdings" pitchFamily="2" charset="2"/>
              </a:rPr>
              <a:t> to </a:t>
            </a:r>
            <a:r>
              <a:rPr lang="fr-BE" sz="2400" dirty="0" err="1" smtClean="0">
                <a:sym typeface="Wingdings" pitchFamily="2" charset="2"/>
              </a:rPr>
              <a:t>sink</a:t>
            </a:r>
            <a:endParaRPr lang="fr-BE" sz="2400" dirty="0" smtClean="0">
              <a:sym typeface="Wingdings" pitchFamily="2" charset="2"/>
            </a:endParaRPr>
          </a:p>
        </p:txBody>
      </p:sp>
      <p:cxnSp>
        <p:nvCxnSpPr>
          <p:cNvPr id="32" name="Connecteur droit avec flèche 31"/>
          <p:cNvCxnSpPr/>
          <p:nvPr/>
        </p:nvCxnSpPr>
        <p:spPr>
          <a:xfrm flipV="1">
            <a:off x="1763688" y="3212976"/>
            <a:ext cx="648072" cy="50405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34" name="Connecteur droit avec flèche 33"/>
          <p:cNvCxnSpPr/>
          <p:nvPr/>
        </p:nvCxnSpPr>
        <p:spPr>
          <a:xfrm flipV="1">
            <a:off x="755576" y="4653136"/>
            <a:ext cx="432048" cy="64807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37" name="ZoneTexte 36"/>
          <p:cNvSpPr txBox="1"/>
          <p:nvPr/>
        </p:nvSpPr>
        <p:spPr>
          <a:xfrm>
            <a:off x="1254214" y="2852936"/>
            <a:ext cx="814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b="1" dirty="0" smtClean="0"/>
              <a:t>Link </a:t>
            </a:r>
          </a:p>
          <a:p>
            <a:pPr algn="ctr"/>
            <a:r>
              <a:rPr lang="fr-BE" b="1" dirty="0" err="1" smtClean="0"/>
              <a:t>Metric</a:t>
            </a:r>
            <a:endParaRPr lang="fr-BE" b="1" dirty="0"/>
          </a:p>
        </p:txBody>
      </p:sp>
      <p:sp>
        <p:nvSpPr>
          <p:cNvPr id="38" name="ZoneTexte 37"/>
          <p:cNvSpPr txBox="1"/>
          <p:nvPr/>
        </p:nvSpPr>
        <p:spPr>
          <a:xfrm>
            <a:off x="90364" y="4437112"/>
            <a:ext cx="814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b="1" dirty="0" smtClean="0"/>
              <a:t>Link </a:t>
            </a:r>
          </a:p>
          <a:p>
            <a:pPr algn="ctr"/>
            <a:r>
              <a:rPr lang="fr-BE" b="1" dirty="0" err="1" smtClean="0"/>
              <a:t>Metric</a:t>
            </a:r>
            <a:endParaRPr lang="fr-BE" b="1" dirty="0"/>
          </a:p>
        </p:txBody>
      </p:sp>
      <p:sp>
        <p:nvSpPr>
          <p:cNvPr id="39" name="ZoneTexte 38"/>
          <p:cNvSpPr txBox="1"/>
          <p:nvPr/>
        </p:nvSpPr>
        <p:spPr>
          <a:xfrm>
            <a:off x="606142" y="3717032"/>
            <a:ext cx="814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b="1" dirty="0" err="1" smtClean="0"/>
              <a:t>Node</a:t>
            </a:r>
            <a:endParaRPr lang="fr-BE" b="1" dirty="0" smtClean="0"/>
          </a:p>
          <a:p>
            <a:pPr algn="ctr"/>
            <a:r>
              <a:rPr lang="fr-BE" b="1" dirty="0" err="1" smtClean="0"/>
              <a:t>Metric</a:t>
            </a:r>
            <a:endParaRPr lang="fr-BE" b="1" dirty="0"/>
          </a:p>
        </p:txBody>
      </p:sp>
      <p:sp>
        <p:nvSpPr>
          <p:cNvPr id="40" name="Rectangle 39"/>
          <p:cNvSpPr/>
          <p:nvPr/>
        </p:nvSpPr>
        <p:spPr>
          <a:xfrm>
            <a:off x="35496" y="6309320"/>
            <a:ext cx="60398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2400" b="1" dirty="0" smtClean="0">
                <a:sym typeface="Wingdings" pitchFamily="2" charset="2"/>
              </a:rPr>
              <a:t>Rank 3, </a:t>
            </a:r>
            <a:r>
              <a:rPr lang="fr-BE" sz="2400" b="1" dirty="0" err="1" smtClean="0">
                <a:sym typeface="Wingdings" pitchFamily="2" charset="2"/>
              </a:rPr>
              <a:t>through</a:t>
            </a:r>
            <a:r>
              <a:rPr lang="fr-BE" sz="2400" b="1" dirty="0" smtClean="0">
                <a:sym typeface="Wingdings" pitchFamily="2" charset="2"/>
              </a:rPr>
              <a:t> 321 = Link 32 + Rank 2</a:t>
            </a:r>
            <a:endParaRPr lang="fr-BE" sz="2400" b="1" dirty="0"/>
          </a:p>
        </p:txBody>
      </p:sp>
      <p:sp>
        <p:nvSpPr>
          <p:cNvPr id="42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64704"/>
          </a:xfrm>
        </p:spPr>
        <p:txBody>
          <a:bodyPr/>
          <a:lstStyle/>
          <a:p>
            <a:pPr>
              <a:buNone/>
            </a:pPr>
            <a:r>
              <a:rPr lang="fr-BE" dirty="0" smtClean="0"/>
              <a:t>Distance-</a:t>
            </a:r>
            <a:r>
              <a:rPr lang="fr-BE" dirty="0" err="1" smtClean="0"/>
              <a:t>vector</a:t>
            </a:r>
            <a:r>
              <a:rPr lang="fr-BE" dirty="0" smtClean="0"/>
              <a:t> </a:t>
            </a:r>
            <a:r>
              <a:rPr lang="fr-BE" dirty="0" err="1" smtClean="0"/>
              <a:t>routing</a:t>
            </a:r>
            <a:r>
              <a:rPr lang="fr-BE" dirty="0" smtClean="0"/>
              <a:t> </a:t>
            </a:r>
            <a:r>
              <a:rPr lang="fr-BE" dirty="0" err="1" smtClean="0"/>
              <a:t>protocol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77828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RPL</a:t>
            </a:r>
            <a:endParaRPr lang="fr-BE" dirty="0"/>
          </a:p>
        </p:txBody>
      </p:sp>
      <p:cxnSp>
        <p:nvCxnSpPr>
          <p:cNvPr id="9" name="Connecteur droit avec flèche 8"/>
          <p:cNvCxnSpPr/>
          <p:nvPr/>
        </p:nvCxnSpPr>
        <p:spPr>
          <a:xfrm flipV="1">
            <a:off x="1007604" y="4581128"/>
            <a:ext cx="648072" cy="1008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H="1" flipV="1">
            <a:off x="1655676" y="4581128"/>
            <a:ext cx="648072" cy="1008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 flipV="1">
            <a:off x="1833887" y="3283175"/>
            <a:ext cx="1083738" cy="8677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V="1">
            <a:off x="3095836" y="3356992"/>
            <a:ext cx="0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flipH="1" flipV="1">
            <a:off x="3274047" y="3283175"/>
            <a:ext cx="1083738" cy="8677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4535996" y="4581128"/>
            <a:ext cx="0" cy="1008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Ellipse 23"/>
          <p:cNvSpPr/>
          <p:nvPr/>
        </p:nvSpPr>
        <p:spPr>
          <a:xfrm>
            <a:off x="1403648" y="4077072"/>
            <a:ext cx="504056" cy="504056"/>
          </a:xfrm>
          <a:prstGeom prst="ellipse">
            <a:avLst/>
          </a:prstGeom>
          <a:solidFill>
            <a:srgbClr val="FF0000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sz="2000" b="1" dirty="0" smtClean="0"/>
              <a:t>2</a:t>
            </a:r>
            <a:endParaRPr lang="fr-BE" sz="2000" b="1" dirty="0"/>
          </a:p>
        </p:txBody>
      </p:sp>
      <p:sp>
        <p:nvSpPr>
          <p:cNvPr id="25" name="Ellipse 24"/>
          <p:cNvSpPr/>
          <p:nvPr/>
        </p:nvSpPr>
        <p:spPr>
          <a:xfrm>
            <a:off x="2843808" y="407707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4</a:t>
            </a:r>
            <a:endParaRPr lang="fr-BE" b="1" dirty="0"/>
          </a:p>
        </p:txBody>
      </p:sp>
      <p:sp>
        <p:nvSpPr>
          <p:cNvPr id="26" name="Ellipse 25"/>
          <p:cNvSpPr/>
          <p:nvPr/>
        </p:nvSpPr>
        <p:spPr>
          <a:xfrm>
            <a:off x="755576" y="5589240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3</a:t>
            </a:r>
            <a:endParaRPr lang="fr-BE" b="1" dirty="0"/>
          </a:p>
        </p:txBody>
      </p:sp>
      <p:sp>
        <p:nvSpPr>
          <p:cNvPr id="27" name="Ellipse 26"/>
          <p:cNvSpPr/>
          <p:nvPr/>
        </p:nvSpPr>
        <p:spPr>
          <a:xfrm>
            <a:off x="2843808" y="2852936"/>
            <a:ext cx="504056" cy="50405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/>
              <a:t>1</a:t>
            </a:r>
            <a:endParaRPr lang="fr-BE" sz="2000" b="1" dirty="0"/>
          </a:p>
        </p:txBody>
      </p:sp>
      <p:sp>
        <p:nvSpPr>
          <p:cNvPr id="28" name="Ellipse 27"/>
          <p:cNvSpPr/>
          <p:nvPr/>
        </p:nvSpPr>
        <p:spPr>
          <a:xfrm>
            <a:off x="4283968" y="407707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6</a:t>
            </a:r>
            <a:endParaRPr lang="fr-BE" b="1" dirty="0"/>
          </a:p>
        </p:txBody>
      </p:sp>
      <p:sp>
        <p:nvSpPr>
          <p:cNvPr id="29" name="Ellipse 28"/>
          <p:cNvSpPr/>
          <p:nvPr/>
        </p:nvSpPr>
        <p:spPr>
          <a:xfrm>
            <a:off x="2051720" y="5589240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5</a:t>
            </a:r>
            <a:endParaRPr lang="fr-BE" b="1" dirty="0"/>
          </a:p>
        </p:txBody>
      </p:sp>
      <p:sp>
        <p:nvSpPr>
          <p:cNvPr id="30" name="Ellipse 29"/>
          <p:cNvSpPr/>
          <p:nvPr/>
        </p:nvSpPr>
        <p:spPr>
          <a:xfrm>
            <a:off x="4283968" y="5589240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7</a:t>
            </a:r>
            <a:endParaRPr lang="fr-BE" b="1" dirty="0"/>
          </a:p>
        </p:txBody>
      </p:sp>
      <p:sp>
        <p:nvSpPr>
          <p:cNvPr id="31" name="ZoneTexte 30"/>
          <p:cNvSpPr txBox="1"/>
          <p:nvPr/>
        </p:nvSpPr>
        <p:spPr>
          <a:xfrm>
            <a:off x="5364088" y="2852936"/>
            <a:ext cx="386144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BE" sz="2400" dirty="0" smtClean="0"/>
              <a:t> </a:t>
            </a:r>
            <a:r>
              <a:rPr lang="fr-BE" sz="2400" dirty="0" err="1" smtClean="0"/>
              <a:t>Periodic</a:t>
            </a:r>
            <a:r>
              <a:rPr lang="fr-BE" sz="2400" dirty="0" smtClean="0"/>
              <a:t> </a:t>
            </a:r>
            <a:r>
              <a:rPr lang="fr-BE" sz="2400" dirty="0" err="1" smtClean="0"/>
              <a:t>Broadcasts</a:t>
            </a:r>
            <a:r>
              <a:rPr lang="fr-BE" sz="2400" dirty="0" smtClean="0"/>
              <a:t> (DIO)</a:t>
            </a:r>
          </a:p>
          <a:p>
            <a:pPr>
              <a:buFont typeface="Wingdings"/>
              <a:buChar char="à"/>
            </a:pPr>
            <a:r>
              <a:rPr lang="fr-BE" sz="2400" dirty="0" err="1" smtClean="0">
                <a:sym typeface="Wingdings" pitchFamily="2" charset="2"/>
              </a:rPr>
              <a:t>Uproutes</a:t>
            </a:r>
            <a:endParaRPr lang="fr-BE" sz="2400" dirty="0" smtClean="0">
              <a:sym typeface="Wingdings" pitchFamily="2" charset="2"/>
            </a:endParaRPr>
          </a:p>
          <a:p>
            <a:pPr>
              <a:buFont typeface="Wingdings"/>
              <a:buChar char="à"/>
            </a:pPr>
            <a:r>
              <a:rPr lang="fr-BE" sz="2400" dirty="0" err="1" smtClean="0">
                <a:sym typeface="Wingdings" pitchFamily="2" charset="2"/>
              </a:rPr>
              <a:t>Keep</a:t>
            </a:r>
            <a:r>
              <a:rPr lang="fr-BE" sz="2400" dirty="0" smtClean="0">
                <a:sym typeface="Wingdings" pitchFamily="2" charset="2"/>
              </a:rPr>
              <a:t> </a:t>
            </a:r>
            <a:r>
              <a:rPr lang="fr-BE" sz="2400" dirty="0" err="1" smtClean="0">
                <a:sym typeface="Wingdings" pitchFamily="2" charset="2"/>
              </a:rPr>
              <a:t>broadcasting</a:t>
            </a:r>
            <a:r>
              <a:rPr lang="fr-BE" sz="2400" dirty="0" smtClean="0">
                <a:sym typeface="Wingdings" pitchFamily="2" charset="2"/>
              </a:rPr>
              <a:t> to</a:t>
            </a:r>
          </a:p>
          <a:p>
            <a:r>
              <a:rPr lang="fr-BE" sz="2400" dirty="0" smtClean="0">
                <a:sym typeface="Wingdings" pitchFamily="2" charset="2"/>
              </a:rPr>
              <a:t>update </a:t>
            </a:r>
            <a:r>
              <a:rPr lang="fr-BE" sz="2400" b="1" dirty="0" err="1" smtClean="0">
                <a:sym typeface="Wingdings" pitchFamily="2" charset="2"/>
              </a:rPr>
              <a:t>ranks</a:t>
            </a:r>
            <a:r>
              <a:rPr lang="fr-BE" sz="2400" dirty="0" smtClean="0">
                <a:sym typeface="Wingdings" pitchFamily="2" charset="2"/>
              </a:rPr>
              <a:t> (</a:t>
            </a:r>
            <a:r>
              <a:rPr lang="fr-BE" sz="2400" dirty="0" err="1" smtClean="0">
                <a:sym typeface="Wingdings" pitchFamily="2" charset="2"/>
              </a:rPr>
              <a:t>with</a:t>
            </a:r>
            <a:r>
              <a:rPr lang="fr-BE" sz="2400" dirty="0" smtClean="0">
                <a:sym typeface="Wingdings" pitchFamily="2" charset="2"/>
              </a:rPr>
              <a:t> </a:t>
            </a:r>
            <a:r>
              <a:rPr lang="fr-BE" sz="2400" dirty="0" err="1" smtClean="0">
                <a:sym typeface="Wingdings" pitchFamily="2" charset="2"/>
              </a:rPr>
              <a:t>backoff</a:t>
            </a:r>
            <a:r>
              <a:rPr lang="fr-BE" sz="2400" dirty="0" smtClean="0">
                <a:sym typeface="Wingdings" pitchFamily="2" charset="2"/>
              </a:rPr>
              <a:t>)</a:t>
            </a:r>
          </a:p>
          <a:p>
            <a:pPr>
              <a:buFont typeface="Arial" pitchFamily="34" charset="0"/>
              <a:buChar char="•"/>
            </a:pPr>
            <a:r>
              <a:rPr lang="fr-BE" sz="2400" dirty="0" smtClean="0">
                <a:sym typeface="Wingdings" pitchFamily="2" charset="2"/>
              </a:rPr>
              <a:t> Rank = </a:t>
            </a:r>
            <a:r>
              <a:rPr lang="fr-BE" sz="2400" dirty="0" err="1" smtClean="0">
                <a:sym typeface="Wingdings" pitchFamily="2" charset="2"/>
              </a:rPr>
              <a:t>cost</a:t>
            </a:r>
            <a:r>
              <a:rPr lang="fr-BE" sz="2400" dirty="0" smtClean="0">
                <a:sym typeface="Wingdings" pitchFamily="2" charset="2"/>
              </a:rPr>
              <a:t> to </a:t>
            </a:r>
            <a:r>
              <a:rPr lang="fr-BE" sz="2400" dirty="0" err="1" smtClean="0">
                <a:sym typeface="Wingdings" pitchFamily="2" charset="2"/>
              </a:rPr>
              <a:t>sink</a:t>
            </a:r>
            <a:endParaRPr lang="fr-BE" sz="2400" dirty="0" smtClean="0"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fr-BE" sz="2400" dirty="0" smtClean="0">
                <a:sym typeface="Wingdings" pitchFamily="2" charset="2"/>
              </a:rPr>
              <a:t> </a:t>
            </a:r>
            <a:r>
              <a:rPr lang="fr-BE" sz="2400" b="1" dirty="0" err="1" smtClean="0">
                <a:sym typeface="Wingdings" pitchFamily="2" charset="2"/>
              </a:rPr>
              <a:t>Metric</a:t>
            </a:r>
            <a:r>
              <a:rPr lang="fr-BE" sz="2400" b="1" dirty="0" smtClean="0">
                <a:sym typeface="Wingdings" pitchFamily="2" charset="2"/>
              </a:rPr>
              <a:t> </a:t>
            </a:r>
            <a:r>
              <a:rPr lang="fr-BE" sz="2400" b="1" dirty="0" err="1" smtClean="0">
                <a:sym typeface="Wingdings" pitchFamily="2" charset="2"/>
              </a:rPr>
              <a:t>example</a:t>
            </a:r>
            <a:r>
              <a:rPr lang="fr-BE" sz="2400" dirty="0" smtClean="0">
                <a:sym typeface="Wingdings" pitchFamily="2" charset="2"/>
              </a:rPr>
              <a:t>: </a:t>
            </a:r>
            <a:r>
              <a:rPr lang="fr-BE" sz="2400" b="1" dirty="0" smtClean="0">
                <a:sym typeface="Wingdings" pitchFamily="2" charset="2"/>
              </a:rPr>
              <a:t>ETX</a:t>
            </a:r>
            <a:r>
              <a:rPr lang="fr-BE" sz="2400" dirty="0" smtClean="0">
                <a:sym typeface="Wingdings" pitchFamily="2" charset="2"/>
              </a:rPr>
              <a:t>, </a:t>
            </a:r>
            <a:r>
              <a:rPr lang="fr-BE" sz="2400" dirty="0" err="1" smtClean="0">
                <a:sym typeface="Wingdings" pitchFamily="2" charset="2"/>
              </a:rPr>
              <a:t>based</a:t>
            </a:r>
            <a:endParaRPr lang="fr-BE" sz="2400" dirty="0" smtClean="0">
              <a:sym typeface="Wingdings" pitchFamily="2" charset="2"/>
            </a:endParaRPr>
          </a:p>
          <a:p>
            <a:r>
              <a:rPr lang="fr-BE" sz="2400" dirty="0" smtClean="0">
                <a:sym typeface="Wingdings" pitchFamily="2" charset="2"/>
              </a:rPr>
              <a:t>on </a:t>
            </a:r>
            <a:r>
              <a:rPr lang="fr-BE" sz="2400" dirty="0" err="1" smtClean="0">
                <a:sym typeface="Wingdings" pitchFamily="2" charset="2"/>
              </a:rPr>
              <a:t>dynamic</a:t>
            </a:r>
            <a:r>
              <a:rPr lang="fr-BE" sz="2400" dirty="0" smtClean="0">
                <a:sym typeface="Wingdings" pitchFamily="2" charset="2"/>
              </a:rPr>
              <a:t> </a:t>
            </a:r>
            <a:r>
              <a:rPr lang="fr-BE" sz="2400" dirty="0" err="1" smtClean="0">
                <a:sym typeface="Wingdings" pitchFamily="2" charset="2"/>
              </a:rPr>
              <a:t>measurements</a:t>
            </a:r>
            <a:endParaRPr lang="fr-BE" sz="2400" dirty="0" smtClean="0"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fr-BE" sz="2400" dirty="0" smtClean="0">
                <a:sym typeface="Wingdings" pitchFamily="2" charset="2"/>
              </a:rPr>
              <a:t> </a:t>
            </a:r>
            <a:r>
              <a:rPr lang="fr-BE" sz="2400" dirty="0" err="1" smtClean="0">
                <a:sym typeface="Wingdings" pitchFamily="2" charset="2"/>
              </a:rPr>
              <a:t>Datapath</a:t>
            </a:r>
            <a:r>
              <a:rPr lang="fr-BE" sz="2400" dirty="0" smtClean="0">
                <a:sym typeface="Wingdings" pitchFamily="2" charset="2"/>
              </a:rPr>
              <a:t> Validation</a:t>
            </a:r>
          </a:p>
        </p:txBody>
      </p:sp>
      <p:cxnSp>
        <p:nvCxnSpPr>
          <p:cNvPr id="32" name="Connecteur droit avec flèche 31"/>
          <p:cNvCxnSpPr/>
          <p:nvPr/>
        </p:nvCxnSpPr>
        <p:spPr>
          <a:xfrm flipV="1">
            <a:off x="1763688" y="3212976"/>
            <a:ext cx="648072" cy="50405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34" name="Connecteur droit avec flèche 33"/>
          <p:cNvCxnSpPr/>
          <p:nvPr/>
        </p:nvCxnSpPr>
        <p:spPr>
          <a:xfrm flipV="1">
            <a:off x="755576" y="4653136"/>
            <a:ext cx="432048" cy="64807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37" name="ZoneTexte 36"/>
          <p:cNvSpPr txBox="1"/>
          <p:nvPr/>
        </p:nvSpPr>
        <p:spPr>
          <a:xfrm>
            <a:off x="1296922" y="3068960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b="1" dirty="0" smtClean="0"/>
              <a:t>ETX 2-1</a:t>
            </a:r>
            <a:endParaRPr lang="fr-BE" b="1" dirty="0"/>
          </a:p>
        </p:txBody>
      </p:sp>
      <p:sp>
        <p:nvSpPr>
          <p:cNvPr id="38" name="ZoneTexte 37"/>
          <p:cNvSpPr txBox="1"/>
          <p:nvPr/>
        </p:nvSpPr>
        <p:spPr>
          <a:xfrm>
            <a:off x="50290" y="4437112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b="1" dirty="0" smtClean="0"/>
              <a:t>ETX 3-2</a:t>
            </a:r>
            <a:endParaRPr lang="fr-BE" b="1" dirty="0"/>
          </a:p>
        </p:txBody>
      </p:sp>
      <p:sp>
        <p:nvSpPr>
          <p:cNvPr id="40" name="Rectangle 39"/>
          <p:cNvSpPr/>
          <p:nvPr/>
        </p:nvSpPr>
        <p:spPr>
          <a:xfrm>
            <a:off x="35496" y="6309320"/>
            <a:ext cx="60398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2400" b="1" dirty="0" smtClean="0">
                <a:sym typeface="Wingdings" pitchFamily="2" charset="2"/>
              </a:rPr>
              <a:t>Rank 3, </a:t>
            </a:r>
            <a:r>
              <a:rPr lang="fr-BE" sz="2400" b="1" dirty="0" err="1" smtClean="0">
                <a:sym typeface="Wingdings" pitchFamily="2" charset="2"/>
              </a:rPr>
              <a:t>through</a:t>
            </a:r>
            <a:r>
              <a:rPr lang="fr-BE" sz="2400" b="1" dirty="0" smtClean="0">
                <a:sym typeface="Wingdings" pitchFamily="2" charset="2"/>
              </a:rPr>
              <a:t> 321 = Link 32 + Rank 2</a:t>
            </a:r>
            <a:endParaRPr lang="fr-BE" sz="2400" b="1" dirty="0"/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64704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fr-BE" dirty="0" smtClean="0"/>
              <a:t>ETX: </a:t>
            </a:r>
            <a:r>
              <a:rPr lang="fr-BE" dirty="0" err="1" smtClean="0"/>
              <a:t>Estimated</a:t>
            </a:r>
            <a:r>
              <a:rPr lang="fr-BE" dirty="0" smtClean="0"/>
              <a:t> Transmission Count (Link </a:t>
            </a:r>
            <a:r>
              <a:rPr lang="fr-BE" dirty="0" err="1" smtClean="0"/>
              <a:t>metric</a:t>
            </a:r>
            <a:r>
              <a:rPr lang="fr-BE" dirty="0" smtClean="0"/>
              <a:t>)</a:t>
            </a:r>
          </a:p>
          <a:p>
            <a:pPr>
              <a:buNone/>
            </a:pPr>
            <a:r>
              <a:rPr lang="fr-BE" dirty="0" smtClean="0">
                <a:sym typeface="Wingdings" pitchFamily="2" charset="2"/>
              </a:rPr>
              <a:t> Cumulative TX to </a:t>
            </a:r>
            <a:r>
              <a:rPr lang="fr-BE" dirty="0" err="1" smtClean="0">
                <a:sym typeface="Wingdings" pitchFamily="2" charset="2"/>
              </a:rPr>
              <a:t>reach</a:t>
            </a:r>
            <a:r>
              <a:rPr lang="fr-BE" dirty="0" smtClean="0">
                <a:sym typeface="Wingdings" pitchFamily="2" charset="2"/>
              </a:rPr>
              <a:t> </a:t>
            </a:r>
            <a:r>
              <a:rPr lang="fr-BE" dirty="0" err="1" smtClean="0">
                <a:sym typeface="Wingdings" pitchFamily="2" charset="2"/>
              </a:rPr>
              <a:t>sink</a:t>
            </a:r>
            <a:r>
              <a:rPr lang="fr-BE" dirty="0" smtClean="0">
                <a:sym typeface="Wingdings" pitchFamily="2" charset="2"/>
              </a:rPr>
              <a:t>, </a:t>
            </a:r>
            <a:r>
              <a:rPr lang="fr-BE" dirty="0" err="1" smtClean="0">
                <a:sym typeface="Wingdings" pitchFamily="2" charset="2"/>
              </a:rPr>
              <a:t>through</a:t>
            </a:r>
            <a:r>
              <a:rPr lang="fr-BE" dirty="0" smtClean="0">
                <a:sym typeface="Wingdings" pitchFamily="2" charset="2"/>
              </a:rPr>
              <a:t> a parent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77828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RPL</a:t>
            </a:r>
            <a:endParaRPr lang="fr-BE" dirty="0"/>
          </a:p>
        </p:txBody>
      </p:sp>
      <p:cxnSp>
        <p:nvCxnSpPr>
          <p:cNvPr id="9" name="Connecteur droit avec flèche 8"/>
          <p:cNvCxnSpPr/>
          <p:nvPr/>
        </p:nvCxnSpPr>
        <p:spPr>
          <a:xfrm flipV="1">
            <a:off x="1007604" y="4581128"/>
            <a:ext cx="648072" cy="1008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H="1" flipV="1">
            <a:off x="1655676" y="4581128"/>
            <a:ext cx="648072" cy="1008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 flipV="1">
            <a:off x="1833887" y="3283175"/>
            <a:ext cx="1083738" cy="8677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V="1">
            <a:off x="3095836" y="3356992"/>
            <a:ext cx="0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flipH="1" flipV="1">
            <a:off x="3274047" y="3283175"/>
            <a:ext cx="1083738" cy="8677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4535996" y="4581128"/>
            <a:ext cx="0" cy="1008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Ellipse 23"/>
          <p:cNvSpPr/>
          <p:nvPr/>
        </p:nvSpPr>
        <p:spPr>
          <a:xfrm>
            <a:off x="1403648" y="407707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>
                <a:solidFill>
                  <a:schemeClr val="lt1"/>
                </a:solidFill>
              </a:rPr>
              <a:t>2</a:t>
            </a:r>
          </a:p>
        </p:txBody>
      </p:sp>
      <p:sp>
        <p:nvSpPr>
          <p:cNvPr id="25" name="Ellipse 24"/>
          <p:cNvSpPr/>
          <p:nvPr/>
        </p:nvSpPr>
        <p:spPr>
          <a:xfrm>
            <a:off x="2843808" y="407707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4</a:t>
            </a:r>
            <a:endParaRPr lang="fr-BE" b="1" dirty="0"/>
          </a:p>
        </p:txBody>
      </p:sp>
      <p:sp>
        <p:nvSpPr>
          <p:cNvPr id="26" name="Ellipse 25"/>
          <p:cNvSpPr/>
          <p:nvPr/>
        </p:nvSpPr>
        <p:spPr>
          <a:xfrm>
            <a:off x="755576" y="5589240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3</a:t>
            </a:r>
            <a:endParaRPr lang="fr-BE" b="1" dirty="0"/>
          </a:p>
        </p:txBody>
      </p:sp>
      <p:sp>
        <p:nvSpPr>
          <p:cNvPr id="27" name="Ellipse 26"/>
          <p:cNvSpPr/>
          <p:nvPr/>
        </p:nvSpPr>
        <p:spPr>
          <a:xfrm>
            <a:off x="2843808" y="2852936"/>
            <a:ext cx="504056" cy="50405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/>
              <a:t>1</a:t>
            </a:r>
            <a:endParaRPr lang="fr-BE" sz="2000" b="1" dirty="0"/>
          </a:p>
        </p:txBody>
      </p:sp>
      <p:sp>
        <p:nvSpPr>
          <p:cNvPr id="28" name="Ellipse 27"/>
          <p:cNvSpPr/>
          <p:nvPr/>
        </p:nvSpPr>
        <p:spPr>
          <a:xfrm>
            <a:off x="4283968" y="407707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6</a:t>
            </a:r>
            <a:endParaRPr lang="fr-BE" b="1" dirty="0"/>
          </a:p>
        </p:txBody>
      </p:sp>
      <p:sp>
        <p:nvSpPr>
          <p:cNvPr id="29" name="Ellipse 28"/>
          <p:cNvSpPr/>
          <p:nvPr/>
        </p:nvSpPr>
        <p:spPr>
          <a:xfrm>
            <a:off x="2051720" y="5589240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5</a:t>
            </a:r>
            <a:endParaRPr lang="fr-BE" b="1" dirty="0"/>
          </a:p>
        </p:txBody>
      </p:sp>
      <p:sp>
        <p:nvSpPr>
          <p:cNvPr id="30" name="Ellipse 29"/>
          <p:cNvSpPr/>
          <p:nvPr/>
        </p:nvSpPr>
        <p:spPr>
          <a:xfrm>
            <a:off x="4283968" y="5589240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7</a:t>
            </a:r>
            <a:endParaRPr lang="fr-BE" b="1" dirty="0"/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964704"/>
          </a:xfrm>
        </p:spPr>
        <p:txBody>
          <a:bodyPr>
            <a:normAutofit fontScale="92500" lnSpcReduction="20000"/>
          </a:bodyPr>
          <a:lstStyle/>
          <a:p>
            <a:pPr algn="ctr">
              <a:buNone/>
            </a:pPr>
            <a:r>
              <a:rPr lang="fr-BE" dirty="0" err="1" smtClean="0"/>
              <a:t>Remember</a:t>
            </a:r>
            <a:r>
              <a:rPr lang="fr-BE" dirty="0" smtClean="0"/>
              <a:t>, </a:t>
            </a:r>
            <a:r>
              <a:rPr lang="fr-BE" dirty="0" err="1" smtClean="0"/>
              <a:t>IoT</a:t>
            </a:r>
            <a:r>
              <a:rPr lang="fr-BE" dirty="0" smtClean="0"/>
              <a:t> </a:t>
            </a:r>
            <a:r>
              <a:rPr lang="fr-BE" dirty="0" smtClean="0">
                <a:sym typeface="Wingdings" pitchFamily="2" charset="2"/>
              </a:rPr>
              <a:t> Down </a:t>
            </a:r>
            <a:r>
              <a:rPr lang="fr-BE" dirty="0" err="1" smtClean="0">
                <a:sym typeface="Wingdings" pitchFamily="2" charset="2"/>
              </a:rPr>
              <a:t>Traffic</a:t>
            </a:r>
            <a:endParaRPr lang="fr-BE" dirty="0" smtClean="0">
              <a:sym typeface="Wingdings" pitchFamily="2" charset="2"/>
            </a:endParaRPr>
          </a:p>
          <a:p>
            <a:pPr algn="ctr">
              <a:buNone/>
            </a:pPr>
            <a:r>
              <a:rPr lang="fr-BE" dirty="0" smtClean="0"/>
              <a:t>Down </a:t>
            </a:r>
            <a:r>
              <a:rPr lang="fr-BE" dirty="0" err="1" smtClean="0"/>
              <a:t>Traffic</a:t>
            </a:r>
            <a:r>
              <a:rPr lang="fr-BE" dirty="0" smtClean="0"/>
              <a:t> </a:t>
            </a:r>
            <a:r>
              <a:rPr lang="fr-BE" dirty="0" err="1" smtClean="0"/>
              <a:t>needs</a:t>
            </a:r>
            <a:r>
              <a:rPr lang="fr-BE" dirty="0" smtClean="0"/>
              <a:t> </a:t>
            </a:r>
            <a:r>
              <a:rPr lang="fr-BE" dirty="0" err="1" smtClean="0"/>
              <a:t>routing</a:t>
            </a:r>
            <a:r>
              <a:rPr lang="fr-BE" dirty="0" smtClean="0"/>
              <a:t> tables</a:t>
            </a:r>
            <a:endParaRPr lang="fr-BE" dirty="0"/>
          </a:p>
        </p:txBody>
      </p:sp>
      <p:sp>
        <p:nvSpPr>
          <p:cNvPr id="33" name="laptop"/>
          <p:cNvSpPr>
            <a:spLocks noEditPoints="1" noChangeArrowheads="1"/>
          </p:cNvSpPr>
          <p:nvPr/>
        </p:nvSpPr>
        <p:spPr bwMode="auto">
          <a:xfrm>
            <a:off x="827584" y="2420888"/>
            <a:ext cx="809199" cy="609029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cxnSp>
        <p:nvCxnSpPr>
          <p:cNvPr id="35" name="Connecteur droit avec flèche 34"/>
          <p:cNvCxnSpPr/>
          <p:nvPr/>
        </p:nvCxnSpPr>
        <p:spPr>
          <a:xfrm>
            <a:off x="1763688" y="2780928"/>
            <a:ext cx="936104" cy="21602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835696" y="2483604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b="1" dirty="0" smtClean="0"/>
              <a:t>PING 3</a:t>
            </a:r>
            <a:endParaRPr lang="fr-BE" b="1" dirty="0"/>
          </a:p>
        </p:txBody>
      </p:sp>
      <p:sp>
        <p:nvSpPr>
          <p:cNvPr id="43" name="Rectangle 42"/>
          <p:cNvSpPr/>
          <p:nvPr/>
        </p:nvSpPr>
        <p:spPr>
          <a:xfrm>
            <a:off x="3419872" y="2564904"/>
            <a:ext cx="2920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sz="3200" b="1" dirty="0" smtClean="0"/>
              <a:t>?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77828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RPL</a:t>
            </a:r>
            <a:endParaRPr lang="fr-BE" dirty="0"/>
          </a:p>
        </p:txBody>
      </p:sp>
      <p:cxnSp>
        <p:nvCxnSpPr>
          <p:cNvPr id="10" name="Connecteur droit avec flèche 9"/>
          <p:cNvCxnSpPr/>
          <p:nvPr/>
        </p:nvCxnSpPr>
        <p:spPr>
          <a:xfrm flipH="1" flipV="1">
            <a:off x="1655676" y="4581128"/>
            <a:ext cx="648072" cy="1008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V="1">
            <a:off x="3095836" y="3356992"/>
            <a:ext cx="0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flipH="1" flipV="1">
            <a:off x="3274047" y="3283175"/>
            <a:ext cx="1083738" cy="8677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4535996" y="4581128"/>
            <a:ext cx="0" cy="1008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Ellipse 23"/>
          <p:cNvSpPr/>
          <p:nvPr/>
        </p:nvSpPr>
        <p:spPr>
          <a:xfrm>
            <a:off x="1403648" y="407707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>
                <a:solidFill>
                  <a:schemeClr val="lt1"/>
                </a:solidFill>
              </a:rPr>
              <a:t>2</a:t>
            </a:r>
          </a:p>
        </p:txBody>
      </p:sp>
      <p:sp>
        <p:nvSpPr>
          <p:cNvPr id="25" name="Ellipse 24"/>
          <p:cNvSpPr/>
          <p:nvPr/>
        </p:nvSpPr>
        <p:spPr>
          <a:xfrm>
            <a:off x="2843808" y="407707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4</a:t>
            </a:r>
            <a:endParaRPr lang="fr-BE" b="1" dirty="0"/>
          </a:p>
        </p:txBody>
      </p:sp>
      <p:sp>
        <p:nvSpPr>
          <p:cNvPr id="26" name="Ellipse 25"/>
          <p:cNvSpPr/>
          <p:nvPr/>
        </p:nvSpPr>
        <p:spPr>
          <a:xfrm>
            <a:off x="755576" y="5589240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3</a:t>
            </a:r>
            <a:endParaRPr lang="fr-BE" b="1" dirty="0"/>
          </a:p>
        </p:txBody>
      </p:sp>
      <p:sp>
        <p:nvSpPr>
          <p:cNvPr id="27" name="Ellipse 26"/>
          <p:cNvSpPr/>
          <p:nvPr/>
        </p:nvSpPr>
        <p:spPr>
          <a:xfrm>
            <a:off x="2843808" y="2852936"/>
            <a:ext cx="504056" cy="50405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/>
              <a:t>1</a:t>
            </a:r>
            <a:endParaRPr lang="fr-BE" sz="2000" b="1" dirty="0"/>
          </a:p>
        </p:txBody>
      </p:sp>
      <p:sp>
        <p:nvSpPr>
          <p:cNvPr id="28" name="Ellipse 27"/>
          <p:cNvSpPr/>
          <p:nvPr/>
        </p:nvSpPr>
        <p:spPr>
          <a:xfrm>
            <a:off x="4283968" y="407707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6</a:t>
            </a:r>
            <a:endParaRPr lang="fr-BE" b="1" dirty="0"/>
          </a:p>
        </p:txBody>
      </p:sp>
      <p:sp>
        <p:nvSpPr>
          <p:cNvPr id="29" name="Ellipse 28"/>
          <p:cNvSpPr/>
          <p:nvPr/>
        </p:nvSpPr>
        <p:spPr>
          <a:xfrm>
            <a:off x="2051720" y="5589240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5</a:t>
            </a:r>
            <a:endParaRPr lang="fr-BE" b="1" dirty="0"/>
          </a:p>
        </p:txBody>
      </p:sp>
      <p:sp>
        <p:nvSpPr>
          <p:cNvPr id="30" name="Ellipse 29"/>
          <p:cNvSpPr/>
          <p:nvPr/>
        </p:nvSpPr>
        <p:spPr>
          <a:xfrm>
            <a:off x="4283968" y="5589240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7</a:t>
            </a:r>
            <a:endParaRPr lang="fr-BE" b="1" dirty="0"/>
          </a:p>
        </p:txBody>
      </p:sp>
      <p:sp>
        <p:nvSpPr>
          <p:cNvPr id="33" name="laptop"/>
          <p:cNvSpPr>
            <a:spLocks noEditPoints="1" noChangeArrowheads="1"/>
          </p:cNvSpPr>
          <p:nvPr/>
        </p:nvSpPr>
        <p:spPr bwMode="auto">
          <a:xfrm>
            <a:off x="827584" y="2420888"/>
            <a:ext cx="809199" cy="609029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42" name="ZoneTexte 41"/>
          <p:cNvSpPr txBox="1"/>
          <p:nvPr/>
        </p:nvSpPr>
        <p:spPr>
          <a:xfrm>
            <a:off x="5364088" y="2852936"/>
            <a:ext cx="3711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BE" sz="2400" dirty="0" smtClean="0"/>
              <a:t> Destination </a:t>
            </a:r>
            <a:r>
              <a:rPr lang="fr-BE" sz="2400" dirty="0" err="1" smtClean="0"/>
              <a:t>Advertisement</a:t>
            </a:r>
            <a:endParaRPr lang="fr-BE" sz="2400" dirty="0" smtClean="0"/>
          </a:p>
          <a:p>
            <a:r>
              <a:rPr lang="fr-BE" sz="2400" dirty="0" smtClean="0">
                <a:sym typeface="Wingdings" pitchFamily="2" charset="2"/>
              </a:rPr>
              <a:t>(DAO)</a:t>
            </a:r>
          </a:p>
        </p:txBody>
      </p:sp>
      <p:cxnSp>
        <p:nvCxnSpPr>
          <p:cNvPr id="22" name="Connecteur droit avec flèche 21"/>
          <p:cNvCxnSpPr>
            <a:stCxn id="26" idx="0"/>
            <a:endCxn id="24" idx="4"/>
          </p:cNvCxnSpPr>
          <p:nvPr/>
        </p:nvCxnSpPr>
        <p:spPr>
          <a:xfrm flipV="1">
            <a:off x="1007604" y="4581128"/>
            <a:ext cx="648072" cy="100811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>
            <a:stCxn id="24" idx="7"/>
            <a:endCxn id="27" idx="3"/>
          </p:cNvCxnSpPr>
          <p:nvPr/>
        </p:nvCxnSpPr>
        <p:spPr>
          <a:xfrm flipV="1">
            <a:off x="1833887" y="3283175"/>
            <a:ext cx="1083738" cy="86771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436903" y="4859868"/>
            <a:ext cx="8947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b="1" dirty="0" smtClean="0">
                <a:sym typeface="Wingdings" pitchFamily="2" charset="2"/>
              </a:rPr>
              <a:t>DAO: 3</a:t>
            </a:r>
            <a:endParaRPr lang="fr-BE" b="1" dirty="0"/>
          </a:p>
        </p:txBody>
      </p:sp>
      <p:sp>
        <p:nvSpPr>
          <p:cNvPr id="46" name="Rectangle 45"/>
          <p:cNvSpPr/>
          <p:nvPr/>
        </p:nvSpPr>
        <p:spPr>
          <a:xfrm>
            <a:off x="1331640" y="3356992"/>
            <a:ext cx="11107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b="1" dirty="0" smtClean="0">
                <a:sym typeface="Wingdings" pitchFamily="2" charset="2"/>
              </a:rPr>
              <a:t>DAO: 3,2</a:t>
            </a:r>
            <a:endParaRPr lang="fr-BE" b="1" dirty="0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457200" y="1196752"/>
            <a:ext cx="8229600" cy="9647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BE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Remember, IoT </a:t>
            </a:r>
            <a:r>
              <a:rPr kumimoji="0" lang="fr-BE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2" charset="2"/>
              </a:rPr>
              <a:t> Down Traffic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BE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Down Traffic needs routing tables</a:t>
            </a:r>
            <a:endParaRPr kumimoji="0" lang="fr-BE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828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RPL</a:t>
            </a:r>
            <a:endParaRPr lang="fr-BE" dirty="0"/>
          </a:p>
        </p:txBody>
      </p:sp>
      <p:cxnSp>
        <p:nvCxnSpPr>
          <p:cNvPr id="10" name="Connecteur droit avec flèche 9"/>
          <p:cNvCxnSpPr/>
          <p:nvPr/>
        </p:nvCxnSpPr>
        <p:spPr>
          <a:xfrm flipH="1" flipV="1">
            <a:off x="1655676" y="4581128"/>
            <a:ext cx="648072" cy="1008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V="1">
            <a:off x="3095836" y="3356992"/>
            <a:ext cx="0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flipH="1" flipV="1">
            <a:off x="3274047" y="3283175"/>
            <a:ext cx="1083738" cy="8677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4535996" y="4581128"/>
            <a:ext cx="0" cy="1008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Ellipse 23"/>
          <p:cNvSpPr/>
          <p:nvPr/>
        </p:nvSpPr>
        <p:spPr>
          <a:xfrm>
            <a:off x="1403648" y="407707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>
                <a:solidFill>
                  <a:schemeClr val="lt1"/>
                </a:solidFill>
              </a:rPr>
              <a:t>2</a:t>
            </a:r>
          </a:p>
        </p:txBody>
      </p:sp>
      <p:sp>
        <p:nvSpPr>
          <p:cNvPr id="25" name="Ellipse 24"/>
          <p:cNvSpPr/>
          <p:nvPr/>
        </p:nvSpPr>
        <p:spPr>
          <a:xfrm>
            <a:off x="2843808" y="407707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4</a:t>
            </a:r>
            <a:endParaRPr lang="fr-BE" b="1" dirty="0"/>
          </a:p>
        </p:txBody>
      </p:sp>
      <p:sp>
        <p:nvSpPr>
          <p:cNvPr id="26" name="Ellipse 25"/>
          <p:cNvSpPr/>
          <p:nvPr/>
        </p:nvSpPr>
        <p:spPr>
          <a:xfrm>
            <a:off x="755576" y="5589240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3</a:t>
            </a:r>
            <a:endParaRPr lang="fr-BE" b="1" dirty="0"/>
          </a:p>
        </p:txBody>
      </p:sp>
      <p:sp>
        <p:nvSpPr>
          <p:cNvPr id="27" name="Ellipse 26"/>
          <p:cNvSpPr/>
          <p:nvPr/>
        </p:nvSpPr>
        <p:spPr>
          <a:xfrm>
            <a:off x="2843808" y="2852936"/>
            <a:ext cx="504056" cy="50405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/>
              <a:t>1</a:t>
            </a:r>
            <a:endParaRPr lang="fr-BE" sz="2000" b="1" dirty="0"/>
          </a:p>
        </p:txBody>
      </p:sp>
      <p:sp>
        <p:nvSpPr>
          <p:cNvPr id="28" name="Ellipse 27"/>
          <p:cNvSpPr/>
          <p:nvPr/>
        </p:nvSpPr>
        <p:spPr>
          <a:xfrm>
            <a:off x="4283968" y="407707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6</a:t>
            </a:r>
            <a:endParaRPr lang="fr-BE" b="1" dirty="0"/>
          </a:p>
        </p:txBody>
      </p:sp>
      <p:sp>
        <p:nvSpPr>
          <p:cNvPr id="29" name="Ellipse 28"/>
          <p:cNvSpPr/>
          <p:nvPr/>
        </p:nvSpPr>
        <p:spPr>
          <a:xfrm>
            <a:off x="2051720" y="5589240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5</a:t>
            </a:r>
            <a:endParaRPr lang="fr-BE" b="1" dirty="0"/>
          </a:p>
        </p:txBody>
      </p:sp>
      <p:sp>
        <p:nvSpPr>
          <p:cNvPr id="30" name="Ellipse 29"/>
          <p:cNvSpPr/>
          <p:nvPr/>
        </p:nvSpPr>
        <p:spPr>
          <a:xfrm>
            <a:off x="4283968" y="5589240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7</a:t>
            </a:r>
            <a:endParaRPr lang="fr-BE" b="1" dirty="0"/>
          </a:p>
        </p:txBody>
      </p:sp>
      <p:sp>
        <p:nvSpPr>
          <p:cNvPr id="33" name="laptop"/>
          <p:cNvSpPr>
            <a:spLocks noEditPoints="1" noChangeArrowheads="1"/>
          </p:cNvSpPr>
          <p:nvPr/>
        </p:nvSpPr>
        <p:spPr bwMode="auto">
          <a:xfrm>
            <a:off x="827584" y="2420888"/>
            <a:ext cx="809199" cy="609029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42" name="ZoneTexte 41"/>
          <p:cNvSpPr txBox="1"/>
          <p:nvPr/>
        </p:nvSpPr>
        <p:spPr>
          <a:xfrm>
            <a:off x="5364088" y="2852936"/>
            <a:ext cx="3711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BE" sz="2400" dirty="0" smtClean="0"/>
              <a:t> Destination </a:t>
            </a:r>
            <a:r>
              <a:rPr lang="fr-BE" sz="2400" dirty="0" err="1" smtClean="0"/>
              <a:t>Advertisement</a:t>
            </a:r>
            <a:endParaRPr lang="fr-BE" sz="2400" dirty="0" smtClean="0"/>
          </a:p>
          <a:p>
            <a:r>
              <a:rPr lang="fr-BE" sz="2400" dirty="0" smtClean="0">
                <a:sym typeface="Wingdings" pitchFamily="2" charset="2"/>
              </a:rPr>
              <a:t>(DAO)</a:t>
            </a:r>
          </a:p>
        </p:txBody>
      </p:sp>
      <p:cxnSp>
        <p:nvCxnSpPr>
          <p:cNvPr id="21" name="Connecteur droit avec flèche 20"/>
          <p:cNvCxnSpPr>
            <a:stCxn id="26" idx="0"/>
            <a:endCxn id="24" idx="4"/>
          </p:cNvCxnSpPr>
          <p:nvPr/>
        </p:nvCxnSpPr>
        <p:spPr>
          <a:xfrm flipV="1">
            <a:off x="1007604" y="4581128"/>
            <a:ext cx="648072" cy="1008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>
            <a:stCxn id="24" idx="7"/>
            <a:endCxn id="27" idx="3"/>
          </p:cNvCxnSpPr>
          <p:nvPr/>
        </p:nvCxnSpPr>
        <p:spPr>
          <a:xfrm flipV="1">
            <a:off x="1833887" y="3283175"/>
            <a:ext cx="1083738" cy="8677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Tableau 37"/>
          <p:cNvGraphicFramePr>
            <a:graphicFrameLocks noGrp="1"/>
          </p:cNvGraphicFramePr>
          <p:nvPr/>
        </p:nvGraphicFramePr>
        <p:xfrm>
          <a:off x="35496" y="3839448"/>
          <a:ext cx="1296144" cy="7416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48072"/>
                <a:gridCol w="64807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Dest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NH</a:t>
                      </a:r>
                      <a:endParaRPr lang="fr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3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3</a:t>
                      </a:r>
                      <a:endParaRPr lang="fr-BE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9" name="Tableau 38"/>
          <p:cNvGraphicFramePr>
            <a:graphicFrameLocks noGrp="1"/>
          </p:cNvGraphicFramePr>
          <p:nvPr/>
        </p:nvGraphicFramePr>
        <p:xfrm>
          <a:off x="3491880" y="2204864"/>
          <a:ext cx="1296144" cy="1112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48072"/>
                <a:gridCol w="64807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Dest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NH</a:t>
                      </a:r>
                      <a:endParaRPr lang="fr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2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2</a:t>
                      </a:r>
                      <a:endParaRPr lang="fr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3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2</a:t>
                      </a:r>
                      <a:endParaRPr lang="fr-B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1" name="Content Placeholder 2"/>
          <p:cNvSpPr txBox="1">
            <a:spLocks/>
          </p:cNvSpPr>
          <p:nvPr/>
        </p:nvSpPr>
        <p:spPr>
          <a:xfrm>
            <a:off x="457200" y="1196752"/>
            <a:ext cx="8229600" cy="9647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BE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Remember, IoT </a:t>
            </a:r>
            <a:r>
              <a:rPr kumimoji="0" lang="fr-BE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2" charset="2"/>
              </a:rPr>
              <a:t> Down Traffic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BE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Down Traffic needs routing tables</a:t>
            </a:r>
            <a:endParaRPr kumimoji="0" lang="fr-BE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828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RPL</a:t>
            </a:r>
            <a:endParaRPr lang="fr-BE" dirty="0"/>
          </a:p>
        </p:txBody>
      </p:sp>
      <p:cxnSp>
        <p:nvCxnSpPr>
          <p:cNvPr id="10" name="Connecteur droit avec flèche 9"/>
          <p:cNvCxnSpPr/>
          <p:nvPr/>
        </p:nvCxnSpPr>
        <p:spPr>
          <a:xfrm flipH="1" flipV="1">
            <a:off x="1655676" y="4581128"/>
            <a:ext cx="648072" cy="1008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V="1">
            <a:off x="3095836" y="3356992"/>
            <a:ext cx="0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flipH="1" flipV="1">
            <a:off x="3274047" y="3283175"/>
            <a:ext cx="1083738" cy="8677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4535996" y="4581128"/>
            <a:ext cx="0" cy="1008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Ellipse 23"/>
          <p:cNvSpPr/>
          <p:nvPr/>
        </p:nvSpPr>
        <p:spPr>
          <a:xfrm>
            <a:off x="1403648" y="407707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>
                <a:solidFill>
                  <a:schemeClr val="lt1"/>
                </a:solidFill>
              </a:rPr>
              <a:t>2</a:t>
            </a:r>
          </a:p>
        </p:txBody>
      </p:sp>
      <p:sp>
        <p:nvSpPr>
          <p:cNvPr id="25" name="Ellipse 24"/>
          <p:cNvSpPr/>
          <p:nvPr/>
        </p:nvSpPr>
        <p:spPr>
          <a:xfrm>
            <a:off x="2843808" y="407707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4</a:t>
            </a:r>
            <a:endParaRPr lang="fr-BE" b="1" dirty="0"/>
          </a:p>
        </p:txBody>
      </p:sp>
      <p:sp>
        <p:nvSpPr>
          <p:cNvPr id="26" name="Ellipse 25"/>
          <p:cNvSpPr/>
          <p:nvPr/>
        </p:nvSpPr>
        <p:spPr>
          <a:xfrm>
            <a:off x="755576" y="5589240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3</a:t>
            </a:r>
            <a:endParaRPr lang="fr-BE" b="1" dirty="0"/>
          </a:p>
        </p:txBody>
      </p:sp>
      <p:sp>
        <p:nvSpPr>
          <p:cNvPr id="27" name="Ellipse 26"/>
          <p:cNvSpPr/>
          <p:nvPr/>
        </p:nvSpPr>
        <p:spPr>
          <a:xfrm>
            <a:off x="2843808" y="2852936"/>
            <a:ext cx="504056" cy="50405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/>
              <a:t>1</a:t>
            </a:r>
            <a:endParaRPr lang="fr-BE" sz="2000" b="1" dirty="0"/>
          </a:p>
        </p:txBody>
      </p:sp>
      <p:sp>
        <p:nvSpPr>
          <p:cNvPr id="28" name="Ellipse 27"/>
          <p:cNvSpPr/>
          <p:nvPr/>
        </p:nvSpPr>
        <p:spPr>
          <a:xfrm>
            <a:off x="4283968" y="407707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6</a:t>
            </a:r>
            <a:endParaRPr lang="fr-BE" b="1" dirty="0"/>
          </a:p>
        </p:txBody>
      </p:sp>
      <p:sp>
        <p:nvSpPr>
          <p:cNvPr id="29" name="Ellipse 28"/>
          <p:cNvSpPr/>
          <p:nvPr/>
        </p:nvSpPr>
        <p:spPr>
          <a:xfrm>
            <a:off x="2051720" y="5589240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5</a:t>
            </a:r>
            <a:endParaRPr lang="fr-BE" b="1" dirty="0"/>
          </a:p>
        </p:txBody>
      </p:sp>
      <p:sp>
        <p:nvSpPr>
          <p:cNvPr id="30" name="Ellipse 29"/>
          <p:cNvSpPr/>
          <p:nvPr/>
        </p:nvSpPr>
        <p:spPr>
          <a:xfrm>
            <a:off x="4283968" y="5589240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7</a:t>
            </a:r>
            <a:endParaRPr lang="fr-BE" b="1" dirty="0"/>
          </a:p>
        </p:txBody>
      </p:sp>
      <p:sp>
        <p:nvSpPr>
          <p:cNvPr id="33" name="laptop"/>
          <p:cNvSpPr>
            <a:spLocks noEditPoints="1" noChangeArrowheads="1"/>
          </p:cNvSpPr>
          <p:nvPr/>
        </p:nvSpPr>
        <p:spPr bwMode="auto">
          <a:xfrm>
            <a:off x="827584" y="2420888"/>
            <a:ext cx="809199" cy="609029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42" name="ZoneTexte 41"/>
          <p:cNvSpPr txBox="1"/>
          <p:nvPr/>
        </p:nvSpPr>
        <p:spPr>
          <a:xfrm>
            <a:off x="5364088" y="2852936"/>
            <a:ext cx="3711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BE" sz="2400" dirty="0" smtClean="0"/>
              <a:t> Destination </a:t>
            </a:r>
            <a:r>
              <a:rPr lang="fr-BE" sz="2400" dirty="0" err="1" smtClean="0"/>
              <a:t>Advertisement</a:t>
            </a:r>
            <a:endParaRPr lang="fr-BE" sz="2400" dirty="0" smtClean="0"/>
          </a:p>
          <a:p>
            <a:r>
              <a:rPr lang="fr-BE" sz="2400" dirty="0" smtClean="0">
                <a:sym typeface="Wingdings" pitchFamily="2" charset="2"/>
              </a:rPr>
              <a:t>(DAO)</a:t>
            </a:r>
          </a:p>
        </p:txBody>
      </p:sp>
      <p:cxnSp>
        <p:nvCxnSpPr>
          <p:cNvPr id="21" name="Connecteur droit avec flèche 20"/>
          <p:cNvCxnSpPr>
            <a:stCxn id="26" idx="0"/>
            <a:endCxn id="24" idx="4"/>
          </p:cNvCxnSpPr>
          <p:nvPr/>
        </p:nvCxnSpPr>
        <p:spPr>
          <a:xfrm flipV="1">
            <a:off x="1007604" y="4581128"/>
            <a:ext cx="648072" cy="1008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>
            <a:stCxn id="24" idx="7"/>
            <a:endCxn id="27" idx="3"/>
          </p:cNvCxnSpPr>
          <p:nvPr/>
        </p:nvCxnSpPr>
        <p:spPr>
          <a:xfrm flipV="1">
            <a:off x="1833887" y="3283175"/>
            <a:ext cx="1083738" cy="8677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Tableau 37"/>
          <p:cNvGraphicFramePr>
            <a:graphicFrameLocks noGrp="1"/>
          </p:cNvGraphicFramePr>
          <p:nvPr/>
        </p:nvGraphicFramePr>
        <p:xfrm>
          <a:off x="35496" y="3839448"/>
          <a:ext cx="1296144" cy="7416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48072"/>
                <a:gridCol w="64807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Dest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NH</a:t>
                      </a:r>
                      <a:endParaRPr lang="fr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3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3</a:t>
                      </a:r>
                      <a:endParaRPr lang="fr-BE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9" name="Tableau 38"/>
          <p:cNvGraphicFramePr>
            <a:graphicFrameLocks noGrp="1"/>
          </p:cNvGraphicFramePr>
          <p:nvPr/>
        </p:nvGraphicFramePr>
        <p:xfrm>
          <a:off x="3491880" y="2204864"/>
          <a:ext cx="1296144" cy="1112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48072"/>
                <a:gridCol w="64807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Dest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NH</a:t>
                      </a:r>
                      <a:endParaRPr lang="fr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2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2</a:t>
                      </a:r>
                      <a:endParaRPr lang="fr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3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2</a:t>
                      </a:r>
                      <a:endParaRPr lang="fr-BE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2" name="Connecteur droit avec flèche 21"/>
          <p:cNvCxnSpPr/>
          <p:nvPr/>
        </p:nvCxnSpPr>
        <p:spPr>
          <a:xfrm>
            <a:off x="1763688" y="2780928"/>
            <a:ext cx="936104" cy="21602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835696" y="2483604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b="1" dirty="0" smtClean="0"/>
              <a:t>PING 3</a:t>
            </a:r>
            <a:endParaRPr lang="fr-BE" b="1" dirty="0"/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457200" y="1196752"/>
            <a:ext cx="8229600" cy="9647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BE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Remember, IoT </a:t>
            </a:r>
            <a:r>
              <a:rPr kumimoji="0" lang="fr-BE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2" charset="2"/>
              </a:rPr>
              <a:t> Down Traffic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BE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Down Traffic needs routing tables</a:t>
            </a:r>
            <a:endParaRPr kumimoji="0" lang="fr-BE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828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RPL</a:t>
            </a:r>
            <a:endParaRPr lang="fr-BE" dirty="0"/>
          </a:p>
        </p:txBody>
      </p:sp>
      <p:cxnSp>
        <p:nvCxnSpPr>
          <p:cNvPr id="10" name="Connecteur droit avec flèche 9"/>
          <p:cNvCxnSpPr/>
          <p:nvPr/>
        </p:nvCxnSpPr>
        <p:spPr>
          <a:xfrm flipH="1" flipV="1">
            <a:off x="1655676" y="4581128"/>
            <a:ext cx="648072" cy="1008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V="1">
            <a:off x="3095836" y="3356992"/>
            <a:ext cx="0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flipH="1" flipV="1">
            <a:off x="3274047" y="3283175"/>
            <a:ext cx="1083738" cy="8677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4535996" y="4581128"/>
            <a:ext cx="0" cy="1008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Ellipse 23"/>
          <p:cNvSpPr/>
          <p:nvPr/>
        </p:nvSpPr>
        <p:spPr>
          <a:xfrm>
            <a:off x="1403648" y="407707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>
                <a:solidFill>
                  <a:schemeClr val="lt1"/>
                </a:solidFill>
              </a:rPr>
              <a:t>2</a:t>
            </a:r>
          </a:p>
        </p:txBody>
      </p:sp>
      <p:sp>
        <p:nvSpPr>
          <p:cNvPr id="25" name="Ellipse 24"/>
          <p:cNvSpPr/>
          <p:nvPr/>
        </p:nvSpPr>
        <p:spPr>
          <a:xfrm>
            <a:off x="2843808" y="407707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4</a:t>
            </a:r>
            <a:endParaRPr lang="fr-BE" b="1" dirty="0"/>
          </a:p>
        </p:txBody>
      </p:sp>
      <p:sp>
        <p:nvSpPr>
          <p:cNvPr id="26" name="Ellipse 25"/>
          <p:cNvSpPr/>
          <p:nvPr/>
        </p:nvSpPr>
        <p:spPr>
          <a:xfrm>
            <a:off x="755576" y="5589240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3</a:t>
            </a:r>
            <a:endParaRPr lang="fr-BE" b="1" dirty="0"/>
          </a:p>
        </p:txBody>
      </p:sp>
      <p:sp>
        <p:nvSpPr>
          <p:cNvPr id="27" name="Ellipse 26"/>
          <p:cNvSpPr/>
          <p:nvPr/>
        </p:nvSpPr>
        <p:spPr>
          <a:xfrm>
            <a:off x="2843808" y="2852936"/>
            <a:ext cx="504056" cy="50405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/>
              <a:t>1</a:t>
            </a:r>
            <a:endParaRPr lang="fr-BE" sz="2000" b="1" dirty="0"/>
          </a:p>
        </p:txBody>
      </p:sp>
      <p:sp>
        <p:nvSpPr>
          <p:cNvPr id="28" name="Ellipse 27"/>
          <p:cNvSpPr/>
          <p:nvPr/>
        </p:nvSpPr>
        <p:spPr>
          <a:xfrm>
            <a:off x="4283968" y="407707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6</a:t>
            </a:r>
            <a:endParaRPr lang="fr-BE" b="1" dirty="0"/>
          </a:p>
        </p:txBody>
      </p:sp>
      <p:sp>
        <p:nvSpPr>
          <p:cNvPr id="29" name="Ellipse 28"/>
          <p:cNvSpPr/>
          <p:nvPr/>
        </p:nvSpPr>
        <p:spPr>
          <a:xfrm>
            <a:off x="2051720" y="5589240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5</a:t>
            </a:r>
            <a:endParaRPr lang="fr-BE" b="1" dirty="0"/>
          </a:p>
        </p:txBody>
      </p:sp>
      <p:sp>
        <p:nvSpPr>
          <p:cNvPr id="30" name="Ellipse 29"/>
          <p:cNvSpPr/>
          <p:nvPr/>
        </p:nvSpPr>
        <p:spPr>
          <a:xfrm>
            <a:off x="4283968" y="5589240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7</a:t>
            </a:r>
            <a:endParaRPr lang="fr-BE" b="1" dirty="0"/>
          </a:p>
        </p:txBody>
      </p:sp>
      <p:sp>
        <p:nvSpPr>
          <p:cNvPr id="33" name="laptop"/>
          <p:cNvSpPr>
            <a:spLocks noEditPoints="1" noChangeArrowheads="1"/>
          </p:cNvSpPr>
          <p:nvPr/>
        </p:nvSpPr>
        <p:spPr bwMode="auto">
          <a:xfrm>
            <a:off x="827584" y="2420888"/>
            <a:ext cx="809199" cy="609029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42" name="ZoneTexte 41"/>
          <p:cNvSpPr txBox="1"/>
          <p:nvPr/>
        </p:nvSpPr>
        <p:spPr>
          <a:xfrm>
            <a:off x="5364088" y="2852936"/>
            <a:ext cx="3711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BE" sz="2400" dirty="0" smtClean="0"/>
              <a:t> Destination </a:t>
            </a:r>
            <a:r>
              <a:rPr lang="fr-BE" sz="2400" dirty="0" err="1" smtClean="0"/>
              <a:t>Advertisement</a:t>
            </a:r>
            <a:endParaRPr lang="fr-BE" sz="2400" dirty="0" smtClean="0"/>
          </a:p>
          <a:p>
            <a:r>
              <a:rPr lang="fr-BE" sz="2400" dirty="0" smtClean="0">
                <a:sym typeface="Wingdings" pitchFamily="2" charset="2"/>
              </a:rPr>
              <a:t>(DAO)</a:t>
            </a:r>
          </a:p>
        </p:txBody>
      </p:sp>
      <p:graphicFrame>
        <p:nvGraphicFramePr>
          <p:cNvPr id="38" name="Tableau 37"/>
          <p:cNvGraphicFramePr>
            <a:graphicFrameLocks noGrp="1"/>
          </p:cNvGraphicFramePr>
          <p:nvPr/>
        </p:nvGraphicFramePr>
        <p:xfrm>
          <a:off x="35496" y="3839448"/>
          <a:ext cx="1296144" cy="7416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48072"/>
                <a:gridCol w="64807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Dest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NH</a:t>
                      </a:r>
                      <a:endParaRPr lang="fr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3</a:t>
                      </a:r>
                      <a:endParaRPr lang="fr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3</a:t>
                      </a:r>
                      <a:endParaRPr lang="fr-BE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39" name="Tableau 38"/>
          <p:cNvGraphicFramePr>
            <a:graphicFrameLocks noGrp="1"/>
          </p:cNvGraphicFramePr>
          <p:nvPr/>
        </p:nvGraphicFramePr>
        <p:xfrm>
          <a:off x="3491880" y="2204864"/>
          <a:ext cx="1296144" cy="1112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48072"/>
                <a:gridCol w="64807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Dest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NH</a:t>
                      </a:r>
                      <a:endParaRPr lang="fr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2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2</a:t>
                      </a:r>
                      <a:endParaRPr lang="fr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3</a:t>
                      </a:r>
                      <a:endParaRPr lang="fr-BE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2</a:t>
                      </a:r>
                      <a:endParaRPr lang="fr-BE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cxnSp>
        <p:nvCxnSpPr>
          <p:cNvPr id="22" name="Connecteur droit avec flèche 21"/>
          <p:cNvCxnSpPr/>
          <p:nvPr/>
        </p:nvCxnSpPr>
        <p:spPr>
          <a:xfrm>
            <a:off x="1763688" y="2780928"/>
            <a:ext cx="936104" cy="21602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835696" y="2483604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b="1" dirty="0" smtClean="0"/>
              <a:t>PING 3</a:t>
            </a:r>
            <a:endParaRPr lang="fr-BE" b="1" dirty="0"/>
          </a:p>
        </p:txBody>
      </p:sp>
      <p:cxnSp>
        <p:nvCxnSpPr>
          <p:cNvPr id="32" name="Connecteur droit avec flèche 31"/>
          <p:cNvCxnSpPr>
            <a:stCxn id="27" idx="3"/>
            <a:endCxn id="24" idx="7"/>
          </p:cNvCxnSpPr>
          <p:nvPr/>
        </p:nvCxnSpPr>
        <p:spPr>
          <a:xfrm flipH="1">
            <a:off x="1833887" y="3283175"/>
            <a:ext cx="1083738" cy="86771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26" idx="0"/>
            <a:endCxn id="24" idx="4"/>
          </p:cNvCxnSpPr>
          <p:nvPr/>
        </p:nvCxnSpPr>
        <p:spPr>
          <a:xfrm flipV="1">
            <a:off x="1007604" y="4581128"/>
            <a:ext cx="648072" cy="1008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/>
          <p:cNvSpPr txBox="1">
            <a:spLocks/>
          </p:cNvSpPr>
          <p:nvPr/>
        </p:nvSpPr>
        <p:spPr>
          <a:xfrm>
            <a:off x="457200" y="1196752"/>
            <a:ext cx="8229600" cy="9647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BE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Remember, IoT </a:t>
            </a:r>
            <a:r>
              <a:rPr kumimoji="0" lang="fr-BE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2" charset="2"/>
              </a:rPr>
              <a:t> Down Traffic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BE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Down Traffic needs routing tables</a:t>
            </a:r>
            <a:endParaRPr kumimoji="0" lang="fr-BE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691680" y="3356992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b="1" dirty="0" smtClean="0"/>
              <a:t>PING 3</a:t>
            </a:r>
            <a:endParaRPr lang="fr-BE" b="1" dirty="0"/>
          </a:p>
        </p:txBody>
      </p:sp>
    </p:spTree>
    <p:extLst>
      <p:ext uri="{BB962C8B-B14F-4D97-AF65-F5344CB8AC3E}">
        <p14:creationId xmlns:p14="http://schemas.microsoft.com/office/powerpoint/2010/main" val="177828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RPL</a:t>
            </a:r>
            <a:endParaRPr lang="fr-BE" dirty="0"/>
          </a:p>
        </p:txBody>
      </p:sp>
      <p:cxnSp>
        <p:nvCxnSpPr>
          <p:cNvPr id="10" name="Connecteur droit avec flèche 9"/>
          <p:cNvCxnSpPr/>
          <p:nvPr/>
        </p:nvCxnSpPr>
        <p:spPr>
          <a:xfrm flipH="1" flipV="1">
            <a:off x="1655676" y="4581128"/>
            <a:ext cx="648072" cy="1008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V="1">
            <a:off x="3095836" y="3356992"/>
            <a:ext cx="0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flipH="1" flipV="1">
            <a:off x="3274047" y="3283175"/>
            <a:ext cx="1083738" cy="8677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4535996" y="4581128"/>
            <a:ext cx="0" cy="1008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Ellipse 23"/>
          <p:cNvSpPr/>
          <p:nvPr/>
        </p:nvSpPr>
        <p:spPr>
          <a:xfrm>
            <a:off x="1403648" y="407707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>
                <a:solidFill>
                  <a:schemeClr val="lt1"/>
                </a:solidFill>
              </a:rPr>
              <a:t>2</a:t>
            </a:r>
          </a:p>
        </p:txBody>
      </p:sp>
      <p:sp>
        <p:nvSpPr>
          <p:cNvPr id="25" name="Ellipse 24"/>
          <p:cNvSpPr/>
          <p:nvPr/>
        </p:nvSpPr>
        <p:spPr>
          <a:xfrm>
            <a:off x="2843808" y="407707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4</a:t>
            </a:r>
            <a:endParaRPr lang="fr-BE" b="1" dirty="0"/>
          </a:p>
        </p:txBody>
      </p:sp>
      <p:sp>
        <p:nvSpPr>
          <p:cNvPr id="26" name="Ellipse 25"/>
          <p:cNvSpPr/>
          <p:nvPr/>
        </p:nvSpPr>
        <p:spPr>
          <a:xfrm>
            <a:off x="755576" y="5589240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3</a:t>
            </a:r>
            <a:endParaRPr lang="fr-BE" b="1" dirty="0"/>
          </a:p>
        </p:txBody>
      </p:sp>
      <p:sp>
        <p:nvSpPr>
          <p:cNvPr id="27" name="Ellipse 26"/>
          <p:cNvSpPr/>
          <p:nvPr/>
        </p:nvSpPr>
        <p:spPr>
          <a:xfrm>
            <a:off x="2843808" y="2852936"/>
            <a:ext cx="504056" cy="50405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/>
              <a:t>1</a:t>
            </a:r>
            <a:endParaRPr lang="fr-BE" sz="2000" b="1" dirty="0"/>
          </a:p>
        </p:txBody>
      </p:sp>
      <p:sp>
        <p:nvSpPr>
          <p:cNvPr id="28" name="Ellipse 27"/>
          <p:cNvSpPr/>
          <p:nvPr/>
        </p:nvSpPr>
        <p:spPr>
          <a:xfrm>
            <a:off x="4283968" y="407707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6</a:t>
            </a:r>
            <a:endParaRPr lang="fr-BE" b="1" dirty="0"/>
          </a:p>
        </p:txBody>
      </p:sp>
      <p:sp>
        <p:nvSpPr>
          <p:cNvPr id="29" name="Ellipse 28"/>
          <p:cNvSpPr/>
          <p:nvPr/>
        </p:nvSpPr>
        <p:spPr>
          <a:xfrm>
            <a:off x="2051720" y="5589240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5</a:t>
            </a:r>
            <a:endParaRPr lang="fr-BE" b="1" dirty="0"/>
          </a:p>
        </p:txBody>
      </p:sp>
      <p:sp>
        <p:nvSpPr>
          <p:cNvPr id="30" name="Ellipse 29"/>
          <p:cNvSpPr/>
          <p:nvPr/>
        </p:nvSpPr>
        <p:spPr>
          <a:xfrm>
            <a:off x="4283968" y="5589240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7</a:t>
            </a:r>
            <a:endParaRPr lang="fr-BE" b="1" dirty="0"/>
          </a:p>
        </p:txBody>
      </p:sp>
      <p:sp>
        <p:nvSpPr>
          <p:cNvPr id="33" name="laptop"/>
          <p:cNvSpPr>
            <a:spLocks noEditPoints="1" noChangeArrowheads="1"/>
          </p:cNvSpPr>
          <p:nvPr/>
        </p:nvSpPr>
        <p:spPr bwMode="auto">
          <a:xfrm>
            <a:off x="827584" y="2420888"/>
            <a:ext cx="809199" cy="609029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42" name="ZoneTexte 41"/>
          <p:cNvSpPr txBox="1"/>
          <p:nvPr/>
        </p:nvSpPr>
        <p:spPr>
          <a:xfrm>
            <a:off x="5364088" y="2852936"/>
            <a:ext cx="3711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BE" sz="2400" dirty="0" smtClean="0"/>
              <a:t> Destination </a:t>
            </a:r>
            <a:r>
              <a:rPr lang="fr-BE" sz="2400" dirty="0" err="1" smtClean="0"/>
              <a:t>Advertisement</a:t>
            </a:r>
            <a:endParaRPr lang="fr-BE" sz="2400" dirty="0" smtClean="0"/>
          </a:p>
          <a:p>
            <a:r>
              <a:rPr lang="fr-BE" sz="2400" dirty="0" smtClean="0">
                <a:sym typeface="Wingdings" pitchFamily="2" charset="2"/>
              </a:rPr>
              <a:t>(DAO)</a:t>
            </a:r>
          </a:p>
        </p:txBody>
      </p:sp>
      <p:graphicFrame>
        <p:nvGraphicFramePr>
          <p:cNvPr id="38" name="Tableau 37"/>
          <p:cNvGraphicFramePr>
            <a:graphicFrameLocks noGrp="1"/>
          </p:cNvGraphicFramePr>
          <p:nvPr/>
        </p:nvGraphicFramePr>
        <p:xfrm>
          <a:off x="35496" y="3839448"/>
          <a:ext cx="1296144" cy="7416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48072"/>
                <a:gridCol w="64807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Dest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NH</a:t>
                      </a:r>
                      <a:endParaRPr lang="fr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3</a:t>
                      </a:r>
                      <a:endParaRPr lang="fr-BE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3</a:t>
                      </a:r>
                      <a:endParaRPr lang="fr-BE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" name="Tableau 38"/>
          <p:cNvGraphicFramePr>
            <a:graphicFrameLocks noGrp="1"/>
          </p:cNvGraphicFramePr>
          <p:nvPr/>
        </p:nvGraphicFramePr>
        <p:xfrm>
          <a:off x="3491880" y="2204864"/>
          <a:ext cx="1296144" cy="1112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48072"/>
                <a:gridCol w="64807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Dest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NH</a:t>
                      </a:r>
                      <a:endParaRPr lang="fr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2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2</a:t>
                      </a:r>
                      <a:endParaRPr lang="fr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3</a:t>
                      </a:r>
                      <a:endParaRPr lang="fr-BE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2</a:t>
                      </a:r>
                      <a:endParaRPr lang="fr-BE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cxnSp>
        <p:nvCxnSpPr>
          <p:cNvPr id="22" name="Connecteur droit avec flèche 21"/>
          <p:cNvCxnSpPr/>
          <p:nvPr/>
        </p:nvCxnSpPr>
        <p:spPr>
          <a:xfrm>
            <a:off x="1763688" y="2780928"/>
            <a:ext cx="936104" cy="21602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835696" y="2483604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b="1" dirty="0" smtClean="0"/>
              <a:t>PING 3</a:t>
            </a:r>
            <a:endParaRPr lang="fr-BE" b="1" dirty="0"/>
          </a:p>
        </p:txBody>
      </p:sp>
      <p:cxnSp>
        <p:nvCxnSpPr>
          <p:cNvPr id="32" name="Connecteur droit avec flèche 31"/>
          <p:cNvCxnSpPr>
            <a:stCxn id="24" idx="4"/>
            <a:endCxn id="26" idx="0"/>
          </p:cNvCxnSpPr>
          <p:nvPr/>
        </p:nvCxnSpPr>
        <p:spPr>
          <a:xfrm flipH="1">
            <a:off x="1007604" y="4581128"/>
            <a:ext cx="648072" cy="100811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27" idx="3"/>
            <a:endCxn id="24" idx="7"/>
          </p:cNvCxnSpPr>
          <p:nvPr/>
        </p:nvCxnSpPr>
        <p:spPr>
          <a:xfrm flipH="1">
            <a:off x="1833887" y="3283175"/>
            <a:ext cx="1083738" cy="86771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691680" y="3356992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b="1" dirty="0" smtClean="0"/>
              <a:t>PING 3</a:t>
            </a:r>
            <a:endParaRPr lang="fr-BE" b="1" dirty="0"/>
          </a:p>
        </p:txBody>
      </p:sp>
      <p:sp>
        <p:nvSpPr>
          <p:cNvPr id="44" name="Rectangle 43"/>
          <p:cNvSpPr/>
          <p:nvPr/>
        </p:nvSpPr>
        <p:spPr>
          <a:xfrm>
            <a:off x="539552" y="4725144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b="1" dirty="0" smtClean="0"/>
              <a:t>PING 3</a:t>
            </a:r>
            <a:endParaRPr lang="fr-BE" b="1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964704"/>
          </a:xfrm>
        </p:spPr>
        <p:txBody>
          <a:bodyPr>
            <a:normAutofit fontScale="92500" lnSpcReduction="20000"/>
          </a:bodyPr>
          <a:lstStyle/>
          <a:p>
            <a:pPr algn="ctr">
              <a:buNone/>
            </a:pPr>
            <a:r>
              <a:rPr lang="fr-BE" dirty="0" err="1" smtClean="0"/>
              <a:t>Remember</a:t>
            </a:r>
            <a:r>
              <a:rPr lang="fr-BE" dirty="0" smtClean="0"/>
              <a:t>, </a:t>
            </a:r>
            <a:r>
              <a:rPr lang="fr-BE" dirty="0" err="1" smtClean="0"/>
              <a:t>IoT</a:t>
            </a:r>
            <a:r>
              <a:rPr lang="fr-BE" dirty="0" smtClean="0"/>
              <a:t> </a:t>
            </a:r>
            <a:r>
              <a:rPr lang="fr-BE" dirty="0" smtClean="0">
                <a:sym typeface="Wingdings" pitchFamily="2" charset="2"/>
              </a:rPr>
              <a:t> Down </a:t>
            </a:r>
            <a:r>
              <a:rPr lang="fr-BE" dirty="0" err="1" smtClean="0">
                <a:sym typeface="Wingdings" pitchFamily="2" charset="2"/>
              </a:rPr>
              <a:t>Traffic</a:t>
            </a:r>
            <a:endParaRPr lang="fr-BE" dirty="0" smtClean="0">
              <a:sym typeface="Wingdings" pitchFamily="2" charset="2"/>
            </a:endParaRPr>
          </a:p>
          <a:p>
            <a:pPr algn="ctr">
              <a:buNone/>
            </a:pPr>
            <a:r>
              <a:rPr lang="fr-BE" dirty="0" smtClean="0"/>
              <a:t>Down </a:t>
            </a:r>
            <a:r>
              <a:rPr lang="fr-BE" dirty="0" err="1" smtClean="0"/>
              <a:t>Traffic</a:t>
            </a:r>
            <a:r>
              <a:rPr lang="fr-BE" dirty="0" smtClean="0"/>
              <a:t> </a:t>
            </a:r>
            <a:r>
              <a:rPr lang="fr-BE" dirty="0" err="1" smtClean="0"/>
              <a:t>needs</a:t>
            </a:r>
            <a:r>
              <a:rPr lang="fr-BE" dirty="0" smtClean="0"/>
              <a:t> </a:t>
            </a:r>
            <a:r>
              <a:rPr lang="fr-BE" dirty="0" err="1" smtClean="0"/>
              <a:t>routing</a:t>
            </a:r>
            <a:r>
              <a:rPr lang="fr-BE" dirty="0" smtClean="0"/>
              <a:t> tables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77828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RPL</a:t>
            </a:r>
            <a:endParaRPr lang="fr-BE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V="1">
            <a:off x="3095836" y="3356992"/>
            <a:ext cx="0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Ellipse 23"/>
          <p:cNvSpPr/>
          <p:nvPr/>
        </p:nvSpPr>
        <p:spPr>
          <a:xfrm>
            <a:off x="1403648" y="407707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>
                <a:solidFill>
                  <a:schemeClr val="lt1"/>
                </a:solidFill>
              </a:rPr>
              <a:t>2</a:t>
            </a:r>
          </a:p>
        </p:txBody>
      </p:sp>
      <p:sp>
        <p:nvSpPr>
          <p:cNvPr id="25" name="Ellipse 24"/>
          <p:cNvSpPr/>
          <p:nvPr/>
        </p:nvSpPr>
        <p:spPr>
          <a:xfrm>
            <a:off x="2843808" y="407707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4</a:t>
            </a:r>
            <a:endParaRPr lang="fr-BE" b="1" dirty="0"/>
          </a:p>
        </p:txBody>
      </p:sp>
      <p:sp>
        <p:nvSpPr>
          <p:cNvPr id="26" name="Ellipse 25"/>
          <p:cNvSpPr/>
          <p:nvPr/>
        </p:nvSpPr>
        <p:spPr>
          <a:xfrm>
            <a:off x="755576" y="5589240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3</a:t>
            </a:r>
            <a:endParaRPr lang="fr-BE" b="1" dirty="0"/>
          </a:p>
        </p:txBody>
      </p:sp>
      <p:sp>
        <p:nvSpPr>
          <p:cNvPr id="27" name="Ellipse 26"/>
          <p:cNvSpPr/>
          <p:nvPr/>
        </p:nvSpPr>
        <p:spPr>
          <a:xfrm>
            <a:off x="2843808" y="2852936"/>
            <a:ext cx="504056" cy="50405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/>
              <a:t>1</a:t>
            </a:r>
            <a:endParaRPr lang="fr-BE" sz="2000" b="1" dirty="0"/>
          </a:p>
        </p:txBody>
      </p:sp>
      <p:sp>
        <p:nvSpPr>
          <p:cNvPr id="28" name="Ellipse 27"/>
          <p:cNvSpPr/>
          <p:nvPr/>
        </p:nvSpPr>
        <p:spPr>
          <a:xfrm>
            <a:off x="4283968" y="407707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6</a:t>
            </a:r>
            <a:endParaRPr lang="fr-BE" b="1" dirty="0"/>
          </a:p>
        </p:txBody>
      </p:sp>
      <p:sp>
        <p:nvSpPr>
          <p:cNvPr id="29" name="Ellipse 28"/>
          <p:cNvSpPr/>
          <p:nvPr/>
        </p:nvSpPr>
        <p:spPr>
          <a:xfrm>
            <a:off x="2051720" y="5589240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5</a:t>
            </a:r>
            <a:endParaRPr lang="fr-BE" b="1" dirty="0"/>
          </a:p>
        </p:txBody>
      </p:sp>
      <p:sp>
        <p:nvSpPr>
          <p:cNvPr id="30" name="Ellipse 29"/>
          <p:cNvSpPr/>
          <p:nvPr/>
        </p:nvSpPr>
        <p:spPr>
          <a:xfrm>
            <a:off x="4283968" y="5589240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7</a:t>
            </a:r>
            <a:endParaRPr lang="fr-BE" b="1" dirty="0"/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2339752" y="1196752"/>
            <a:ext cx="4413176" cy="964704"/>
          </a:xfrm>
        </p:spPr>
        <p:txBody>
          <a:bodyPr>
            <a:noAutofit/>
          </a:bodyPr>
          <a:lstStyle/>
          <a:p>
            <a:pPr algn="r">
              <a:buNone/>
            </a:pPr>
            <a:r>
              <a:rPr lang="fr-BE" sz="3600" dirty="0" smtClean="0"/>
              <a:t>P2P </a:t>
            </a:r>
            <a:r>
              <a:rPr lang="fr-BE" sz="3600" dirty="0" err="1" smtClean="0"/>
              <a:t>traffic</a:t>
            </a:r>
            <a:r>
              <a:rPr lang="fr-BE" sz="3600" dirty="0" smtClean="0"/>
              <a:t> </a:t>
            </a:r>
            <a:r>
              <a:rPr lang="fr-BE" sz="3600" dirty="0" err="1" smtClean="0"/>
              <a:t>is</a:t>
            </a:r>
            <a:r>
              <a:rPr lang="fr-BE" sz="3600" dirty="0" smtClean="0"/>
              <a:t> possible</a:t>
            </a:r>
            <a:endParaRPr lang="fr-BE" sz="3600" dirty="0"/>
          </a:p>
        </p:txBody>
      </p:sp>
      <p:graphicFrame>
        <p:nvGraphicFramePr>
          <p:cNvPr id="38" name="Tableau 37"/>
          <p:cNvGraphicFramePr>
            <a:graphicFrameLocks noGrp="1"/>
          </p:cNvGraphicFramePr>
          <p:nvPr/>
        </p:nvGraphicFramePr>
        <p:xfrm>
          <a:off x="35496" y="3839448"/>
          <a:ext cx="1296144" cy="7416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48072"/>
                <a:gridCol w="64807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Dest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NH</a:t>
                      </a:r>
                      <a:endParaRPr lang="fr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3</a:t>
                      </a:r>
                      <a:endParaRPr lang="fr-BE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3</a:t>
                      </a:r>
                      <a:endParaRPr lang="fr-BE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cxnSp>
        <p:nvCxnSpPr>
          <p:cNvPr id="36" name="Connecteur droit avec flèche 35"/>
          <p:cNvCxnSpPr>
            <a:stCxn id="24" idx="4"/>
            <a:endCxn id="29" idx="0"/>
          </p:cNvCxnSpPr>
          <p:nvPr/>
        </p:nvCxnSpPr>
        <p:spPr>
          <a:xfrm>
            <a:off x="1655676" y="4581128"/>
            <a:ext cx="648072" cy="100811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>
            <a:stCxn id="26" idx="0"/>
            <a:endCxn id="24" idx="4"/>
          </p:cNvCxnSpPr>
          <p:nvPr/>
        </p:nvCxnSpPr>
        <p:spPr>
          <a:xfrm flipV="1">
            <a:off x="1007604" y="4581128"/>
            <a:ext cx="648072" cy="100811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24" idx="7"/>
            <a:endCxn id="27" idx="3"/>
          </p:cNvCxnSpPr>
          <p:nvPr/>
        </p:nvCxnSpPr>
        <p:spPr>
          <a:xfrm flipV="1">
            <a:off x="1833887" y="3283175"/>
            <a:ext cx="1083738" cy="8677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>
            <a:stCxn id="28" idx="1"/>
            <a:endCxn id="27" idx="5"/>
          </p:cNvCxnSpPr>
          <p:nvPr/>
        </p:nvCxnSpPr>
        <p:spPr>
          <a:xfrm flipH="1" flipV="1">
            <a:off x="3274047" y="3283175"/>
            <a:ext cx="1083738" cy="8677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30" idx="0"/>
            <a:endCxn id="28" idx="4"/>
          </p:cNvCxnSpPr>
          <p:nvPr/>
        </p:nvCxnSpPr>
        <p:spPr>
          <a:xfrm flipV="1">
            <a:off x="4535996" y="4581128"/>
            <a:ext cx="0" cy="1008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28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pappas.co/wp-content/uploads/ur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036" y="692696"/>
            <a:ext cx="6858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841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RPL</a:t>
            </a:r>
            <a:endParaRPr lang="fr-BE" dirty="0"/>
          </a:p>
        </p:txBody>
      </p:sp>
      <p:cxnSp>
        <p:nvCxnSpPr>
          <p:cNvPr id="10" name="Connecteur droit avec flèche 9"/>
          <p:cNvCxnSpPr/>
          <p:nvPr/>
        </p:nvCxnSpPr>
        <p:spPr>
          <a:xfrm flipH="1" flipV="1">
            <a:off x="1655676" y="4581128"/>
            <a:ext cx="648072" cy="1008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V="1">
            <a:off x="3095836" y="3356992"/>
            <a:ext cx="0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Ellipse 23"/>
          <p:cNvSpPr/>
          <p:nvPr/>
        </p:nvSpPr>
        <p:spPr>
          <a:xfrm>
            <a:off x="1403648" y="407707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>
                <a:solidFill>
                  <a:schemeClr val="lt1"/>
                </a:solidFill>
              </a:rPr>
              <a:t>2</a:t>
            </a:r>
          </a:p>
        </p:txBody>
      </p:sp>
      <p:sp>
        <p:nvSpPr>
          <p:cNvPr id="25" name="Ellipse 24"/>
          <p:cNvSpPr/>
          <p:nvPr/>
        </p:nvSpPr>
        <p:spPr>
          <a:xfrm>
            <a:off x="2843808" y="407707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4</a:t>
            </a:r>
            <a:endParaRPr lang="fr-BE" b="1" dirty="0"/>
          </a:p>
        </p:txBody>
      </p:sp>
      <p:sp>
        <p:nvSpPr>
          <p:cNvPr id="26" name="Ellipse 25"/>
          <p:cNvSpPr/>
          <p:nvPr/>
        </p:nvSpPr>
        <p:spPr>
          <a:xfrm>
            <a:off x="755576" y="5589240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3</a:t>
            </a:r>
            <a:endParaRPr lang="fr-BE" b="1" dirty="0"/>
          </a:p>
        </p:txBody>
      </p:sp>
      <p:sp>
        <p:nvSpPr>
          <p:cNvPr id="27" name="Ellipse 26"/>
          <p:cNvSpPr/>
          <p:nvPr/>
        </p:nvSpPr>
        <p:spPr>
          <a:xfrm>
            <a:off x="2843808" y="2852936"/>
            <a:ext cx="504056" cy="50405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/>
              <a:t>1</a:t>
            </a:r>
            <a:endParaRPr lang="fr-BE" sz="2000" b="1" dirty="0"/>
          </a:p>
        </p:txBody>
      </p:sp>
      <p:sp>
        <p:nvSpPr>
          <p:cNvPr id="28" name="Ellipse 27"/>
          <p:cNvSpPr/>
          <p:nvPr/>
        </p:nvSpPr>
        <p:spPr>
          <a:xfrm>
            <a:off x="4283968" y="4077072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6</a:t>
            </a:r>
            <a:endParaRPr lang="fr-BE" b="1" dirty="0"/>
          </a:p>
        </p:txBody>
      </p:sp>
      <p:sp>
        <p:nvSpPr>
          <p:cNvPr id="29" name="Ellipse 28"/>
          <p:cNvSpPr/>
          <p:nvPr/>
        </p:nvSpPr>
        <p:spPr>
          <a:xfrm>
            <a:off x="2051720" y="5589240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5</a:t>
            </a:r>
            <a:endParaRPr lang="fr-BE" b="1" dirty="0"/>
          </a:p>
        </p:txBody>
      </p:sp>
      <p:sp>
        <p:nvSpPr>
          <p:cNvPr id="30" name="Ellipse 29"/>
          <p:cNvSpPr/>
          <p:nvPr/>
        </p:nvSpPr>
        <p:spPr>
          <a:xfrm>
            <a:off x="4283968" y="5589240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/>
              <a:t>7</a:t>
            </a:r>
            <a:endParaRPr lang="fr-BE" b="1" dirty="0"/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3203848" y="1196752"/>
            <a:ext cx="4413176" cy="964704"/>
          </a:xfrm>
        </p:spPr>
        <p:txBody>
          <a:bodyPr>
            <a:noAutofit/>
          </a:bodyPr>
          <a:lstStyle/>
          <a:p>
            <a:pPr algn="r">
              <a:buNone/>
            </a:pPr>
            <a:r>
              <a:rPr lang="fr-BE" sz="3600" dirty="0" smtClean="0"/>
              <a:t>P2P </a:t>
            </a:r>
            <a:r>
              <a:rPr lang="fr-BE" sz="3600" dirty="0" err="1" smtClean="0"/>
              <a:t>traffic</a:t>
            </a:r>
            <a:r>
              <a:rPr lang="fr-BE" sz="3600" dirty="0" smtClean="0"/>
              <a:t> </a:t>
            </a:r>
            <a:r>
              <a:rPr lang="fr-BE" sz="3600" dirty="0" err="1" smtClean="0"/>
              <a:t>is</a:t>
            </a:r>
            <a:r>
              <a:rPr lang="fr-BE" sz="3600" dirty="0" smtClean="0"/>
              <a:t> possible</a:t>
            </a:r>
            <a:endParaRPr lang="fr-BE" sz="3600" dirty="0"/>
          </a:p>
        </p:txBody>
      </p:sp>
      <p:graphicFrame>
        <p:nvGraphicFramePr>
          <p:cNvPr id="38" name="Tableau 37"/>
          <p:cNvGraphicFramePr>
            <a:graphicFrameLocks noGrp="1"/>
          </p:cNvGraphicFramePr>
          <p:nvPr/>
        </p:nvGraphicFramePr>
        <p:xfrm>
          <a:off x="35496" y="3839448"/>
          <a:ext cx="1296144" cy="7416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48072"/>
                <a:gridCol w="64807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Dest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NH</a:t>
                      </a:r>
                      <a:endParaRPr lang="fr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3</a:t>
                      </a:r>
                      <a:endParaRPr lang="fr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3</a:t>
                      </a:r>
                      <a:endParaRPr lang="fr-BE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39" name="Tableau 38"/>
          <p:cNvGraphicFramePr>
            <a:graphicFrameLocks noGrp="1"/>
          </p:cNvGraphicFramePr>
          <p:nvPr/>
        </p:nvGraphicFramePr>
        <p:xfrm>
          <a:off x="1835696" y="476672"/>
          <a:ext cx="1296144" cy="22250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48072"/>
                <a:gridCol w="64807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Dest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NH</a:t>
                      </a:r>
                      <a:endParaRPr lang="fr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2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2</a:t>
                      </a:r>
                      <a:endParaRPr lang="fr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3</a:t>
                      </a:r>
                      <a:endParaRPr lang="fr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2</a:t>
                      </a:r>
                      <a:endParaRPr lang="fr-BE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7</a:t>
                      </a:r>
                      <a:endParaRPr lang="fr-BE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6</a:t>
                      </a:r>
                      <a:endParaRPr lang="fr-BE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…</a:t>
                      </a:r>
                      <a:endParaRPr lang="fr-BE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BE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5</a:t>
                      </a:r>
                      <a:endParaRPr lang="fr-B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2</a:t>
                      </a:r>
                      <a:endParaRPr lang="fr-BE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cxnSp>
        <p:nvCxnSpPr>
          <p:cNvPr id="36" name="Connecteur droit avec flèche 35"/>
          <p:cNvCxnSpPr>
            <a:stCxn id="24" idx="7"/>
            <a:endCxn id="27" idx="3"/>
          </p:cNvCxnSpPr>
          <p:nvPr/>
        </p:nvCxnSpPr>
        <p:spPr>
          <a:xfrm flipV="1">
            <a:off x="1833887" y="3283175"/>
            <a:ext cx="1083738" cy="86771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>
            <a:stCxn id="26" idx="0"/>
            <a:endCxn id="24" idx="4"/>
          </p:cNvCxnSpPr>
          <p:nvPr/>
        </p:nvCxnSpPr>
        <p:spPr>
          <a:xfrm flipV="1">
            <a:off x="1007604" y="4581128"/>
            <a:ext cx="648072" cy="100811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27" idx="5"/>
            <a:endCxn id="28" idx="1"/>
          </p:cNvCxnSpPr>
          <p:nvPr/>
        </p:nvCxnSpPr>
        <p:spPr>
          <a:xfrm>
            <a:off x="3274047" y="3283175"/>
            <a:ext cx="1083738" cy="86771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>
            <a:stCxn id="28" idx="4"/>
            <a:endCxn id="30" idx="0"/>
          </p:cNvCxnSpPr>
          <p:nvPr/>
        </p:nvCxnSpPr>
        <p:spPr>
          <a:xfrm>
            <a:off x="4535996" y="4581128"/>
            <a:ext cx="0" cy="100811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Tableau 54"/>
          <p:cNvGraphicFramePr>
            <a:graphicFrameLocks noGrp="1"/>
          </p:cNvGraphicFramePr>
          <p:nvPr/>
        </p:nvGraphicFramePr>
        <p:xfrm>
          <a:off x="4932040" y="3933056"/>
          <a:ext cx="1296144" cy="7416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48072"/>
                <a:gridCol w="64807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Dest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NH</a:t>
                      </a:r>
                      <a:endParaRPr lang="fr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7</a:t>
                      </a:r>
                      <a:endParaRPr lang="fr-BE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7</a:t>
                      </a:r>
                      <a:endParaRPr lang="fr-BE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828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IPv6: the </a:t>
            </a:r>
            <a:r>
              <a:rPr lang="fr-BE" dirty="0" err="1" smtClean="0"/>
              <a:t>Narrow</a:t>
            </a:r>
            <a:r>
              <a:rPr lang="fr-BE" dirty="0" smtClean="0"/>
              <a:t> </a:t>
            </a:r>
            <a:r>
              <a:rPr lang="fr-BE" dirty="0" err="1" smtClean="0"/>
              <a:t>Waist</a:t>
            </a:r>
            <a:endParaRPr lang="fr-BE" dirty="0"/>
          </a:p>
        </p:txBody>
      </p:sp>
      <p:sp>
        <p:nvSpPr>
          <p:cNvPr id="4" name="laptop"/>
          <p:cNvSpPr>
            <a:spLocks noEditPoints="1" noChangeArrowheads="1"/>
          </p:cNvSpPr>
          <p:nvPr/>
        </p:nvSpPr>
        <p:spPr bwMode="auto">
          <a:xfrm>
            <a:off x="611560" y="2132856"/>
            <a:ext cx="809199" cy="609029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pic>
        <p:nvPicPr>
          <p:cNvPr id="5" name="Picture 2" descr="http://www.clker.com/cliparts/2/7/1/0/11949849491786662466cloud_jon_phillips_01.svg.m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844824"/>
            <a:ext cx="1939071" cy="114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C:\Users\simon\Desktop\F304CROE0105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628800"/>
            <a:ext cx="1440160" cy="127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 descr="B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39738" y="1786215"/>
            <a:ext cx="1148486" cy="994713"/>
          </a:xfrm>
          <a:prstGeom prst="rect">
            <a:avLst/>
          </a:prstGeom>
        </p:spPr>
      </p:pic>
      <p:cxnSp>
        <p:nvCxnSpPr>
          <p:cNvPr id="12" name="Connecteur droit avec flèche 11"/>
          <p:cNvCxnSpPr/>
          <p:nvPr/>
        </p:nvCxnSpPr>
        <p:spPr>
          <a:xfrm>
            <a:off x="1475656" y="2420888"/>
            <a:ext cx="792088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4499992" y="2420888"/>
            <a:ext cx="792088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6660232" y="2420888"/>
            <a:ext cx="792088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043608" y="6165304"/>
            <a:ext cx="489654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/>
              <a:t>802.3x</a:t>
            </a:r>
            <a:endParaRPr lang="fr-BE" sz="2800" b="1" dirty="0"/>
          </a:p>
        </p:txBody>
      </p:sp>
      <p:sp>
        <p:nvSpPr>
          <p:cNvPr id="21" name="Rectangle 20"/>
          <p:cNvSpPr/>
          <p:nvPr/>
        </p:nvSpPr>
        <p:spPr>
          <a:xfrm>
            <a:off x="6084168" y="6165304"/>
            <a:ext cx="194421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/>
              <a:t>802.15.4</a:t>
            </a:r>
            <a:endParaRPr lang="fr-BE" sz="2800" b="1" dirty="0"/>
          </a:p>
        </p:txBody>
      </p:sp>
      <p:sp>
        <p:nvSpPr>
          <p:cNvPr id="22" name="Rectangle 21"/>
          <p:cNvSpPr/>
          <p:nvPr/>
        </p:nvSpPr>
        <p:spPr>
          <a:xfrm>
            <a:off x="1043608" y="5013176"/>
            <a:ext cx="698477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b="1" dirty="0" smtClean="0"/>
              <a:t>IPv6</a:t>
            </a:r>
            <a:endParaRPr lang="fr-BE" sz="2000" b="1" dirty="0"/>
          </a:p>
        </p:txBody>
      </p:sp>
      <p:sp>
        <p:nvSpPr>
          <p:cNvPr id="23" name="Rectangle 22"/>
          <p:cNvSpPr/>
          <p:nvPr/>
        </p:nvSpPr>
        <p:spPr>
          <a:xfrm>
            <a:off x="6084168" y="5589240"/>
            <a:ext cx="194421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/>
              <a:t>6LoWPAN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43608" y="3861048"/>
            <a:ext cx="489654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/>
              <a:t>HTTP</a:t>
            </a:r>
            <a:endParaRPr lang="fr-BE" sz="2800" b="1" dirty="0"/>
          </a:p>
        </p:txBody>
      </p:sp>
      <p:sp>
        <p:nvSpPr>
          <p:cNvPr id="25" name="Rectangle 24"/>
          <p:cNvSpPr/>
          <p:nvPr/>
        </p:nvSpPr>
        <p:spPr>
          <a:xfrm>
            <a:off x="6084168" y="3861048"/>
            <a:ext cx="1944216" cy="5040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err="1" smtClean="0"/>
              <a:t>CoAP</a:t>
            </a:r>
            <a:endParaRPr lang="fr-BE" sz="2800" b="1" dirty="0"/>
          </a:p>
        </p:txBody>
      </p:sp>
      <p:sp>
        <p:nvSpPr>
          <p:cNvPr id="26" name="Rectangle 25"/>
          <p:cNvSpPr/>
          <p:nvPr/>
        </p:nvSpPr>
        <p:spPr>
          <a:xfrm>
            <a:off x="1043608" y="4437112"/>
            <a:ext cx="489654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/>
              <a:t>NDP</a:t>
            </a:r>
            <a:endParaRPr lang="fr-BE" sz="2800" b="1" dirty="0"/>
          </a:p>
        </p:txBody>
      </p:sp>
      <p:sp>
        <p:nvSpPr>
          <p:cNvPr id="27" name="Rectangle 26"/>
          <p:cNvSpPr/>
          <p:nvPr/>
        </p:nvSpPr>
        <p:spPr>
          <a:xfrm>
            <a:off x="6084168" y="4437112"/>
            <a:ext cx="194421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/>
              <a:t>RPL</a:t>
            </a:r>
          </a:p>
        </p:txBody>
      </p:sp>
    </p:spTree>
    <p:extLst>
      <p:ext uri="{BB962C8B-B14F-4D97-AF65-F5344CB8AC3E}">
        <p14:creationId xmlns:p14="http://schemas.microsoft.com/office/powerpoint/2010/main" val="46024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CoAP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964704"/>
          </a:xfrm>
        </p:spPr>
        <p:txBody>
          <a:bodyPr/>
          <a:lstStyle/>
          <a:p>
            <a:pPr algn="ctr">
              <a:buNone/>
            </a:pPr>
            <a:r>
              <a:rPr lang="fr-BE" dirty="0" smtClean="0"/>
              <a:t>A </a:t>
            </a:r>
            <a:r>
              <a:rPr lang="fr-BE" dirty="0" err="1" smtClean="0"/>
              <a:t>RESTful</a:t>
            </a:r>
            <a:r>
              <a:rPr lang="fr-BE" dirty="0" smtClean="0"/>
              <a:t> </a:t>
            </a:r>
            <a:r>
              <a:rPr lang="fr-BE" dirty="0" err="1" smtClean="0"/>
              <a:t>protocol</a:t>
            </a:r>
            <a:endParaRPr lang="fr-BE" dirty="0" smtClean="0"/>
          </a:p>
          <a:p>
            <a:pPr>
              <a:buNone/>
            </a:pPr>
            <a:endParaRPr lang="fr-BE" dirty="0"/>
          </a:p>
        </p:txBody>
      </p:sp>
      <p:pic>
        <p:nvPicPr>
          <p:cNvPr id="4" name="Picture 16" descr="C:\Users\simon\Desktop\F304CROE0105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582185"/>
            <a:ext cx="1440160" cy="127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au 4"/>
          <p:cNvGraphicFramePr>
            <a:graphicFrameLocks noGrp="1"/>
          </p:cNvGraphicFramePr>
          <p:nvPr/>
        </p:nvGraphicFramePr>
        <p:xfrm>
          <a:off x="3851920" y="2276872"/>
          <a:ext cx="1512168" cy="94182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512168"/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GET /</a:t>
                      </a:r>
                      <a:r>
                        <a:rPr lang="fr-BE" dirty="0" err="1" smtClean="0"/>
                        <a:t>temp</a:t>
                      </a:r>
                      <a:endParaRPr lang="fr-BE" dirty="0"/>
                    </a:p>
                  </a:txBody>
                  <a:tcPr/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 </a:t>
                      </a:r>
                      <a:endParaRPr lang="fr-B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laptop"/>
          <p:cNvSpPr>
            <a:spLocks noEditPoints="1" noChangeArrowheads="1"/>
          </p:cNvSpPr>
          <p:nvPr/>
        </p:nvSpPr>
        <p:spPr bwMode="auto">
          <a:xfrm>
            <a:off x="1835696" y="3068960"/>
            <a:ext cx="809199" cy="609029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7" name="Rectangle 6"/>
          <p:cNvSpPr/>
          <p:nvPr/>
        </p:nvSpPr>
        <p:spPr>
          <a:xfrm>
            <a:off x="1907704" y="3717032"/>
            <a:ext cx="700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dirty="0" smtClean="0"/>
              <a:t>client</a:t>
            </a:r>
            <a:endParaRPr lang="fr-BE" dirty="0"/>
          </a:p>
        </p:txBody>
      </p:sp>
      <p:sp>
        <p:nvSpPr>
          <p:cNvPr id="8" name="Rectangle 7"/>
          <p:cNvSpPr/>
          <p:nvPr/>
        </p:nvSpPr>
        <p:spPr>
          <a:xfrm>
            <a:off x="6826702" y="3707740"/>
            <a:ext cx="769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dirty="0" smtClean="0"/>
              <a:t>server</a:t>
            </a:r>
            <a:endParaRPr lang="fr-BE" dirty="0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3419872" y="3284984"/>
            <a:ext cx="252028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Picture 16" descr="C:\Users\simon\Desktop\F304CROE0105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5030457"/>
            <a:ext cx="1440160" cy="127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Tableau 11"/>
          <p:cNvGraphicFramePr>
            <a:graphicFrameLocks noGrp="1"/>
          </p:cNvGraphicFramePr>
          <p:nvPr/>
        </p:nvGraphicFramePr>
        <p:xfrm>
          <a:off x="3851920" y="4563968"/>
          <a:ext cx="1512168" cy="10972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512168"/>
              </a:tblGrid>
              <a:tr h="294022"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200 OK</a:t>
                      </a:r>
                      <a:endParaRPr lang="fr-BE" dirty="0"/>
                    </a:p>
                  </a:txBody>
                  <a:tcPr/>
                </a:tc>
              </a:tr>
              <a:tr h="354050"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 </a:t>
                      </a:r>
                      <a:r>
                        <a:rPr lang="fr-BE" dirty="0" err="1" smtClean="0"/>
                        <a:t>app</a:t>
                      </a:r>
                      <a:r>
                        <a:rPr lang="fr-BE" dirty="0" smtClean="0"/>
                        <a:t>/</a:t>
                      </a:r>
                      <a:r>
                        <a:rPr lang="fr-BE" dirty="0" err="1" smtClean="0"/>
                        <a:t>text</a:t>
                      </a:r>
                      <a:endParaRPr lang="fr-BE" dirty="0"/>
                    </a:p>
                  </a:txBody>
                  <a:tcPr/>
                </a:tc>
              </a:tr>
              <a:tr h="354050"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23°C</a:t>
                      </a:r>
                      <a:endParaRPr lang="fr-B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laptop"/>
          <p:cNvSpPr>
            <a:spLocks noEditPoints="1" noChangeArrowheads="1"/>
          </p:cNvSpPr>
          <p:nvPr/>
        </p:nvSpPr>
        <p:spPr bwMode="auto">
          <a:xfrm>
            <a:off x="1835696" y="5517232"/>
            <a:ext cx="809199" cy="609029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14" name="Rectangle 13"/>
          <p:cNvSpPr/>
          <p:nvPr/>
        </p:nvSpPr>
        <p:spPr>
          <a:xfrm>
            <a:off x="1907704" y="6165304"/>
            <a:ext cx="700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dirty="0" smtClean="0"/>
              <a:t>client</a:t>
            </a:r>
            <a:endParaRPr lang="fr-BE" dirty="0"/>
          </a:p>
        </p:txBody>
      </p:sp>
      <p:sp>
        <p:nvSpPr>
          <p:cNvPr id="15" name="Rectangle 14"/>
          <p:cNvSpPr/>
          <p:nvPr/>
        </p:nvSpPr>
        <p:spPr>
          <a:xfrm>
            <a:off x="6826702" y="6156012"/>
            <a:ext cx="769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dirty="0" smtClean="0"/>
              <a:t>server</a:t>
            </a:r>
            <a:endParaRPr lang="fr-BE" dirty="0"/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3419872" y="5733256"/>
            <a:ext cx="2520280" cy="0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CoAP</a:t>
            </a:r>
            <a:endParaRPr lang="fr-BE" dirty="0"/>
          </a:p>
        </p:txBody>
      </p:sp>
      <p:pic>
        <p:nvPicPr>
          <p:cNvPr id="5" name="Image 4" descr="slide-18-102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98630"/>
            <a:ext cx="8856984" cy="66427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483768" y="6156012"/>
            <a:ext cx="452296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BE" dirty="0" smtClean="0">
                <a:hlinkClick r:id="rId3"/>
              </a:rPr>
              <a:t>http://fr.slideshare.net/zdshelby/coap-tutorial</a:t>
            </a:r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CoAP</a:t>
            </a:r>
            <a:endParaRPr lang="fr-BE" dirty="0"/>
          </a:p>
        </p:txBody>
      </p:sp>
      <p:pic>
        <p:nvPicPr>
          <p:cNvPr id="5" name="Image 4" descr="slide-18-102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98630"/>
            <a:ext cx="8856984" cy="66427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483768" y="6156012"/>
            <a:ext cx="452296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BE" dirty="0" smtClean="0">
                <a:hlinkClick r:id="rId3"/>
              </a:rPr>
              <a:t>http://fr.slideshare.net/zdshelby/coap-tutorial</a:t>
            </a:r>
            <a:endParaRPr lang="fr-BE" dirty="0"/>
          </a:p>
        </p:txBody>
      </p:sp>
      <p:sp>
        <p:nvSpPr>
          <p:cNvPr id="6" name="Ellipse 5"/>
          <p:cNvSpPr/>
          <p:nvPr/>
        </p:nvSpPr>
        <p:spPr>
          <a:xfrm>
            <a:off x="3563888" y="5229200"/>
            <a:ext cx="1008112" cy="864096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5796136" y="5301208"/>
            <a:ext cx="936104" cy="72008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/>
          <p:cNvSpPr/>
          <p:nvPr/>
        </p:nvSpPr>
        <p:spPr>
          <a:xfrm>
            <a:off x="7308304" y="4509120"/>
            <a:ext cx="1440160" cy="72008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7596336" y="2924944"/>
            <a:ext cx="1440160" cy="648072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300192" y="1772816"/>
            <a:ext cx="1584176" cy="576064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7308304" y="2276872"/>
            <a:ext cx="1584176" cy="576064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683568" y="548680"/>
            <a:ext cx="676875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4400" dirty="0" err="1" smtClean="0"/>
              <a:t>CoAP</a:t>
            </a:r>
            <a:r>
              <a:rPr lang="fr-FR" sz="4400" dirty="0" smtClean="0"/>
              <a:t>: Time for a </a:t>
            </a:r>
            <a:r>
              <a:rPr lang="fr-FR" sz="4400" dirty="0" err="1" smtClean="0"/>
              <a:t>Demo</a:t>
            </a:r>
            <a:endParaRPr lang="fr-FR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292080" y="980728"/>
            <a:ext cx="3816424" cy="1143000"/>
          </a:xfrm>
        </p:spPr>
        <p:txBody>
          <a:bodyPr>
            <a:normAutofit fontScale="90000"/>
          </a:bodyPr>
          <a:lstStyle/>
          <a:p>
            <a:r>
              <a:rPr lang="fr-BE" dirty="0" smtClean="0"/>
              <a:t>Putting </a:t>
            </a:r>
            <a:r>
              <a:rPr lang="fr-BE" dirty="0" err="1" smtClean="0"/>
              <a:t>it</a:t>
            </a:r>
            <a:r>
              <a:rPr lang="fr-BE" dirty="0" smtClean="0"/>
              <a:t> all </a:t>
            </a:r>
            <a:br>
              <a:rPr lang="fr-BE" dirty="0" smtClean="0"/>
            </a:br>
            <a:r>
              <a:rPr lang="fr-BE" dirty="0" err="1" smtClean="0"/>
              <a:t>together</a:t>
            </a:r>
            <a:endParaRPr lang="fr-BE" dirty="0"/>
          </a:p>
        </p:txBody>
      </p:sp>
      <p:sp>
        <p:nvSpPr>
          <p:cNvPr id="4" name="ZoneTexte 3"/>
          <p:cNvSpPr txBox="1"/>
          <p:nvPr/>
        </p:nvSpPr>
        <p:spPr>
          <a:xfrm>
            <a:off x="899592" y="3636600"/>
            <a:ext cx="7344816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1500" dirty="0" err="1" smtClean="0">
                <a:ea typeface="SimHei" pitchFamily="49" charset="-122"/>
              </a:rPr>
              <a:t>Contiki</a:t>
            </a:r>
            <a:endParaRPr lang="fr-BE" sz="11500" dirty="0" smtClean="0">
              <a:ea typeface="SimHei" pitchFamily="49" charset="-122"/>
            </a:endParaRPr>
          </a:p>
          <a:p>
            <a:pPr algn="ctr"/>
            <a:r>
              <a:rPr lang="fr-BE" sz="4800" dirty="0" smtClean="0"/>
              <a:t> </a:t>
            </a:r>
            <a:endParaRPr lang="fr-BE" sz="115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1902656" y="5473005"/>
            <a:ext cx="53336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BE" sz="2800" dirty="0" smtClean="0">
                <a:hlinkClick r:id="rId2"/>
              </a:rPr>
              <a:t>www.contiki-os.org</a:t>
            </a:r>
            <a:endParaRPr lang="fr-BE" sz="2800" dirty="0" smtClean="0"/>
          </a:p>
          <a:p>
            <a:pPr algn="ctr"/>
            <a:r>
              <a:rPr lang="fr-BE" sz="2800" dirty="0" smtClean="0">
                <a:hlinkClick r:id="rId3"/>
              </a:rPr>
              <a:t>www.github.com/contiki-os/contiki</a:t>
            </a:r>
            <a:endParaRPr lang="fr-BE" sz="28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576064" y="2282206"/>
            <a:ext cx="3445716" cy="354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/>
              <a:t>802.3x</a:t>
            </a:r>
            <a:endParaRPr lang="fr-BE" sz="2000" b="1" dirty="0"/>
          </a:p>
        </p:txBody>
      </p:sp>
      <p:sp>
        <p:nvSpPr>
          <p:cNvPr id="7" name="Rectangle 6"/>
          <p:cNvSpPr/>
          <p:nvPr/>
        </p:nvSpPr>
        <p:spPr>
          <a:xfrm>
            <a:off x="4104456" y="2276872"/>
            <a:ext cx="1368152" cy="354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/>
              <a:t>802.15.4</a:t>
            </a:r>
            <a:endParaRPr lang="fr-BE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576065" y="1412776"/>
            <a:ext cx="4896544" cy="354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b="1" dirty="0" smtClean="0"/>
              <a:t>IPv6</a:t>
            </a:r>
            <a:endParaRPr lang="fr-BE" sz="1600" b="1" dirty="0"/>
          </a:p>
        </p:txBody>
      </p:sp>
      <p:sp>
        <p:nvSpPr>
          <p:cNvPr id="9" name="Rectangle 8"/>
          <p:cNvSpPr/>
          <p:nvPr/>
        </p:nvSpPr>
        <p:spPr>
          <a:xfrm>
            <a:off x="4104456" y="1844824"/>
            <a:ext cx="1368152" cy="354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/>
              <a:t>6LoWPAN</a:t>
            </a:r>
          </a:p>
        </p:txBody>
      </p:sp>
      <p:sp>
        <p:nvSpPr>
          <p:cNvPr id="10" name="Rectangle 9"/>
          <p:cNvSpPr/>
          <p:nvPr/>
        </p:nvSpPr>
        <p:spPr>
          <a:xfrm>
            <a:off x="576064" y="548680"/>
            <a:ext cx="3445716" cy="354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/>
              <a:t>HTTP</a:t>
            </a:r>
            <a:endParaRPr lang="fr-BE" sz="2000" b="1" dirty="0"/>
          </a:p>
        </p:txBody>
      </p:sp>
      <p:sp>
        <p:nvSpPr>
          <p:cNvPr id="11" name="Rectangle 10"/>
          <p:cNvSpPr/>
          <p:nvPr/>
        </p:nvSpPr>
        <p:spPr>
          <a:xfrm>
            <a:off x="4104456" y="548680"/>
            <a:ext cx="1368152" cy="354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err="1" smtClean="0"/>
              <a:t>CoAP</a:t>
            </a:r>
            <a:endParaRPr lang="fr-BE" sz="2000" b="1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576064" y="980728"/>
            <a:ext cx="3445716" cy="354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/>
              <a:t>NDP</a:t>
            </a:r>
            <a:endParaRPr lang="fr-BE" sz="2000" b="1" dirty="0"/>
          </a:p>
        </p:txBody>
      </p:sp>
      <p:sp>
        <p:nvSpPr>
          <p:cNvPr id="13" name="Rectangle 12"/>
          <p:cNvSpPr/>
          <p:nvPr/>
        </p:nvSpPr>
        <p:spPr>
          <a:xfrm>
            <a:off x="4104456" y="980728"/>
            <a:ext cx="1368152" cy="354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/>
              <a:t>RPL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139952" y="3244334"/>
            <a:ext cx="9268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3200" dirty="0" err="1" smtClean="0"/>
              <a:t>with</a:t>
            </a:r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Contiki</a:t>
            </a:r>
            <a:endParaRPr lang="fr-BE" dirty="0"/>
          </a:p>
        </p:txBody>
      </p:sp>
      <p:sp>
        <p:nvSpPr>
          <p:cNvPr id="6" name="TextBox 8"/>
          <p:cNvSpPr txBox="1"/>
          <p:nvPr/>
        </p:nvSpPr>
        <p:spPr>
          <a:xfrm>
            <a:off x="462873" y="242088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 smtClean="0"/>
              <a:t>2001</a:t>
            </a:r>
            <a:endParaRPr lang="fr-BE" b="1" dirty="0"/>
          </a:p>
        </p:txBody>
      </p:sp>
      <p:sp>
        <p:nvSpPr>
          <p:cNvPr id="10" name="Rectangle 9"/>
          <p:cNvSpPr/>
          <p:nvPr/>
        </p:nvSpPr>
        <p:spPr>
          <a:xfrm>
            <a:off x="528841" y="2833866"/>
            <a:ext cx="1234847" cy="1630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" name="TextBox 16"/>
          <p:cNvSpPr txBox="1"/>
          <p:nvPr/>
        </p:nvSpPr>
        <p:spPr>
          <a:xfrm>
            <a:off x="611560" y="3049796"/>
            <a:ext cx="79208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BE" sz="2800" b="1" dirty="0" err="1" smtClean="0">
                <a:solidFill>
                  <a:srgbClr val="C00000"/>
                </a:solidFill>
              </a:rPr>
              <a:t>uIP</a:t>
            </a:r>
            <a:endParaRPr lang="fr-BE" sz="2000" b="1" dirty="0">
              <a:solidFill>
                <a:srgbClr val="C00000"/>
              </a:solidFill>
            </a:endParaRPr>
          </a:p>
        </p:txBody>
      </p:sp>
      <p:pic>
        <p:nvPicPr>
          <p:cNvPr id="156677" name="Picture 5" descr="http://dunkels.com/adam/img/adam1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548680"/>
            <a:ext cx="1314450" cy="1733551"/>
          </a:xfrm>
          <a:prstGeom prst="rect">
            <a:avLst/>
          </a:prstGeom>
          <a:noFill/>
        </p:spPr>
      </p:pic>
      <p:sp>
        <p:nvSpPr>
          <p:cNvPr id="156679" name="AutoShape 7" descr="data:image/jpeg;base64,/9j/4AAQSkZJRgABAQAAAQABAAD/2wCEAAkGBxQSEhQTEhQUFBQSEBkUFRUXFxQVFhAVGBcWFhcUFRQYHCggGBolGxQUITEhJSkrLi4uFx8zODMsNygtLisBCgoKDg0OGxAQGiwkICUsLCwtLCwsLCwsLC8sLCwsMCwsLCwsLCwsLC0sLCwsLCwsLCwsLCwsLCwsLCwsLCwsLP/AABEIAPYAzQMBEQACEQEDEQH/xAAbAAABBQEBAAAAAAAAAAAAAAAFAAIDBAYHAf/EAEUQAAECAwQECQkHAwQDAQAAAAEAAgMEEQUSITEGQVFhExUiMnFygZHBBxQWM1OSobHhJEJSYmPR8CWisiNDgvFzwtI0/8QAGwEBAAMBAQEBAAAAAAAAAAAAAAEEBQMGAgf/xAA4EQACAQIDBgMHAwMEAwAAAAAAAQIDEQQhMQUSE0FRcSJhgSMykaGxwdFC4fAGFDMkQ1LxYnKy/9oADAMBAAIRAxEAPwDuBKAqzE0GoAbGtwDWgK50ibtQHnpE3agF6RN2oBekTdqAXpE3agF6RN2oBekTdqAXpE3agF6RN2oBekTdqAXpE3agF6RN2oBekTdqAXpE3agF6RN2oBekTdqAXpE3agF6RN2oBekTdqAXpE3agJYdvg60AQlrQDkBfa6qAbGNAgMxaka8DQ66IDOx7OLv9xw7PqgK5sT9V3d9UAuJP1Xd31QC4k/Vd3fVALiT9V3d9UAuJP1Xd31QC4k/Vd3fVALiT9V3d9UAuJP1Xd31QC4k/Vd3fVALiT9V3d9UAuJP1Xd31QC4k/Vd3fVALiT9V3d9UAuJP1Xd31QC4k/Vd3fVAMNkAf7x7vqgIjIM9v8AL91O6+hG8uo8WY0/7zu76qCSRtjVyiu7vqgPeJP1Xd31QFW1Jcy8IxA9xu0wpv6UBe0btkupUoDoUlGq2qAsTh5JQGSiGt/r+AQEN1AK6gFdQCuoBXUArqAV1ANKmxB4UsLnmKA8oUAqFAe4oLkceZawVe4NA1kgD4qG0tT7hCU3aKu/ICxNKIZfch1dvyHZXH4L5hJTdo5nWvh5UI71RpeRWn7adkynTSvdVXoYWTy53trZLv8AhHncTteMfDSV/PkCI8w93PLjXaT/ANKK0IYaS4jk3/4qy+L1MepjK9T3pP6fQfJyjX/zPbh2haGExkKt1FW76vq/oc4py1ZadZdMWktO4kfJWZKE/eimd4Tq084Sa9RrZ6NBPKq9u0UDh4O7e9Uq2z4vOn8DTw+1ZJ7tZeq+5oLMtdsQCpBvZOyrTMEajuWVKLi7PU24yUldPIi00H2SKdw+YXyfRndFY2IQHXrIdyAgCc5zSgMmwYv6/gEAriAVxAK4gFcQCuIBpCkgaWoDy4pIFcQCuIBXEA19BnhQV6BtKEmZtfSYNq2DifxHIdA1qtUrpZRNfCbLc/FVyXTmZGfnnxDVxc9xwAzPQAPBV1vVJGvN0sLTbSsg1YkjDl4b3x8Yz20aK+qrjWgOJyFDTMrcoqGGipXV1r+Fz+R+cbU2isROSqPySWfr+E35jGxGl2AApU1eTQ0FaUGs5DpVKtjZ1JqWWTuvr/10MOHDTtFesn9kM87e7AUAOoNy6Na5TxNSa3W8voOPUeUcuyQRsmG/hWDllrm3iSCAG4cup1CoxXXDVI06iu7plii6zmld/t1NI2fDWuaxlARgS4uoaUvEEUr0U6VsPD3abl8C8sZZNKK9fqVYctBiXWPY8OL6Va8NBDqCvKBxGdNa+5Tqwu7q3b+a9TnGnQq2jZ3v15d7Z26ZepnLRkxLRnNbEbEhk4uaR2PoCaOafhUa184ijx6XE3bSXInB4lYatwXJSi9H0LVrzvCSEZruezku6Q6ixj0YK0W5wQHYbG9WEAVnOaUBlpcYxOv4BASXEAriAVxAK4gPCxSQecGgFwaARYgPLiE2PeDQFOamg3L+b9w3pcJXyRhretoxCWtPJrq1796p1a29ktD0WB2eqfjn730AER9MSq+pqtpK5ZsSC4h0YkhmQGV47zs3LTw0eEnUtor+vL5nhP6h2i5QtF5PJfdhOWs58TlUo0k8o5HbRRSwdau9/rnd8zxUKUpK/IvxrEMLg3t/1zwrQ5t0iESS26y+Tyqk3TlRcq2HnStvFv8AtdzdlHxZq+WXa/PoyePZ8OG6NGaXCC1zWhoJDnCK285gc3KgOFcDShXNrV8jtKhCnKVRN7unxXl8jyzxBjHgb8cwmQnljXuFBE5Tg4NaaNFBvxJVrC4XjXf6Va67s5RqUZvhXlaztfrmxCNCBuwnuYBqdTBwFSAcg1acZU4Xpxnu2byz++np6HLfh+htLz/mhHPzhh0HBODSKhzg5odXGoqMelcam0lTluwjded19iau9D9Lt1Kk3MCLDESnKDrkTfUcl/bQg7xvU4fa26lGUcr9dF9zlXhxYqstdJd+T9efmB5+YLYcUaokEd7HXPk0HtXDEw3Ksoo9bg6vFoQk+n0yLei3OC4Fk7DY3qwgCs5zSgMzJDGJ1vBAWbiAVxAK4gFcUkCuIBXEA27XJCbHohIDyIQ0VP8A2gB0SK6IbrMtuofuf5vQgyWllphlYMM19o78R/DXYFUrVP0o3tmYOy4s/T8mSJVY2xkvLOjxWwmazjuCsUIXd2Y21MVux4cdXr2N/aFmsgthQ6ciGy+8fixADekkAdFVtYanxKbppe87X6L+aHgtrNcSLlpFX7+XqSWRMEgMbDhuLjXFoONScKmgFMKDYtCtTjHO7SXQz8FVco7sYpt9V6in2MfCaCSXFxJAqBDGq6MgczguU6KqXhNZZd79bnSruums87vsija0eJFhNZd5ENwLn0ebzg24284k05OpVpbKi7JTz6Pn8MyticXVqU91x8K1eeuiuBmy2OZHQusNkqMt5Ta7P76r5mdxL8gnINAFKYV/hV7gwpx3YrL+fMsYeTepFM8Kxzi2IQ10QC6SSCHfeLcQW1qD2YYrzWOpyhWk3o3kXE6izjLnp3+QYl9G3RYb3sAhueXQYkLENZEaah7Scmktbhqv7FwjTbTNGngXUhJxybya5XT17fnoYfSKTfCa5jxR0MxGnWKVhkEHYb1e1Xa0lJq3RfRGpgqUqVFQlqr/AFLmivOC5Fs7FY3qwgCs5zSgM5Zo5UTreCAvXUArqA9DEAriARbRSCO5VAPuKARR4gaMe7xOwIAeyE6Mdjdv4tw2BAVtI7UbKwDcpfdVrdx1u7PmvirPdiW8Fh+PVS5LNnKory4knWs89YlZWIY76CqmKu7HxVqKnByZu/JpYdGmO8YuyWjFWVjx9Wo6k3N8wvphDuOhRC0OAqCDkSMQD3/Ba+zndShex5zbS3ZQqNXSvkUpaZhGhvOBMEGKRQue+tCxgIo3IGoyGCtThUXLnl0t1fUoUq1FvWzcfF1b6LKy79Miy94ewCHBADMXPN5xPWdhQfzBckt2Xilry/YsuSnC0KeS1evxY6C6XALYovXsxC4QAbKCtHEbSklWveD062Ij/bWcaqvf/jdfs+4Y0fl5cgmDBIbU1fEoTWlLra1woSqmKnWXvy9EaGApYZpulTy6y+3oBrZ4IvrCugAlt1rboAFOVWgzNdvTqVuhvqNpmfilSc707dkrfZc+4pOcDIbmFgcXPDmEgG68ZEg86mobV81qCqSTei1PqjXUKbha7buu/wB/IZbdqx7kJr2FrXlz+FGF8thPAaaYVrV3YMMFl4yEYzUab1vfyLXHrz3YyjrfPr4X/wBmMta9GlXTD+c9jnV28u4D3Q2rm/I2IJqKvqN0V5wUH0disb1YQBWc5pQGfsocqJ1vBAELqkHoagPaIBUQEVKncpA+6oBDMxwwb6d28oQD4EAxTedUMz3u3lCSWamsmQxnlTX+w+aEHNdMJsujFta3OTuqM6duHYqNaV5Hp9mUOHSu9XmAFxNIbLS5jRocMa3Cqs4eOdzG2tWtFQXM7pZsoIUNrBqaFbMAityz+HguYOdm3rD+UXfD1uFUUirjMOq9Jw58u5jOJjDhucSRFhARHtIo0wyQAYb/ALxBz7tS2ViVOSjyeSfn5nmZbPdKDnfxRza5W8mG4s6IkNoiRHULG84Al2IqQGt5IJBoTj2KpGluSbjH4fu8/M0pVlUppTk80tf2WXk3n6E9n2a4OY6G4GGXk8IAC5nJI19J6CvirWjZqSztp6nWhhpKUZQfhvrzWX89Q7PMPBuqQaNNbwN1w1ghpCpU340adaL4bz+OnyA0Cxb1Iha1uNWwgDS7928Tjnid2CtyxO74E/X8fYz4YLe9o0l0iunK/wBX8CaX0ea03i7EOOoEXSKUocK6/hivieMbVkjpT2cou7ef2MhpPAa6LEhQ4j4j7j3kVoyCHAQ24DNxD91AMslXrVOJu5WsjpQwSp1HUcm7vTkiG35S5IRGDKFAaO3CvxquReAWi3OCgHYbG9WEAVnOaUAAsjnRet4IAkpIEgEgGPOpSiUPAUAhmo4YN+r9zuQgGy8IxjedzAa4/e3ncgJJyarRjBnkNu87vn8wGxQJeFEiuxe1hcTv1Dvook7K51o0+JNR6s47MxC5xJzJWaz2UFZWISVB9Gh8mshwsyYhyYr9KNonk8fV3678sjrq6lMSEFCbs+9EZEa8tLKgtoHNiNdS81zTqNB24rtCtuxcWr3+RwqUFKakna3zvyBczJwoTzdh1AJpVriIjXjlQ7zAS17fukgYGit06s6i979rc7Pk+fxM6tQp0ZZR+Ts09VdXs1yv2CVnyz23TCNyG41dDiBxI3syIJ1g7Fxqzi7qeb6r7lqhTnGzp5R5qV/lz+IVKql4imZpjAXPcABmSaDvKEmVtK34sweCkmk1wMYijW9WvOPw6VAIYFjtlYbqm8+IRwjziXffdU9g70BV0hhf02Zec3N/9goBkdFucEB2GxvVhAFZzmlAALI50XreCAIkqQNvIQK8gPIe1SyTyYmAxpc4gAbTT4qEr6ENpK7MrNaQQHP5cTk1xIBN6moU1LqqFR8ji8TS/wCRcmLfhGjGOAJAo04E1yqDkNdNfRnzcWtTopJ6BKQl6CtaudiSh9oF6ezFyUI/G8N7ByvALhXfhNDZkN6vfojk6onqCKZdRpX1FXdjlWnuQcjpvkwk7kvfObytFI8a227s2hdTEqSAFaGl8rCNDEvnYwXv7hh8VydWC5lyns/EVFdRt3yB7dP5YnERBvLf2UKvA6S2XiEskn6haRtqXmOY8V3GhC6pp6FGdOdN2krMuRGxPuxSOkNd8SKr6R8leLKR3f79B+VrfmQoBX9HIZN6K58U/ncSO7IIQFIUNkMckBoA1IDOWxFL3hgzJoemtXd3JH/EoEe6aw7tmRm7IY+YRkmA0W5wUA7DY3qwgCs5zSgM9ZZ5UTreCAvPcpIIzEUkAm0NJYEKovXzsbj8clZp4SrPlbuUq20cPS1ld9FmZqe00jO5MFoZXAfecejUrkcDCOc3f6GXV2vVqPdpK1/Vga0555rDc8vdWsVxNau/APyt+J6AulOmveSt0/nVnOrWl/jcrvm/PovJfNkEBoa3hHUONIbTk8jAuP5W/E4bV8zze6vX8Hel4Vvv0/PZfNlaKS4kkkkmpOsnbVfEoq1ixCbvcPaMaUPgvEOKbzHGgcdXSqFanu5rQ0qVXeVnqFPKRMgw4IBwN53yCoYh5I39jx8Un2OfKob5WnsqbSutFeNFHaMrUJHWbGn4crJw3RDTk4DW47AFdlNRV2eaoUJ1pbsEY639KYswS0G5D1MBz6x1qlUquR6TC4CnRV9X1ABK5F8SATHFpvNJaRkQvqMnF3RxrUIVY7skb3QzSwxDwMY8oZHar9Oe8rnlcVhpUJ7r05G5hvwX2yuxxKAoz8zdbX+V1V7cegFSQB7ChX3mKchg2uvf4qAe6eu/p8x1PEIyTAaLc4KAdhsb1YQBWc5pQGakogaYhP4vBfUYuTsj4nNQV2Dbat1zAeDaKjWcfgr1HBpvxsysXtGUIvhr4mPfb0SYvQ4hxYK4YBw6FYoRjSruFtc0UsXUliMJGrfTJg960jERPDdwTOEOD31EP8oydE+YG+p1KtPxy3eS1/H3ZfpLgw3/ANUvd8l1+y9SpJwr5rR1xoq4jZsG85Bca+KhFZO7LOE2fVqSTkrILQLGmI/LuBoIo1tea0c1o3AfvrVRYqKysajwM29667cl5FCblHQ3FrwQQuykpK6OO64OzKU1DqF8TjdWO9OVncnmbRdGgQw7OHVh71h4lWdj2Gxs4SfmD1VNsjiwr1NxX3CW67lfE0FWhuNll0eJMRGw2VcaADY0LrGEqjuyhXxNPBx4dNZ/zU2lkaEMDQYxLnHVqCsKlBcjIlj8RJ33n6EdvaHhrC+BU3RUsOJptb+y5VaCteJo4Pacm9yr8fyYtwoqhuniAidEMNzYjc2mq7UZWkZ20qHEpN81mdl0dtDhoLX7W4q+eYCZfRQDMWzMGI8Q25k47hkflTsO1CA1JwRDYGjUFJAH07d9gj9QfMIz65GF0W5wXyDsNjerCAKznNKAzEsK8KPzeC+oS3ZJnxUjvRaAtrQKgrXpyPPVoGCnP9KM1+qt13QVOLy3aq5HPZ3i38PLmsu4Shywc+hNGAXnHY0Z9pwA3kK3OpaF46vT+fMz6VC9RqeSWb7L86LzBlqRC+Kx5HJDg0MGQbk1oHcqOMpONJW5a+ZrbNxKniHvJZ6eVtEvQ38GCx11kMANGLqZVGqu7H4rJPQhtgoKDUpIAWl8oHQg/W007D9VYw0rSsVcVC8d7oYUhXGVIsqFtLw2kH4U8FiY9Wqeh7HYDvQl3+wxUTeIpiJdaSvqKu7HKtUVODk+Rt/J5ZAbD4Zw5T8loxVlY8bUm5ycnqza1X0fA6GcUPrkc30zs0QYxLRRr+UN1cx3qhWhuyPUbOr8WlnqsjPLiaAyK2oKlanzNXjY3HkwnKwnMP3StJO6ueMqR3JOPRmqtWdDGnH/AL3d47SN6k5g6xJU1MV+bstw1BSAzVCADpyfsMfqj5hGfXIxWi3OC+Qdhsb1YQBWc5pQGYlDjE63ggKtoQq1Wjh53iY+Lp2kzCaRydQVf3eJBxZjOTo1o1EJkX7Oxv33NBi7hTkNPYb3aNi5YK8l4v05FnatqbtDSfif2X39SDgqQ3xMiOTD65GLv+INektXaut/2fq+37/YrYN8Fcd9l35v0X1ND5PZoOgFv3mGhWA04uzPXRkpRUlzNYoJAGlk81sPg68pxqRsG9WsNTbe8U8XVSjuczElXGU4MpvdVzvygfGqxto++ux7D+n37Oa819Bizj0RWmG3nsZ+JwXfDq8rmTtapalu9WdisqBchMaNTQrp5stVUkj2KGSZ7TqWvQA/Wx3wP1AXCurxuamyqm7VceqOdKkekPChDNB5N4t18bYM91cu1aNP3UeRxqtXl3NRDBmItf8AbYewn+V7yda+yqG2igoEIHVQADTg/Yo/V8QpZ9GO0W5wXyDsNjerCAKznNKAy8tnE6/ggFHbUKxh5WlYqYuF436GWtyWqCtalLM89iqd0ZOzBSK+Hnwgq3eRhRcrqjiM9JHZp4nBK2cou3owjaZAIhjKELvS7N7vew6AFbpLLeerz/HyM/FSSkqcdI5evN+rK+j026WjOdSrHDKtMVQr4KU6l1oauF2pClRUZJtoJz+lMV+DaMG7P3iukMDCOuZxq7Vqzyjkvn8QM6IXYk1XVqx8wm3myKYihoJK4TaSuy7STk7IfJWY/wA3fHcKX3gDoxosPFPfzPXbHapzcfL6FGiryw9SMN+UbI2qePw1StwITTlZuyz089DyzmXpqEN/7Lrh+ZmbYecV3+x2NjcB0KyYthwahI5ADdI2Vlog/LXuIXOqvAy1gZWrxOWOzWeeuQ0oA5osS+kKH97lPI1V2n8VO4YaytCn7iPIY13xE+50STlhDaGhdCqS0QCKAz+m/wD+GN1fEIyTH6Lc4KAdhsb1YQBWc5pQGYlc4nW8EBIWr6Ts7nzKO8rAW1INQVrU5XMCtC2TMPOOECMI1KmHVzRtcQQ2u4Eg9i+sZDepKS5HHZlTh13Tekh8YZH8Qr3q7TmpxUkZVam6dRxfIruC+mfCIXlc5NLU6wi5OyQ6VhRIpuw2Fx26u9UK2LhHJZmzhcBVkryyRprI0LJIfMGtMQ0ZBZ1SrKbzNulRjTWQS0vgXJUBuADxl0Fd8HbiFTaf+HLqc6GtddqL/Tvuh/S7tj1/6y+g+xjSbhdP7LGw+jPU7YXii+/2OyNGHYrBjntEB7dUkA+38JeL1PEL4qe6yzg1evHucofmelZx69EcU0BRESdka7yYS3Je/aVpRVlY8ZVlvTcurZvbq+jmK6gGRB8URKAOnQ+wxur4hAYzRbnBQDsNjerCAKznNKAzMmMYnW8EBPRSQDJmjqjWAK9oqr2GnlYzMZTtK/UxmkUpUFaULSi4swq14TU1yBlnvvQQDnDN09GpcsFKydN8mdtqwUpRrR0kvmNijBXWZcdSKQY0tJze00dXHoI2YKpRjCbe9nJdfxoaWJnVppOGUZLK2Xo3rl3LVn2m6Wih9asryhsG1Vsdhv8Acj6l3ZWN/wBqb7fg6lJTDYrA9pqCFlm+CtMof2V25zfnTxVnCP2qKO0l7B90cu2q1tJf6eXp9Th/TUrbRh2l/wDLIWvuRYb9jgsDDvOx7fa9O9NS6M7XJEOhtdtaFcPPE9xCD26gAGm0xcliNb3AdgxPyXGu7RNHZlPer36HMFRPUFeddyaazgulKN5FPHVeHRbOq6EyHBSzBTEiqvnkjQ3VIFdQEV2p6FJIB09b9hjdXxCgGI0W5wUA7DY3qwgCs5zSgM5Zwxi9YfJATx28k9FO/BSQCZdl50V29daErSK+JhvQ7Aa2peoK16Ujz+Jp3TMdJciM5hyiD+4L4n7PEKXKWR9Uvb4KUOcM/QmiNWgYpBZhDZgNdzYouncdRWVim6NVVInodnqOJw8qE+WaLtqyBhuLHD6jURuWhTqRqwujHq0p0Kji9UXdDbcMCJwMQ8hx5J2HYsXF4fhSutGen2fjOPC0veXz8zaaVNDpSIRsaf7gvjC/5UdMer4eXp9TkcxEu960MdHeoSRmbErKjjqdR6J/VNDZyDh8QvLxbjI/T6sY16TS0aOm+T+1BGgBh5zMCtBO6ueRlFxk4vVGquqSCOK8NzQHM9NbY4aLdbzIdW9J1n4U7FSrzvKy5HpdmYfh0956vP05GbXA0ySxZEzEyxgxANSreHjzPP7Wr3kqa7s7ZLwAxoaNQorJjEl1CRkTZtRBHjYaAz+n7fsMfq+IQGD0W5wUA7DY3qwgCs5zSgM/ZQxi9YIC3MM5PaPmFJAOsRleE6xRBq+QOtaXpUbFq0Z3VzCxFPdbRz63YRY4PGbXXu5dsTDfo3WqzKWCqcHE2eksviWJiho4ZOFVZoVOJTUiji6PBrSgDJ9poHDNpqOxccXT36bLOza/CrJ8nkdBhSgn5Nj2+tY3D835SsvC4h0pZ6M9BtDBrEQuveWn4MJOyxBIOBB7QQtmpCNWFmeZo1Z0Kl1qjTWPbvDSkWBEPLbDw/MBQ+CxoU3SrqLPTVK0a+FlKPQxFpDA9K0cV/iZi4B+3j3N+zRkTUnDiQ6CK1nZEGw79689Vpb2a1Pd4HHOg92Xu/QytmTUWRj1oRQ0e04HuXKnU3PDIvYzBLELi0tfqdHgaVS7oYfwgB2E0oejWrHEj1Mh4WunbcfwMvpBpXeqyCc83/8AyPHVq2rhUr8omng9mO+/W+H5/BjyVVN0iivPNbi44AL7pwcnYq4rExowuzp3k/0c4CHwjxy349C0ErKx5Oc3OTk9WbG6pPk8cKIBrYesowOuKAZ3ygt+wR+p4hSDnmi3OCgHYbG9WEAVnOaUACsUcqL1ggCExDq1wGdMOnUpIBlkUESI3abw6ChJ5bkvk7aKdqt4aXIzsbDPeMFpDK1BWrSd8jz+JjZqS5AWzXVhFhzhup/xOS44R7k5UumaLG0lxacK65qz7ojjEHDbqVqpUhFeJmfQo1Jy8CbNr5MoUVjHte0hlatqvPVLbz3dD2lHe4a39bZlnTfR+8DHhjEesA1/n/dX8Fibezl6GRtTBb3toLv+Tnt0tdeGBHxGsK/VoqbT5oyKGJlSTjyasU7S5pK54lezfY7YJ+3j3R1/QmMBJwyTq7T0BYR60qaTSsGZwLaOGAeOcNxP3ujHpXxOnGWpZw+LqUH4Xl05GMnNEZlgvNYXt1EUrTe1VJUJLTM3aO1KM14vC/MDxJOIDQw3g9Vy+OHLoWv7qha++viTSlizEU0ZDdjrIoukaEnqUq+1aUVaGb+Ru9FtBmwSIkblP2agrcYqKsjBrV51pb02bYNovo4iIQkTYesqQPuqAK6gM35RG/0+Y6niEBzbRbnBQDsNjerCAKznNKAC2COVF6wQBi6pADm4XBRQ8Zf+p/YmncgCM7CESEaY4VC+6Ut2SONeG9Bo59bzHVuthuccjhzenYFf/uow0zMp4CdVZ5EujWhDr3CRiLrhi0a+lVamJlKe/HJ6F2jgKcKXCl4le+ZqZPRaXhG8IYJrmVwbbd2W4xUVaKsgsyGBgAAoPo9La4HWgOXaZ2GIES8ynBvOA/AfwnwW1hMRxI2eqPL7RwfBlvR91/Ly/Bk48O8KAV26h2nUumJlFQd3yOWCpzlVi0uaOiaNS73QWtAwpSjQWt7ziVgnrTUyVlNbi7E/AdiAIUQDHS7Tm0HsQHrIQGQAQD6IBBqkmw9sJRcD7qAV1AK6gM15Rm/06Z/8fiEBzDRbnBQDsNjerCAKznNKAD6PDlRusEAYvbcEAyZlhEbQ9h2FSAVBiOlzdcKsJw+n7fPNAEODhxRkDXvCAqmzHt9W+m4ivyogPR5wNTT3oBjxG13W9n7lCChHiHW8u6Mu8UCkFbzLhRdLA5pzBGHx/ZTGTi7pnxOEZq0ldFmDotABDiwVGrUOxQ227smMVFWSsGYUINFGig3ISPQCQCogHBiE2HiElyR4aoB7RAKiAVEB4aDNAZXykRxxdMAY1YBXVzggOZ6LDlBQDsFjerCAKznNKAEaOc6N1ggDhCAYYezBAMiMqKEBwOooCg+zm1q0uZ8QpAhLRdUX4BAO8zinOI75fJAJtlDNxJ6cT3lAWYUixuqvSgJ7o2IDwwwgPOCCAXBBLg94MJcHoagHIBIBIBjooGZCAjMwNQJQDbzzuUA9bL7cUBn/ACkQwLOmOqP8ggOYaNc4IDr1jerCAKznNKAD6PHlRusEAavIBXkAryA8JQDSwIBtzYSgFV21AecI7YEAuGOz4oBecbigF5xuPwUgXnO4/BALzn8pQHnDn8PxUA84V2wIBco6/kgFwNcySgHNggICQAIB15AK8gMx5SXf06P1R/kEBzHRrnBAdesb1YQBWc5pQASwjyovWCALX0Ar6ApQbTD3FrWnA6yAobsC2HPOTf7giBBFnrhAiAsrkTl3hSCwIlckBGYzvw/3BANMy78PxCAjkrSbEL2jOG667pQFlz9gqgG33fg/uCAhlJ9sQvaMHQ3XXDYUBZrszQHnL/CPeCAa+I8ZsPYQUAyBPNcaA0cM2nAjsQDY87dPNJ7QgK0S2mtpeaRVwbXDAnKqAnnbSEOlQTUVwooTuAbM6Vw2c5r8SAKUJJOAAUgNw41QDtCAzflHf/T4/QP8ggOb6Nc4IDr1jerCAKznNKAAWQaGL1h8kAR4RALhEAJs9nLPWKAKQLVHDmXumrWtN7CnK1UQF+ZgNe0tcKhwoUBntF5guh3XGvBxHMrtukjwQBl6AEQrUvV/03ijiMRnTCoQEVhwiHRn1FIkUuAGrcd+CANwygJmoABaA4Gba/7sw26eu3LvHyQBmWfVw7fkgLpKApydow4zb0N1R2g/FAD7Zk74q3kxG4sdv2HcgKtnznDwQ7JwwcNhGBQFSbhhwLTr+G9AQRnk0qa0AFTuUApWHJ+cR+Fd6uEaM/M7W7wHapBtL6AzflDf9gjdA/yCA59o1zggOvWN6sIArOc0oDOWe6hi9YfJAW+EQHhiIBtms5R6UAWbJQw/hLovkAXtdAgKVv2qYIa1raui1a133WneUBRsOW4JrW1qa1J2k4koAs9ADGWrCdW66tCQcDmM0AP0chua14IpejPI6C4kHuKA0kMKGCCSjvdEihzSGNIDCcnYYkd47l8xjYlsh0nlDEl3FvPhkRG9LcSO0VC+yBthTQiBjhrb4IAzEyPQfkgMpobXgmih5JNd2aANxygM3ow/kxT910d5HReKAtzraGu1AArZiG61oNDFeGV2A1qRvoEBpZCC2ExrG4ABAWOEQGc8oD/sMXs/yCAw+jXOCA69Y3qwgCs5zSgMzKGnCdfwQEl9AK+gL9mtx7UA2Bah88iQHc0MYWHY4g1Fd/ggLlqyTY0N0N2vI62u1EIDP2JMO4TgonrIbqH8w1OHSEAde5AUxKwxWjGCpqcBidqAG2M0+czJPMY8Bo1Aloy+PegDcxMthQ3RHZMaXHsQEElbLYl3kPaHUzphXbigC2GRQGX0dZwUzEgHJjnOZ1HAkfOnYgNXVAVo8VrRiQAN4CAzVrWiYlYUD72Dompg10OsoB0lBEJgY3IBAeTjsu3wQGftk4wf/OPk5Aadr8EB7fQGe09f9iidnzCAyGjXOCA67Y3qwgC02OSUBmA2l/e7wQEd9AK+gGFoz8SgExoBqM9uvvQCuj+EoBNaAajPbr70B5cb/CUAuDbs+JQCENuzegEYbdiAkDqZIBpA395QHjWgGozIpXXTpQCuj+EoDww27AenFAPBAyQHt9AMiMa7MAoBgl2Z3Rh8EBNfQCvoADpuayjxtI+YQGf0aljUIDq9lMowIArFFQgM5a0m4g3SRVAZGcko4OER4/5FAUDKzPtYnvOQC81mfaxPecgF5rM+1ie85ALzWZ9rE95yAXmsz7WJ7zkAvNZn2sT3nIBeazPtYnvOQC81mfaxPecgF5rM+1ie85ALzWZ9rE95yAXmsz7WJ7zkAvNZn2sT3nIBeazPtYnvOQC81mfaxPecgF5rM+1ie85ALzWZ9rE95yAXmsz7WJ7zkAvNZn2sT3nIBeazPtYnvOQC81mfaxPecgHizYz8Hve4bCSR3IDRWHYt2mCA2crBo2iAtoCKJBBQFV9nNKAj4pZsCAXFLNgQC4pZsCAXFLNgQC4pZsCAXFLNgQC4pZsCAXFLNgQC4pZsCAXFLNgQC4pZsCAXFLNgQC4pZsCAXFLNgQC4pZsCAXFLNgQC4pZsCAXFLNgQC4pZsCAXFLNgQDm2Y0akBZhSoCAnAQ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2339752" y="1988840"/>
            <a:ext cx="6480720" cy="4869160"/>
          </a:xfrm>
        </p:spPr>
        <p:txBody>
          <a:bodyPr/>
          <a:lstStyle/>
          <a:p>
            <a:pPr>
              <a:buNone/>
            </a:pPr>
            <a:endParaRPr lang="fr-BE" dirty="0" smtClean="0"/>
          </a:p>
          <a:p>
            <a:pPr>
              <a:buNone/>
            </a:pPr>
            <a:r>
              <a:rPr lang="fr-BE" dirty="0" err="1" smtClean="0"/>
              <a:t>uIP</a:t>
            </a:r>
            <a:r>
              <a:rPr lang="fr-BE" dirty="0" smtClean="0"/>
              <a:t>:</a:t>
            </a:r>
          </a:p>
          <a:p>
            <a:r>
              <a:rPr lang="fr-BE" dirty="0" smtClean="0"/>
              <a:t>TCP/IP </a:t>
            </a:r>
            <a:r>
              <a:rPr lang="fr-BE" dirty="0" err="1" smtClean="0"/>
              <a:t>stack</a:t>
            </a:r>
            <a:r>
              <a:rPr lang="fr-BE" dirty="0" smtClean="0"/>
              <a:t> for 8 &amp; 16-bit µC</a:t>
            </a:r>
          </a:p>
          <a:p>
            <a:r>
              <a:rPr lang="fr-BE" dirty="0" smtClean="0"/>
              <a:t>Single buffer</a:t>
            </a:r>
          </a:p>
          <a:p>
            <a:r>
              <a:rPr lang="fr-BE" dirty="0" err="1" smtClean="0"/>
              <a:t>Standalone</a:t>
            </a:r>
            <a:r>
              <a:rPr lang="fr-BE" dirty="0" smtClean="0"/>
              <a:t> </a:t>
            </a:r>
            <a:r>
              <a:rPr lang="fr-BE" dirty="0" err="1" smtClean="0"/>
              <a:t>until</a:t>
            </a:r>
            <a:r>
              <a:rPr lang="fr-BE" dirty="0" smtClean="0"/>
              <a:t> v0.9</a:t>
            </a:r>
          </a:p>
          <a:p>
            <a:r>
              <a:rPr lang="fr-BE" dirty="0" err="1" smtClean="0"/>
              <a:t>Tiny</a:t>
            </a:r>
            <a:endParaRPr lang="fr-BE" dirty="0" smtClean="0"/>
          </a:p>
          <a:p>
            <a:pPr lvl="1"/>
            <a:r>
              <a:rPr lang="fr-BE" dirty="0" smtClean="0"/>
              <a:t>Code size &lt; 5k</a:t>
            </a:r>
          </a:p>
          <a:p>
            <a:pPr lvl="1"/>
            <a:r>
              <a:rPr lang="fr-BE" dirty="0" smtClean="0"/>
              <a:t>RAM ~1k (</a:t>
            </a:r>
            <a:r>
              <a:rPr lang="fr-BE" dirty="0" smtClean="0">
                <a:sym typeface="Wingdings" pitchFamily="2" charset="2"/>
              </a:rPr>
              <a:t>= </a:t>
            </a:r>
            <a:r>
              <a:rPr lang="fr-BE" dirty="0" err="1" smtClean="0">
                <a:sym typeface="Wingdings" pitchFamily="2" charset="2"/>
              </a:rPr>
              <a:t>mostly</a:t>
            </a:r>
            <a:r>
              <a:rPr lang="fr-BE" dirty="0" smtClean="0">
                <a:sym typeface="Wingdings" pitchFamily="2" charset="2"/>
              </a:rPr>
              <a:t> the </a:t>
            </a:r>
            <a:r>
              <a:rPr lang="fr-BE" dirty="0" err="1" smtClean="0">
                <a:sym typeface="Wingdings" pitchFamily="2" charset="2"/>
              </a:rPr>
              <a:t>packet</a:t>
            </a:r>
            <a:r>
              <a:rPr lang="fr-BE" dirty="0" smtClean="0">
                <a:sym typeface="Wingdings" pitchFamily="2" charset="2"/>
              </a:rPr>
              <a:t> buffer)</a:t>
            </a:r>
            <a:endParaRPr lang="fr-BE" dirty="0" smtClean="0"/>
          </a:p>
          <a:p>
            <a:endParaRPr lang="fr-BE" dirty="0" smtClean="0"/>
          </a:p>
        </p:txBody>
      </p:sp>
    </p:spTree>
    <p:extLst>
      <p:ext uri="{BB962C8B-B14F-4D97-AF65-F5344CB8AC3E}">
        <p14:creationId xmlns:p14="http://schemas.microsoft.com/office/powerpoint/2010/main" val="162975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Contiki</a:t>
            </a:r>
            <a:endParaRPr lang="fr-BE" dirty="0"/>
          </a:p>
        </p:txBody>
      </p:sp>
      <p:sp>
        <p:nvSpPr>
          <p:cNvPr id="6" name="TextBox 8"/>
          <p:cNvSpPr txBox="1"/>
          <p:nvPr/>
        </p:nvSpPr>
        <p:spPr>
          <a:xfrm>
            <a:off x="462873" y="242088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 smtClean="0"/>
              <a:t>2001</a:t>
            </a:r>
            <a:endParaRPr lang="fr-BE" b="1" dirty="0"/>
          </a:p>
        </p:txBody>
      </p:sp>
      <p:sp>
        <p:nvSpPr>
          <p:cNvPr id="10" name="Rectangle 9"/>
          <p:cNvSpPr/>
          <p:nvPr/>
        </p:nvSpPr>
        <p:spPr>
          <a:xfrm>
            <a:off x="528841" y="2833866"/>
            <a:ext cx="1234847" cy="1630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" name="Rectangle 10"/>
          <p:cNvSpPr/>
          <p:nvPr/>
        </p:nvSpPr>
        <p:spPr>
          <a:xfrm>
            <a:off x="1763689" y="2833866"/>
            <a:ext cx="2520279" cy="163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" name="TextBox 16"/>
          <p:cNvSpPr txBox="1"/>
          <p:nvPr/>
        </p:nvSpPr>
        <p:spPr>
          <a:xfrm>
            <a:off x="611560" y="3049796"/>
            <a:ext cx="115212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BE" sz="2800" b="1" dirty="0" err="1" smtClean="0">
                <a:solidFill>
                  <a:srgbClr val="C00000"/>
                </a:solidFill>
              </a:rPr>
              <a:t>uIP</a:t>
            </a:r>
            <a:endParaRPr lang="fr-BE" sz="2800" b="1" dirty="0" smtClean="0">
              <a:solidFill>
                <a:srgbClr val="C00000"/>
              </a:solidFill>
            </a:endParaRPr>
          </a:p>
        </p:txBody>
      </p:sp>
      <p:sp>
        <p:nvSpPr>
          <p:cNvPr id="15" name="TextBox 8"/>
          <p:cNvSpPr txBox="1"/>
          <p:nvPr/>
        </p:nvSpPr>
        <p:spPr>
          <a:xfrm>
            <a:off x="1687009" y="2420888"/>
            <a:ext cx="130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 smtClean="0"/>
              <a:t>2003-2004</a:t>
            </a:r>
            <a:endParaRPr lang="fr-BE" b="1" dirty="0"/>
          </a:p>
        </p:txBody>
      </p:sp>
      <p:sp>
        <p:nvSpPr>
          <p:cNvPr id="16" name="Rectangle 15"/>
          <p:cNvSpPr/>
          <p:nvPr/>
        </p:nvSpPr>
        <p:spPr>
          <a:xfrm>
            <a:off x="1907704" y="3049796"/>
            <a:ext cx="309634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sz="2800" b="1" dirty="0" err="1" smtClean="0">
                <a:solidFill>
                  <a:schemeClr val="tx2"/>
                </a:solidFill>
              </a:rPr>
              <a:t>Contiki</a:t>
            </a:r>
            <a:r>
              <a:rPr lang="fr-BE" sz="2800" b="1" dirty="0" smtClean="0">
                <a:solidFill>
                  <a:schemeClr val="tx2"/>
                </a:solidFill>
              </a:rPr>
              <a:t>,</a:t>
            </a:r>
          </a:p>
          <a:p>
            <a:r>
              <a:rPr lang="fr-BE" sz="2800" b="1" dirty="0" err="1" smtClean="0">
                <a:solidFill>
                  <a:schemeClr val="tx2"/>
                </a:solidFill>
              </a:rPr>
              <a:t>Protothreads</a:t>
            </a:r>
            <a:endParaRPr lang="fr-BE" sz="2800" b="1" dirty="0" smtClean="0">
              <a:solidFill>
                <a:schemeClr val="tx2"/>
              </a:solidFill>
            </a:endParaRPr>
          </a:p>
          <a:p>
            <a:endParaRPr lang="fr-BE" sz="2800" b="1" dirty="0">
              <a:solidFill>
                <a:schemeClr val="tx2"/>
              </a:solidFill>
            </a:endParaRPr>
          </a:p>
        </p:txBody>
      </p:sp>
      <p:pic>
        <p:nvPicPr>
          <p:cNvPr id="156677" name="Picture 5" descr="http://dunkels.com/adam/img/adam1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548680"/>
            <a:ext cx="1314450" cy="1733551"/>
          </a:xfrm>
          <a:prstGeom prst="rect">
            <a:avLst/>
          </a:prstGeom>
          <a:noFill/>
        </p:spPr>
      </p:pic>
      <p:sp>
        <p:nvSpPr>
          <p:cNvPr id="156679" name="AutoShape 7" descr="data:image/jpeg;base64,/9j/4AAQSkZJRgABAQAAAQABAAD/2wCEAAkGBxQSEhQTEhQUFBQSEBkUFRUXFxQVFhAVGBcWFhcUFRQYHCggGBolGxQUITEhJSkrLi4uFx8zODMsNygtLisBCgoKDg0OGxAQGiwkICUsLCwtLCwsLCwsLC8sLCwsMCwsLCwsLCwsLC0sLCwsLCwsLCwsLCwsLCwsLCwsLCwsLP/AABEIAPYAzQMBEQACEQEDEQH/xAAbAAABBQEBAAAAAAAAAAAAAAAFAAIDBAYHAf/EAEUQAAECAwQECQkHAwQDAQAAAAEAAgMEEQUSITEGQVFhExUiMnFygZHBBxQWM1OSobHhJEJSYmPR8CWisiNDgvFzwtI0/8QAGwEBAAMBAQEBAAAAAAAAAAAAAAEEBQMGAgf/xAA4EQACAQIDBgMHAwMEAwAAAAAAAQIDEQQhMQUSE0FRcSJhgSMykaGxwdFC4fAGFDMkQ1LxYnKy/9oADAMBAAIRAxEAPwDuBKAqzE0GoAbGtwDWgK50ibtQHnpE3agF6RN2oBekTdqAXpE3agF6RN2oBekTdqAXpE3agF6RN2oBekTdqAXpE3agF6RN2oBekTdqAXpE3agF6RN2oBekTdqAXpE3agF6RN2oBekTdqAXpE3agJYdvg60AQlrQDkBfa6qAbGNAgMxaka8DQ66IDOx7OLv9xw7PqgK5sT9V3d9UAuJP1Xd31QC4k/Vd3fVALiT9V3d9UAuJP1Xd31QC4k/Vd3fVALiT9V3d9UAuJP1Xd31QC4k/Vd3fVALiT9V3d9UAuJP1Xd31QC4k/Vd3fVALiT9V3d9UAuJP1Xd31QC4k/Vd3fVAMNkAf7x7vqgIjIM9v8AL91O6+hG8uo8WY0/7zu76qCSRtjVyiu7vqgPeJP1Xd31QFW1Jcy8IxA9xu0wpv6UBe0btkupUoDoUlGq2qAsTh5JQGSiGt/r+AQEN1AK6gFdQCuoBXUArqAV1ANKmxB4UsLnmKA8oUAqFAe4oLkceZawVe4NA1kgD4qG0tT7hCU3aKu/ICxNKIZfch1dvyHZXH4L5hJTdo5nWvh5UI71RpeRWn7adkynTSvdVXoYWTy53trZLv8AhHncTteMfDSV/PkCI8w93PLjXaT/ANKK0IYaS4jk3/4qy+L1MepjK9T3pP6fQfJyjX/zPbh2haGExkKt1FW76vq/oc4py1ZadZdMWktO4kfJWZKE/eimd4Tq084Sa9RrZ6NBPKq9u0UDh4O7e9Uq2z4vOn8DTw+1ZJ7tZeq+5oLMtdsQCpBvZOyrTMEajuWVKLi7PU24yUldPIi00H2SKdw+YXyfRndFY2IQHXrIdyAgCc5zSgMmwYv6/gEAriAVxAK4gFcQCuIBpCkgaWoDy4pIFcQCuIBXEA19BnhQV6BtKEmZtfSYNq2DifxHIdA1qtUrpZRNfCbLc/FVyXTmZGfnnxDVxc9xwAzPQAPBV1vVJGvN0sLTbSsg1YkjDl4b3x8Yz20aK+qrjWgOJyFDTMrcoqGGipXV1r+Fz+R+cbU2isROSqPySWfr+E35jGxGl2AApU1eTQ0FaUGs5DpVKtjZ1JqWWTuvr/10MOHDTtFesn9kM87e7AUAOoNy6Na5TxNSa3W8voOPUeUcuyQRsmG/hWDllrm3iSCAG4cup1CoxXXDVI06iu7plii6zmld/t1NI2fDWuaxlARgS4uoaUvEEUr0U6VsPD3abl8C8sZZNKK9fqVYctBiXWPY8OL6Va8NBDqCvKBxGdNa+5Tqwu7q3b+a9TnGnQq2jZ3v15d7Z26ZepnLRkxLRnNbEbEhk4uaR2PoCaOafhUa184ijx6XE3bSXInB4lYatwXJSi9H0LVrzvCSEZruezku6Q6ixj0YK0W5wQHYbG9WEAVnOaUBlpcYxOv4BASXEAriAVxAK4gPCxSQecGgFwaARYgPLiE2PeDQFOamg3L+b9w3pcJXyRhretoxCWtPJrq1796p1a29ktD0WB2eqfjn730AER9MSq+pqtpK5ZsSC4h0YkhmQGV47zs3LTw0eEnUtor+vL5nhP6h2i5QtF5PJfdhOWs58TlUo0k8o5HbRRSwdau9/rnd8zxUKUpK/IvxrEMLg3t/1zwrQ5t0iESS26y+Tyqk3TlRcq2HnStvFv8AtdzdlHxZq+WXa/PoyePZ8OG6NGaXCC1zWhoJDnCK285gc3KgOFcDShXNrV8jtKhCnKVRN7unxXl8jyzxBjHgb8cwmQnljXuFBE5Tg4NaaNFBvxJVrC4XjXf6Va67s5RqUZvhXlaztfrmxCNCBuwnuYBqdTBwFSAcg1acZU4Xpxnu2byz++np6HLfh+htLz/mhHPzhh0HBODSKhzg5odXGoqMelcam0lTluwjded19iau9D9Lt1Kk3MCLDESnKDrkTfUcl/bQg7xvU4fa26lGUcr9dF9zlXhxYqstdJd+T9efmB5+YLYcUaokEd7HXPk0HtXDEw3Ksoo9bg6vFoQk+n0yLei3OC4Fk7DY3qwgCs5zSgMzJDGJ1vBAWbiAVxAK4gFcUkCuIBXEA27XJCbHohIDyIQ0VP8A2gB0SK6IbrMtuofuf5vQgyWllphlYMM19o78R/DXYFUrVP0o3tmYOy4s/T8mSJVY2xkvLOjxWwmazjuCsUIXd2Y21MVux4cdXr2N/aFmsgthQ6ciGy+8fixADekkAdFVtYanxKbppe87X6L+aHgtrNcSLlpFX7+XqSWRMEgMbDhuLjXFoONScKmgFMKDYtCtTjHO7SXQz8FVco7sYpt9V6in2MfCaCSXFxJAqBDGq6MgczguU6KqXhNZZd79bnSruums87vsija0eJFhNZd5ENwLn0ebzg24284k05OpVpbKi7JTz6Pn8MyticXVqU91x8K1eeuiuBmy2OZHQusNkqMt5Ta7P76r5mdxL8gnINAFKYV/hV7gwpx3YrL+fMsYeTepFM8Kxzi2IQ10QC6SSCHfeLcQW1qD2YYrzWOpyhWk3o3kXE6izjLnp3+QYl9G3RYb3sAhueXQYkLENZEaah7Scmktbhqv7FwjTbTNGngXUhJxybya5XT17fnoYfSKTfCa5jxR0MxGnWKVhkEHYb1e1Xa0lJq3RfRGpgqUqVFQlqr/AFLmivOC5Fs7FY3qwgCs5zSgM5Zo5UTreCAvXUArqA9DEAriARbRSCO5VAPuKARR4gaMe7xOwIAeyE6Mdjdv4tw2BAVtI7UbKwDcpfdVrdx1u7PmvirPdiW8Fh+PVS5LNnKory4knWs89YlZWIY76CqmKu7HxVqKnByZu/JpYdGmO8YuyWjFWVjx9Wo6k3N8wvphDuOhRC0OAqCDkSMQD3/Ba+zndShex5zbS3ZQqNXSvkUpaZhGhvOBMEGKRQue+tCxgIo3IGoyGCtThUXLnl0t1fUoUq1FvWzcfF1b6LKy79Miy94ewCHBADMXPN5xPWdhQfzBckt2Xilry/YsuSnC0KeS1evxY6C6XALYovXsxC4QAbKCtHEbSklWveD062Ij/bWcaqvf/jdfs+4Y0fl5cgmDBIbU1fEoTWlLra1woSqmKnWXvy9EaGApYZpulTy6y+3oBrZ4IvrCugAlt1rboAFOVWgzNdvTqVuhvqNpmfilSc707dkrfZc+4pOcDIbmFgcXPDmEgG68ZEg86mobV81qCqSTei1PqjXUKbha7buu/wB/IZbdqx7kJr2FrXlz+FGF8thPAaaYVrV3YMMFl4yEYzUab1vfyLXHrz3YyjrfPr4X/wBmMta9GlXTD+c9jnV28u4D3Q2rm/I2IJqKvqN0V5wUH0disb1YQBWc5pQGfsocqJ1vBAELqkHoagPaIBUQEVKncpA+6oBDMxwwb6d28oQD4EAxTedUMz3u3lCSWamsmQxnlTX+w+aEHNdMJsujFta3OTuqM6duHYqNaV5Hp9mUOHSu9XmAFxNIbLS5jRocMa3Cqs4eOdzG2tWtFQXM7pZsoIUNrBqaFbMAityz+HguYOdm3rD+UXfD1uFUUirjMOq9Jw58u5jOJjDhucSRFhARHtIo0wyQAYb/ALxBz7tS2ViVOSjyeSfn5nmZbPdKDnfxRza5W8mG4s6IkNoiRHULG84Al2IqQGt5IJBoTj2KpGluSbjH4fu8/M0pVlUppTk80tf2WXk3n6E9n2a4OY6G4GGXk8IAC5nJI19J6CvirWjZqSztp6nWhhpKUZQfhvrzWX89Q7PMPBuqQaNNbwN1w1ghpCpU340adaL4bz+OnyA0Cxb1Iha1uNWwgDS7928Tjnid2CtyxO74E/X8fYz4YLe9o0l0iunK/wBX8CaX0ea03i7EOOoEXSKUocK6/hivieMbVkjpT2cou7ef2MhpPAa6LEhQ4j4j7j3kVoyCHAQ24DNxD91AMslXrVOJu5WsjpQwSp1HUcm7vTkiG35S5IRGDKFAaO3CvxquReAWi3OCgHYbG9WEAVnOaUAAsjnRet4IAkpIEgEgGPOpSiUPAUAhmo4YN+r9zuQgGy8IxjedzAa4/e3ncgJJyarRjBnkNu87vn8wGxQJeFEiuxe1hcTv1Dvook7K51o0+JNR6s47MxC5xJzJWaz2UFZWISVB9Gh8mshwsyYhyYr9KNonk8fV3678sjrq6lMSEFCbs+9EZEa8tLKgtoHNiNdS81zTqNB24rtCtuxcWr3+RwqUFKakna3zvyBczJwoTzdh1AJpVriIjXjlQ7zAS17fukgYGit06s6i979rc7Pk+fxM6tQp0ZZR+Ts09VdXs1yv2CVnyz23TCNyG41dDiBxI3syIJ1g7Fxqzi7qeb6r7lqhTnGzp5R5qV/lz+IVKql4imZpjAXPcABmSaDvKEmVtK34sweCkmk1wMYijW9WvOPw6VAIYFjtlYbqm8+IRwjziXffdU9g70BV0hhf02Zec3N/9goBkdFucEB2GxvVhAFZzmlAALI50XreCAIkqQNvIQK8gPIe1SyTyYmAxpc4gAbTT4qEr6ENpK7MrNaQQHP5cTk1xIBN6moU1LqqFR8ji8TS/wCRcmLfhGjGOAJAo04E1yqDkNdNfRnzcWtTopJ6BKQl6CtaudiSh9oF6ezFyUI/G8N7ByvALhXfhNDZkN6vfojk6onqCKZdRpX1FXdjlWnuQcjpvkwk7kvfObytFI8a227s2hdTEqSAFaGl8rCNDEvnYwXv7hh8VydWC5lyns/EVFdRt3yB7dP5YnERBvLf2UKvA6S2XiEskn6haRtqXmOY8V3GhC6pp6FGdOdN2krMuRGxPuxSOkNd8SKr6R8leLKR3f79B+VrfmQoBX9HIZN6K58U/ncSO7IIQFIUNkMckBoA1IDOWxFL3hgzJoemtXd3JH/EoEe6aw7tmRm7IY+YRkmA0W5wUA7DY3qwgCs5zSgM9ZZ5UTreCAvPcpIIzEUkAm0NJYEKovXzsbj8clZp4SrPlbuUq20cPS1ld9FmZqe00jO5MFoZXAfecejUrkcDCOc3f6GXV2vVqPdpK1/Vga0555rDc8vdWsVxNau/APyt+J6AulOmveSt0/nVnOrWl/jcrvm/PovJfNkEBoa3hHUONIbTk8jAuP5W/E4bV8zze6vX8Hel4Vvv0/PZfNlaKS4kkkkmpOsnbVfEoq1ixCbvcPaMaUPgvEOKbzHGgcdXSqFanu5rQ0qVXeVnqFPKRMgw4IBwN53yCoYh5I39jx8Un2OfKob5WnsqbSutFeNFHaMrUJHWbGn4crJw3RDTk4DW47AFdlNRV2eaoUJ1pbsEY639KYswS0G5D1MBz6x1qlUquR6TC4CnRV9X1ABK5F8SATHFpvNJaRkQvqMnF3RxrUIVY7skb3QzSwxDwMY8oZHar9Oe8rnlcVhpUJ7r05G5hvwX2yuxxKAoz8zdbX+V1V7cegFSQB7ChX3mKchg2uvf4qAe6eu/p8x1PEIyTAaLc4KAdhsb1YQBWc5pQGakogaYhP4vBfUYuTsj4nNQV2Dbat1zAeDaKjWcfgr1HBpvxsysXtGUIvhr4mPfb0SYvQ4hxYK4YBw6FYoRjSruFtc0UsXUliMJGrfTJg960jERPDdwTOEOD31EP8oydE+YG+p1KtPxy3eS1/H3ZfpLgw3/ANUvd8l1+y9SpJwr5rR1xoq4jZsG85Bca+KhFZO7LOE2fVqSTkrILQLGmI/LuBoIo1tea0c1o3AfvrVRYqKysajwM29667cl5FCblHQ3FrwQQuykpK6OO64OzKU1DqF8TjdWO9OVncnmbRdGgQw7OHVh71h4lWdj2Gxs4SfmD1VNsjiwr1NxX3CW67lfE0FWhuNll0eJMRGw2VcaADY0LrGEqjuyhXxNPBx4dNZ/zU2lkaEMDQYxLnHVqCsKlBcjIlj8RJ33n6EdvaHhrC+BU3RUsOJptb+y5VaCteJo4Pacm9yr8fyYtwoqhuniAidEMNzYjc2mq7UZWkZ20qHEpN81mdl0dtDhoLX7W4q+eYCZfRQDMWzMGI8Q25k47hkflTsO1CA1JwRDYGjUFJAH07d9gj9QfMIz65GF0W5wXyDsNjerCAKznNKAzEsK8KPzeC+oS3ZJnxUjvRaAtrQKgrXpyPPVoGCnP9KM1+qt13QVOLy3aq5HPZ3i38PLmsu4Shywc+hNGAXnHY0Z9pwA3kK3OpaF46vT+fMz6VC9RqeSWb7L86LzBlqRC+Kx5HJDg0MGQbk1oHcqOMpONJW5a+ZrbNxKniHvJZ6eVtEvQ38GCx11kMANGLqZVGqu7H4rJPQhtgoKDUpIAWl8oHQg/W007D9VYw0rSsVcVC8d7oYUhXGVIsqFtLw2kH4U8FiY9Wqeh7HYDvQl3+wxUTeIpiJdaSvqKu7HKtUVODk+Rt/J5ZAbD4Zw5T8loxVlY8bUm5ycnqza1X0fA6GcUPrkc30zs0QYxLRRr+UN1cx3qhWhuyPUbOr8WlnqsjPLiaAyK2oKlanzNXjY3HkwnKwnMP3StJO6ueMqR3JOPRmqtWdDGnH/AL3d47SN6k5g6xJU1MV+bstw1BSAzVCADpyfsMfqj5hGfXIxWi3OC+Qdhsb1YQBWc5pQGYlDjE63ggKtoQq1Wjh53iY+Lp2kzCaRydQVf3eJBxZjOTo1o1EJkX7Oxv33NBi7hTkNPYb3aNi5YK8l4v05FnatqbtDSfif2X39SDgqQ3xMiOTD65GLv+INektXaut/2fq+37/YrYN8Fcd9l35v0X1ND5PZoOgFv3mGhWA04uzPXRkpRUlzNYoJAGlk81sPg68pxqRsG9WsNTbe8U8XVSjuczElXGU4MpvdVzvygfGqxto++ux7D+n37Oa819Bizj0RWmG3nsZ+JwXfDq8rmTtapalu9WdisqBchMaNTQrp5stVUkj2KGSZ7TqWvQA/Wx3wP1AXCurxuamyqm7VceqOdKkekPChDNB5N4t18bYM91cu1aNP3UeRxqtXl3NRDBmItf8AbYewn+V7yda+yqG2igoEIHVQADTg/Yo/V8QpZ9GO0W5wXyDsNjerCAKznNKAy8tnE6/ggFHbUKxh5WlYqYuF436GWtyWqCtalLM89iqd0ZOzBSK+Hnwgq3eRhRcrqjiM9JHZp4nBK2cou3owjaZAIhjKELvS7N7vew6AFbpLLeerz/HyM/FSSkqcdI5evN+rK+j026WjOdSrHDKtMVQr4KU6l1oauF2pClRUZJtoJz+lMV+DaMG7P3iukMDCOuZxq7Vqzyjkvn8QM6IXYk1XVqx8wm3myKYihoJK4TaSuy7STk7IfJWY/wA3fHcKX3gDoxosPFPfzPXbHapzcfL6FGiryw9SMN+UbI2qePw1StwITTlZuyz089DyzmXpqEN/7Lrh+ZmbYecV3+x2NjcB0KyYthwahI5ADdI2Vlog/LXuIXOqvAy1gZWrxOWOzWeeuQ0oA5osS+kKH97lPI1V2n8VO4YaytCn7iPIY13xE+50STlhDaGhdCqS0QCKAz+m/wD+GN1fEIyTH6Lc4KAdhsb1YQBWc5pQGYlc4nW8EBIWr6Ts7nzKO8rAW1INQVrU5XMCtC2TMPOOECMI1KmHVzRtcQQ2u4Eg9i+sZDepKS5HHZlTh13Tekh8YZH8Qr3q7TmpxUkZVam6dRxfIruC+mfCIXlc5NLU6wi5OyQ6VhRIpuw2Fx26u9UK2LhHJZmzhcBVkryyRprI0LJIfMGtMQ0ZBZ1SrKbzNulRjTWQS0vgXJUBuADxl0Fd8HbiFTaf+HLqc6GtddqL/Tvuh/S7tj1/6y+g+xjSbhdP7LGw+jPU7YXii+/2OyNGHYrBjntEB7dUkA+38JeL1PEL4qe6yzg1evHucofmelZx69EcU0BRESdka7yYS3Je/aVpRVlY8ZVlvTcurZvbq+jmK6gGRB8URKAOnQ+wxur4hAYzRbnBQDsNjerCAKznNKAzMmMYnW8EBPRSQDJmjqjWAK9oqr2GnlYzMZTtK/UxmkUpUFaULSi4swq14TU1yBlnvvQQDnDN09GpcsFKydN8mdtqwUpRrR0kvmNijBXWZcdSKQY0tJze00dXHoI2YKpRjCbe9nJdfxoaWJnVppOGUZLK2Xo3rl3LVn2m6Wih9asryhsG1Vsdhv8Acj6l3ZWN/wBqb7fg6lJTDYrA9pqCFlm+CtMof2V25zfnTxVnCP2qKO0l7B90cu2q1tJf6eXp9Th/TUrbRh2l/wDLIWvuRYb9jgsDDvOx7fa9O9NS6M7XJEOhtdtaFcPPE9xCD26gAGm0xcliNb3AdgxPyXGu7RNHZlPer36HMFRPUFeddyaazgulKN5FPHVeHRbOq6EyHBSzBTEiqvnkjQ3VIFdQEV2p6FJIB09b9hjdXxCgGI0W5wUA7DY3qwgCs5zSgM5Zwxi9YfJATx28k9FO/BSQCZdl50V29daErSK+JhvQ7Aa2peoK16Ujz+Jp3TMdJciM5hyiD+4L4n7PEKXKWR9Uvb4KUOcM/QmiNWgYpBZhDZgNdzYouncdRWVim6NVVInodnqOJw8qE+WaLtqyBhuLHD6jURuWhTqRqwujHq0p0Kji9UXdDbcMCJwMQ8hx5J2HYsXF4fhSutGen2fjOPC0veXz8zaaVNDpSIRsaf7gvjC/5UdMer4eXp9TkcxEu960MdHeoSRmbErKjjqdR6J/VNDZyDh8QvLxbjI/T6sY16TS0aOm+T+1BGgBh5zMCtBO6ueRlFxk4vVGquqSCOK8NzQHM9NbY4aLdbzIdW9J1n4U7FSrzvKy5HpdmYfh0956vP05GbXA0ySxZEzEyxgxANSreHjzPP7Wr3kqa7s7ZLwAxoaNQorJjEl1CRkTZtRBHjYaAz+n7fsMfq+IQGD0W5wUA7DY3qwgCs5zSgM/ZQxi9YIC3MM5PaPmFJAOsRleE6xRBq+QOtaXpUbFq0Z3VzCxFPdbRz63YRY4PGbXXu5dsTDfo3WqzKWCqcHE2eksviWJiho4ZOFVZoVOJTUiji6PBrSgDJ9poHDNpqOxccXT36bLOza/CrJ8nkdBhSgn5Nj2+tY3D835SsvC4h0pZ6M9BtDBrEQuveWn4MJOyxBIOBB7QQtmpCNWFmeZo1Z0Kl1qjTWPbvDSkWBEPLbDw/MBQ+CxoU3SrqLPTVK0a+FlKPQxFpDA9K0cV/iZi4B+3j3N+zRkTUnDiQ6CK1nZEGw79689Vpb2a1Pd4HHOg92Xu/QytmTUWRj1oRQ0e04HuXKnU3PDIvYzBLELi0tfqdHgaVS7oYfwgB2E0oejWrHEj1Mh4WunbcfwMvpBpXeqyCc83/8AyPHVq2rhUr8omng9mO+/W+H5/BjyVVN0iivPNbi44AL7pwcnYq4rExowuzp3k/0c4CHwjxy349C0ErKx5Oc3OTk9WbG6pPk8cKIBrYesowOuKAZ3ygt+wR+p4hSDnmi3OCgHYbG9WEAVnOaUACsUcqL1ggCExDq1wGdMOnUpIBlkUESI3abw6ChJ5bkvk7aKdqt4aXIzsbDPeMFpDK1BWrSd8jz+JjZqS5AWzXVhFhzhup/xOS44R7k5UumaLG0lxacK65qz7ojjEHDbqVqpUhFeJmfQo1Jy8CbNr5MoUVjHte0hlatqvPVLbz3dD2lHe4a39bZlnTfR+8DHhjEesA1/n/dX8Fibezl6GRtTBb3toLv+Tnt0tdeGBHxGsK/VoqbT5oyKGJlSTjyasU7S5pK54lezfY7YJ+3j3R1/QmMBJwyTq7T0BYR60qaTSsGZwLaOGAeOcNxP3ujHpXxOnGWpZw+LqUH4Xl05GMnNEZlgvNYXt1EUrTe1VJUJLTM3aO1KM14vC/MDxJOIDQw3g9Vy+OHLoWv7qha++viTSlizEU0ZDdjrIoukaEnqUq+1aUVaGb+Ru9FtBmwSIkblP2agrcYqKsjBrV51pb02bYNovo4iIQkTYesqQPuqAK6gM35RG/0+Y6niEBzbRbnBQDsNjerCAKznNKAC2COVF6wQBi6pADm4XBRQ8Zf+p/YmncgCM7CESEaY4VC+6Ut2SONeG9Bo59bzHVuthuccjhzenYFf/uow0zMp4CdVZ5EujWhDr3CRiLrhi0a+lVamJlKe/HJ6F2jgKcKXCl4le+ZqZPRaXhG8IYJrmVwbbd2W4xUVaKsgsyGBgAAoPo9La4HWgOXaZ2GIES8ynBvOA/AfwnwW1hMRxI2eqPL7RwfBlvR91/Ly/Bk48O8KAV26h2nUumJlFQd3yOWCpzlVi0uaOiaNS73QWtAwpSjQWt7ziVgnrTUyVlNbi7E/AdiAIUQDHS7Tm0HsQHrIQGQAQD6IBBqkmw9sJRcD7qAV1AK6gM15Rm/06Z/8fiEBzDRbnBQDsNjerCAKznNKAD6PDlRusEAYvbcEAyZlhEbQ9h2FSAVBiOlzdcKsJw+n7fPNAEODhxRkDXvCAqmzHt9W+m4ivyogPR5wNTT3oBjxG13W9n7lCChHiHW8u6Mu8UCkFbzLhRdLA5pzBGHx/ZTGTi7pnxOEZq0ldFmDotABDiwVGrUOxQ227smMVFWSsGYUINFGig3ISPQCQCogHBiE2HiElyR4aoB7RAKiAVEB4aDNAZXykRxxdMAY1YBXVzggOZ6LDlBQDsFjerCAKznNKAEaOc6N1ggDhCAYYezBAMiMqKEBwOooCg+zm1q0uZ8QpAhLRdUX4BAO8zinOI75fJAJtlDNxJ6cT3lAWYUixuqvSgJ7o2IDwwwgPOCCAXBBLg94MJcHoagHIBIBIBjooGZCAjMwNQJQDbzzuUA9bL7cUBn/ACkQwLOmOqP8ggOYaNc4IDr1jerCAKznNKAD6PHlRusEAavIBXkAryA8JQDSwIBtzYSgFV21AecI7YEAuGOz4oBecbigF5xuPwUgXnO4/BALzn8pQHnDn8PxUA84V2wIBco6/kgFwNcySgHNggICQAIB15AK8gMx5SXf06P1R/kEBzHRrnBAdesb1YQBWc5pQASwjyovWCALX0Ar6ApQbTD3FrWnA6yAobsC2HPOTf7giBBFnrhAiAsrkTl3hSCwIlckBGYzvw/3BANMy78PxCAjkrSbEL2jOG667pQFlz9gqgG33fg/uCAhlJ9sQvaMHQ3XXDYUBZrszQHnL/CPeCAa+I8ZsPYQUAyBPNcaA0cM2nAjsQDY87dPNJ7QgK0S2mtpeaRVwbXDAnKqAnnbSEOlQTUVwooTuAbM6Vw2c5r8SAKUJJOAAUgNw41QDtCAzflHf/T4/QP8ggOb6Nc4IDr1jerCAKznNKAAWQaGL1h8kAR4RALhEAJs9nLPWKAKQLVHDmXumrWtN7CnK1UQF+ZgNe0tcKhwoUBntF5guh3XGvBxHMrtukjwQBl6AEQrUvV/03ijiMRnTCoQEVhwiHRn1FIkUuAGrcd+CANwygJmoABaA4Gba/7sw26eu3LvHyQBmWfVw7fkgLpKApydow4zb0N1R2g/FAD7Zk74q3kxG4sdv2HcgKtnznDwQ7JwwcNhGBQFSbhhwLTr+G9AQRnk0qa0AFTuUApWHJ+cR+Fd6uEaM/M7W7wHapBtL6AzflDf9gjdA/yCA59o1zggOvWN6sIArOc0oDOWe6hi9YfJAW+EQHhiIBtms5R6UAWbJQw/hLovkAXtdAgKVv2qYIa1raui1a133WneUBRsOW4JrW1qa1J2k4koAs9ADGWrCdW66tCQcDmM0AP0chua14IpejPI6C4kHuKA0kMKGCCSjvdEihzSGNIDCcnYYkd47l8xjYlsh0nlDEl3FvPhkRG9LcSO0VC+yBthTQiBjhrb4IAzEyPQfkgMpobXgmih5JNd2aANxygM3ow/kxT910d5HReKAtzraGu1AArZiG61oNDFeGV2A1qRvoEBpZCC2ExrG4ABAWOEQGc8oD/sMXs/yCAw+jXOCA69Y3qwgCs5zSgMzKGnCdfwQEl9AK+gL9mtx7UA2Bah88iQHc0MYWHY4g1Fd/ggLlqyTY0N0N2vI62u1EIDP2JMO4TgonrIbqH8w1OHSEAde5AUxKwxWjGCpqcBidqAG2M0+czJPMY8Bo1Aloy+PegDcxMthQ3RHZMaXHsQEElbLYl3kPaHUzphXbigC2GRQGX0dZwUzEgHJjnOZ1HAkfOnYgNXVAVo8VrRiQAN4CAzVrWiYlYUD72Dompg10OsoB0lBEJgY3IBAeTjsu3wQGftk4wf/OPk5Aadr8EB7fQGe09f9iidnzCAyGjXOCA67Y3qwgC02OSUBmA2l/e7wQEd9AK+gGFoz8SgExoBqM9uvvQCuj+EoBNaAajPbr70B5cb/CUAuDbs+JQCENuzegEYbdiAkDqZIBpA395QHjWgGozIpXXTpQCuj+EoDww27AenFAPBAyQHt9AMiMa7MAoBgl2Z3Rh8EBNfQCvoADpuayjxtI+YQGf0aljUIDq9lMowIArFFQgM5a0m4g3SRVAZGcko4OER4/5FAUDKzPtYnvOQC81mfaxPecgF5rM+1ie85ALzWZ9rE95yAXmsz7WJ7zkAvNZn2sT3nIBeazPtYnvOQC81mfaxPecgF5rM+1ie85ALzWZ9rE95yAXmsz7WJ7zkAvNZn2sT3nIBeazPtYnvOQC81mfaxPecgF5rM+1ie85ALzWZ9rE95yAXmsz7WJ7zkAvNZn2sT3nIBeazPtYnvOQC81mfaxPecgHizYz8Hve4bCSR3IDRWHYt2mCA2crBo2iAtoCKJBBQFV9nNKAj4pZsCAXFLNgQC4pZsCAXFLNgQC4pZsCAXFLNgQC4pZsCAXFLNgQC4pZsCAXFLNgQC4pZsCAXFLNgQC4pZsCAXFLNgQC4pZsCAXFLNgQC4pZsCAXFLNgQC4pZsCAXFLNgQDm2Y0akBZhSoCAnAQ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2975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Protothreads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5257800"/>
          </a:xfrm>
        </p:spPr>
        <p:txBody>
          <a:bodyPr>
            <a:normAutofit/>
          </a:bodyPr>
          <a:lstStyle/>
          <a:p>
            <a:r>
              <a:rPr lang="fr-BE" dirty="0" smtClean="0"/>
              <a:t>Non </a:t>
            </a:r>
            <a:r>
              <a:rPr lang="fr-BE" dirty="0" err="1" smtClean="0"/>
              <a:t>pre-emptive</a:t>
            </a:r>
            <a:r>
              <a:rPr lang="fr-BE" dirty="0" smtClean="0"/>
              <a:t> </a:t>
            </a:r>
            <a:r>
              <a:rPr lang="fr-BE" dirty="0" err="1" smtClean="0"/>
              <a:t>systems</a:t>
            </a:r>
            <a:endParaRPr lang="fr-BE" dirty="0" smtClean="0"/>
          </a:p>
          <a:p>
            <a:r>
              <a:rPr lang="fr-BE" dirty="0" smtClean="0"/>
              <a:t>Event-</a:t>
            </a:r>
            <a:r>
              <a:rPr lang="fr-BE" dirty="0" err="1" smtClean="0"/>
              <a:t>Driven</a:t>
            </a:r>
            <a:r>
              <a:rPr lang="fr-BE" dirty="0" smtClean="0"/>
              <a:t> model (</a:t>
            </a:r>
            <a:r>
              <a:rPr lang="fr-BE" dirty="0" err="1" smtClean="0"/>
              <a:t>TinyOS</a:t>
            </a:r>
            <a:r>
              <a:rPr lang="fr-BE" dirty="0" smtClean="0"/>
              <a:t>)</a:t>
            </a:r>
          </a:p>
          <a:p>
            <a:pPr lvl="1">
              <a:buNone/>
            </a:pPr>
            <a:r>
              <a:rPr lang="fr-BE" dirty="0" smtClean="0"/>
              <a:t>+ Good for </a:t>
            </a:r>
            <a:r>
              <a:rPr lang="fr-BE" dirty="0" err="1" smtClean="0"/>
              <a:t>interfacing</a:t>
            </a:r>
            <a:r>
              <a:rPr lang="fr-BE" dirty="0" smtClean="0"/>
              <a:t> </a:t>
            </a:r>
            <a:r>
              <a:rPr lang="fr-BE" dirty="0" err="1" smtClean="0"/>
              <a:t>with</a:t>
            </a:r>
            <a:r>
              <a:rPr lang="fr-BE" dirty="0" smtClean="0"/>
              <a:t> hardware &amp; </a:t>
            </a:r>
            <a:r>
              <a:rPr lang="fr-BE" dirty="0" err="1" smtClean="0"/>
              <a:t>reactive</a:t>
            </a:r>
            <a:r>
              <a:rPr lang="fr-BE" dirty="0" smtClean="0"/>
              <a:t> </a:t>
            </a:r>
            <a:r>
              <a:rPr lang="fr-BE" dirty="0" err="1" smtClean="0"/>
              <a:t>processing</a:t>
            </a:r>
            <a:endParaRPr lang="fr-BE" dirty="0" smtClean="0"/>
          </a:p>
          <a:p>
            <a:pPr lvl="1">
              <a:buFontTx/>
              <a:buChar char="-"/>
            </a:pPr>
            <a:r>
              <a:rPr lang="fr-BE" dirty="0" err="1" smtClean="0"/>
              <a:t>Difficult</a:t>
            </a:r>
            <a:r>
              <a:rPr lang="fr-BE" dirty="0" smtClean="0"/>
              <a:t> to </a:t>
            </a:r>
            <a:r>
              <a:rPr lang="fr-BE" dirty="0" err="1" smtClean="0"/>
              <a:t>sequence</a:t>
            </a:r>
            <a:r>
              <a:rPr lang="fr-BE" dirty="0" smtClean="0"/>
              <a:t> </a:t>
            </a:r>
            <a:r>
              <a:rPr lang="fr-BE" dirty="0" err="1" smtClean="0"/>
              <a:t>high</a:t>
            </a:r>
            <a:r>
              <a:rPr lang="fr-BE" dirty="0" smtClean="0"/>
              <a:t>-</a:t>
            </a:r>
            <a:r>
              <a:rPr lang="fr-BE" dirty="0" err="1" smtClean="0"/>
              <a:t>level</a:t>
            </a:r>
            <a:r>
              <a:rPr lang="fr-BE" dirty="0" smtClean="0"/>
              <a:t> </a:t>
            </a:r>
            <a:r>
              <a:rPr lang="fr-BE" dirty="0" err="1" smtClean="0"/>
              <a:t>operations</a:t>
            </a:r>
            <a:r>
              <a:rPr lang="fr-BE" dirty="0" smtClean="0"/>
              <a:t>, </a:t>
            </a:r>
            <a:r>
              <a:rPr lang="fr-BE" dirty="0" err="1" smtClean="0"/>
              <a:t>needs</a:t>
            </a:r>
            <a:r>
              <a:rPr lang="fr-BE" dirty="0" smtClean="0"/>
              <a:t> </a:t>
            </a:r>
            <a:r>
              <a:rPr lang="fr-BE" dirty="0" err="1" smtClean="0"/>
              <a:t>complex</a:t>
            </a:r>
            <a:r>
              <a:rPr lang="fr-BE" dirty="0" smtClean="0"/>
              <a:t> state machines</a:t>
            </a:r>
          </a:p>
          <a:p>
            <a:pPr lvl="1">
              <a:buFontTx/>
              <a:buChar char="-"/>
            </a:pPr>
            <a:r>
              <a:rPr lang="fr-BE" dirty="0" smtClean="0"/>
              <a:t>Lots of </a:t>
            </a:r>
            <a:r>
              <a:rPr lang="fr-BE" dirty="0" err="1" smtClean="0"/>
              <a:t>functions</a:t>
            </a:r>
            <a:r>
              <a:rPr lang="fr-BE" dirty="0" smtClean="0"/>
              <a:t> </a:t>
            </a:r>
            <a:r>
              <a:rPr lang="fr-BE" dirty="0" smtClean="0">
                <a:sym typeface="Wingdings" pitchFamily="2" charset="2"/>
              </a:rPr>
              <a:t> </a:t>
            </a:r>
            <a:r>
              <a:rPr lang="fr-BE" dirty="0" err="1" smtClean="0">
                <a:sym typeface="Wingdings" pitchFamily="2" charset="2"/>
              </a:rPr>
              <a:t>overhead</a:t>
            </a:r>
            <a:endParaRPr lang="fr-BE" dirty="0" smtClean="0"/>
          </a:p>
          <a:p>
            <a:r>
              <a:rPr lang="fr-BE" dirty="0" err="1" smtClean="0"/>
              <a:t>Protothreads</a:t>
            </a:r>
            <a:r>
              <a:rPr lang="fr-BE" dirty="0" smtClean="0"/>
              <a:t> (</a:t>
            </a:r>
            <a:r>
              <a:rPr lang="fr-BE" dirty="0" err="1" smtClean="0"/>
              <a:t>Contiki</a:t>
            </a:r>
            <a:r>
              <a:rPr lang="fr-BE" dirty="0" smtClean="0"/>
              <a:t>)</a:t>
            </a:r>
          </a:p>
          <a:p>
            <a:pPr lvl="1">
              <a:buNone/>
            </a:pPr>
            <a:r>
              <a:rPr lang="fr-BE" dirty="0" smtClean="0"/>
              <a:t>+ </a:t>
            </a:r>
            <a:r>
              <a:rPr lang="fr-BE" dirty="0" err="1" smtClean="0"/>
              <a:t>Linear</a:t>
            </a:r>
            <a:r>
              <a:rPr lang="fr-BE" dirty="0" smtClean="0"/>
              <a:t> code </a:t>
            </a:r>
            <a:r>
              <a:rPr lang="fr-BE" dirty="0" err="1" smtClean="0"/>
              <a:t>execution</a:t>
            </a:r>
            <a:r>
              <a:rPr lang="fr-BE" dirty="0" smtClean="0"/>
              <a:t> for </a:t>
            </a:r>
            <a:r>
              <a:rPr lang="fr-BE" dirty="0" err="1" smtClean="0"/>
              <a:t>event</a:t>
            </a:r>
            <a:r>
              <a:rPr lang="fr-BE" dirty="0" smtClean="0"/>
              <a:t>-</a:t>
            </a:r>
            <a:r>
              <a:rPr lang="fr-BE" dirty="0" err="1" smtClean="0"/>
              <a:t>driven</a:t>
            </a:r>
            <a:r>
              <a:rPr lang="fr-BE" dirty="0" smtClean="0"/>
              <a:t> </a:t>
            </a:r>
            <a:r>
              <a:rPr lang="fr-BE" dirty="0" err="1" smtClean="0"/>
              <a:t>systems</a:t>
            </a:r>
            <a:endParaRPr lang="fr-BE" dirty="0" smtClean="0"/>
          </a:p>
          <a:p>
            <a:pPr lvl="1">
              <a:buNone/>
            </a:pPr>
            <a:r>
              <a:rPr lang="fr-BE" dirty="0" smtClean="0"/>
              <a:t>+ </a:t>
            </a:r>
            <a:r>
              <a:rPr lang="fr-BE" dirty="0" err="1" smtClean="0"/>
              <a:t>Low</a:t>
            </a:r>
            <a:r>
              <a:rPr lang="fr-BE" dirty="0" smtClean="0"/>
              <a:t> </a:t>
            </a:r>
            <a:r>
              <a:rPr lang="fr-BE" dirty="0" err="1" smtClean="0"/>
              <a:t>overhead</a:t>
            </a:r>
            <a:r>
              <a:rPr lang="fr-BE" dirty="0" smtClean="0"/>
              <a:t> (</a:t>
            </a:r>
            <a:r>
              <a:rPr lang="fr-BE" dirty="0" err="1" smtClean="0"/>
              <a:t>stackless</a:t>
            </a:r>
            <a:r>
              <a:rPr lang="fr-BE" dirty="0" smtClean="0"/>
              <a:t> threads)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23308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Protothreads</a:t>
            </a:r>
            <a:r>
              <a:rPr lang="fr-BE" dirty="0" smtClean="0"/>
              <a:t>: </a:t>
            </a:r>
            <a:r>
              <a:rPr lang="fr-BE" dirty="0" err="1" smtClean="0"/>
              <a:t>wait</a:t>
            </a:r>
            <a:r>
              <a:rPr lang="fr-BE" dirty="0" smtClean="0"/>
              <a:t> for </a:t>
            </a:r>
            <a:r>
              <a:rPr lang="fr-BE" dirty="0" err="1" smtClean="0"/>
              <a:t>events</a:t>
            </a:r>
            <a:endParaRPr lang="fr-BE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11163" y="1574800"/>
            <a:ext cx="5365750" cy="505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int a_protothread(struct pt *pt) {</a:t>
            </a:r>
          </a:p>
          <a:p>
            <a:r>
              <a:rPr lang="en-US" sz="2000" b="1">
                <a:latin typeface="Courier New" pitchFamily="49" charset="0"/>
              </a:rPr>
              <a:t>  PT_BEGIN(pt);</a:t>
            </a:r>
          </a:p>
          <a:p>
            <a:endParaRPr lang="en-US" sz="2000" b="1">
              <a:latin typeface="Courier New" pitchFamily="49" charset="0"/>
            </a:endParaRPr>
          </a:p>
          <a:p>
            <a:endParaRPr lang="en-US" sz="2000" b="1">
              <a:latin typeface="Courier New" pitchFamily="49" charset="0"/>
            </a:endParaRPr>
          </a:p>
          <a:p>
            <a:r>
              <a:rPr lang="en-US" sz="2000" b="1">
                <a:latin typeface="Courier New" pitchFamily="49" charset="0"/>
              </a:rPr>
              <a:t>  PT_WAIT_UNTIL(pt, condition1);</a:t>
            </a:r>
          </a:p>
          <a:p>
            <a:endParaRPr lang="en-US" sz="2000" b="1">
              <a:latin typeface="Courier New" pitchFamily="49" charset="0"/>
            </a:endParaRPr>
          </a:p>
          <a:p>
            <a:endParaRPr lang="en-US" sz="2000" b="1">
              <a:latin typeface="Courier New" pitchFamily="49" charset="0"/>
            </a:endParaRPr>
          </a:p>
          <a:p>
            <a:r>
              <a:rPr lang="en-US" sz="2000" b="1">
                <a:latin typeface="Courier New" pitchFamily="49" charset="0"/>
              </a:rPr>
              <a:t>  if(something) {</a:t>
            </a:r>
          </a:p>
          <a:p>
            <a:endParaRPr lang="en-US" sz="2000" b="1">
              <a:latin typeface="Courier New" pitchFamily="49" charset="0"/>
            </a:endParaRPr>
          </a:p>
          <a:p>
            <a:r>
              <a:rPr lang="en-US" sz="2000" b="1">
                <a:latin typeface="Courier New" pitchFamily="49" charset="0"/>
              </a:rPr>
              <a:t>    </a:t>
            </a:r>
          </a:p>
          <a:p>
            <a:r>
              <a:rPr lang="en-US" sz="2000" b="1">
                <a:latin typeface="Courier New" pitchFamily="49" charset="0"/>
              </a:rPr>
              <a:t>    PT_WAIT_UNTIL(pt, condition2);</a:t>
            </a:r>
          </a:p>
          <a:p>
            <a:endParaRPr lang="en-US" sz="2000" b="1">
              <a:latin typeface="Courier New" pitchFamily="49" charset="0"/>
            </a:endParaRPr>
          </a:p>
          <a:p>
            <a:endParaRPr lang="en-US" sz="2000" b="1">
              <a:latin typeface="Courier New" pitchFamily="49" charset="0"/>
            </a:endParaRPr>
          </a:p>
          <a:p>
            <a:r>
              <a:rPr lang="en-US" sz="2000" b="1">
                <a:latin typeface="Courier New" pitchFamily="49" charset="0"/>
              </a:rPr>
              <a:t>  }  </a:t>
            </a:r>
          </a:p>
          <a:p>
            <a:endParaRPr lang="en-US" sz="2000" b="1">
              <a:latin typeface="Courier New" pitchFamily="49" charset="0"/>
            </a:endParaRPr>
          </a:p>
          <a:p>
            <a:r>
              <a:rPr lang="en-US" sz="2000" b="1">
                <a:latin typeface="Courier New" pitchFamily="49" charset="0"/>
              </a:rPr>
              <a:t>  PT_END(pt);</a:t>
            </a:r>
          </a:p>
          <a:p>
            <a:r>
              <a:rPr lang="en-US" sz="2000" b="1">
                <a:latin typeface="Courier New" pitchFamily="49" charset="0"/>
              </a:rPr>
              <a:t>}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71525" y="2295525"/>
            <a:ext cx="125095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chemeClr val="folHlink"/>
                </a:solidFill>
                <a:latin typeface="Courier New" pitchFamily="49" charset="0"/>
              </a:rPr>
              <a:t>/* … */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765175" y="3251200"/>
            <a:ext cx="125095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chemeClr val="folHlink"/>
                </a:solidFill>
                <a:latin typeface="Courier New" pitchFamily="49" charset="0"/>
              </a:rPr>
              <a:t>/* … */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052513" y="4116388"/>
            <a:ext cx="125095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chemeClr val="folHlink"/>
                </a:solidFill>
                <a:latin typeface="Courier New" pitchFamily="49" charset="0"/>
              </a:rPr>
              <a:t>/* … */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1052513" y="5051425"/>
            <a:ext cx="125095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chemeClr val="folHlink"/>
                </a:solidFill>
                <a:latin typeface="Courier New" pitchFamily="49" charset="0"/>
              </a:rPr>
              <a:t>/* … */</a:t>
            </a:r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>
            <a:off x="5472113" y="2051050"/>
            <a:ext cx="0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med"/>
          </a:ln>
          <a:effectLst/>
        </p:spPr>
        <p:txBody>
          <a:bodyPr/>
          <a:lstStyle/>
          <a:p>
            <a:endParaRPr lang="fr-BE"/>
          </a:p>
        </p:txBody>
      </p:sp>
      <p:sp>
        <p:nvSpPr>
          <p:cNvPr id="10" name="Freeform 13"/>
          <p:cNvSpPr>
            <a:spLocks/>
          </p:cNvSpPr>
          <p:nvPr/>
        </p:nvSpPr>
        <p:spPr bwMode="auto">
          <a:xfrm>
            <a:off x="6840538" y="4500563"/>
            <a:ext cx="374650" cy="427037"/>
          </a:xfrm>
          <a:custGeom>
            <a:avLst/>
            <a:gdLst/>
            <a:ahLst/>
            <a:cxnLst>
              <a:cxn ang="0">
                <a:pos x="0" y="117"/>
              </a:cxn>
              <a:cxn ang="0">
                <a:pos x="72" y="12"/>
              </a:cxn>
              <a:cxn ang="0">
                <a:pos x="201" y="42"/>
              </a:cxn>
              <a:cxn ang="0">
                <a:pos x="231" y="161"/>
              </a:cxn>
              <a:cxn ang="0">
                <a:pos x="171" y="261"/>
              </a:cxn>
              <a:cxn ang="0">
                <a:pos x="2" y="211"/>
              </a:cxn>
            </a:cxnLst>
            <a:rect l="0" t="0" r="r" b="b"/>
            <a:pathLst>
              <a:path w="236" h="269">
                <a:moveTo>
                  <a:pt x="0" y="117"/>
                </a:moveTo>
                <a:cubicBezTo>
                  <a:pt x="12" y="100"/>
                  <a:pt x="39" y="24"/>
                  <a:pt x="72" y="12"/>
                </a:cubicBezTo>
                <a:cubicBezTo>
                  <a:pt x="105" y="0"/>
                  <a:pt x="175" y="17"/>
                  <a:pt x="201" y="42"/>
                </a:cubicBezTo>
                <a:cubicBezTo>
                  <a:pt x="227" y="67"/>
                  <a:pt x="236" y="125"/>
                  <a:pt x="231" y="161"/>
                </a:cubicBezTo>
                <a:cubicBezTo>
                  <a:pt x="226" y="197"/>
                  <a:pt x="209" y="253"/>
                  <a:pt x="171" y="261"/>
                </a:cubicBezTo>
                <a:cubicBezTo>
                  <a:pt x="133" y="269"/>
                  <a:pt x="37" y="221"/>
                  <a:pt x="2" y="211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fr-BE"/>
          </a:p>
        </p:txBody>
      </p:sp>
      <p:sp>
        <p:nvSpPr>
          <p:cNvPr id="11" name="Freeform 14"/>
          <p:cNvSpPr>
            <a:spLocks/>
          </p:cNvSpPr>
          <p:nvPr/>
        </p:nvSpPr>
        <p:spPr bwMode="auto">
          <a:xfrm>
            <a:off x="6192838" y="2700338"/>
            <a:ext cx="374650" cy="427037"/>
          </a:xfrm>
          <a:custGeom>
            <a:avLst/>
            <a:gdLst/>
            <a:ahLst/>
            <a:cxnLst>
              <a:cxn ang="0">
                <a:pos x="0" y="117"/>
              </a:cxn>
              <a:cxn ang="0">
                <a:pos x="72" y="12"/>
              </a:cxn>
              <a:cxn ang="0">
                <a:pos x="201" y="42"/>
              </a:cxn>
              <a:cxn ang="0">
                <a:pos x="231" y="161"/>
              </a:cxn>
              <a:cxn ang="0">
                <a:pos x="171" y="261"/>
              </a:cxn>
              <a:cxn ang="0">
                <a:pos x="2" y="211"/>
              </a:cxn>
            </a:cxnLst>
            <a:rect l="0" t="0" r="r" b="b"/>
            <a:pathLst>
              <a:path w="236" h="269">
                <a:moveTo>
                  <a:pt x="0" y="117"/>
                </a:moveTo>
                <a:cubicBezTo>
                  <a:pt x="12" y="100"/>
                  <a:pt x="39" y="24"/>
                  <a:pt x="72" y="12"/>
                </a:cubicBezTo>
                <a:cubicBezTo>
                  <a:pt x="105" y="0"/>
                  <a:pt x="175" y="17"/>
                  <a:pt x="201" y="42"/>
                </a:cubicBezTo>
                <a:cubicBezTo>
                  <a:pt x="227" y="67"/>
                  <a:pt x="236" y="125"/>
                  <a:pt x="231" y="161"/>
                </a:cubicBezTo>
                <a:cubicBezTo>
                  <a:pt x="226" y="197"/>
                  <a:pt x="209" y="253"/>
                  <a:pt x="171" y="261"/>
                </a:cubicBezTo>
                <a:cubicBezTo>
                  <a:pt x="133" y="269"/>
                  <a:pt x="37" y="221"/>
                  <a:pt x="2" y="211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fr-BE"/>
          </a:p>
        </p:txBody>
      </p:sp>
      <p:sp>
        <p:nvSpPr>
          <p:cNvPr id="12" name="Line 15"/>
          <p:cNvSpPr>
            <a:spLocks noChangeShapeType="1"/>
          </p:cNvSpPr>
          <p:nvPr/>
        </p:nvSpPr>
        <p:spPr bwMode="auto">
          <a:xfrm>
            <a:off x="6696075" y="2843213"/>
            <a:ext cx="0" cy="1873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med"/>
          </a:ln>
          <a:effectLst/>
        </p:spPr>
        <p:txBody>
          <a:bodyPr/>
          <a:lstStyle/>
          <a:p>
            <a:endParaRPr lang="fr-BE"/>
          </a:p>
        </p:txBody>
      </p:sp>
      <p:sp>
        <p:nvSpPr>
          <p:cNvPr id="13" name="Freeform 16"/>
          <p:cNvSpPr>
            <a:spLocks/>
          </p:cNvSpPr>
          <p:nvPr/>
        </p:nvSpPr>
        <p:spPr bwMode="auto">
          <a:xfrm>
            <a:off x="5688013" y="2660650"/>
            <a:ext cx="374650" cy="427038"/>
          </a:xfrm>
          <a:custGeom>
            <a:avLst/>
            <a:gdLst/>
            <a:ahLst/>
            <a:cxnLst>
              <a:cxn ang="0">
                <a:pos x="0" y="117"/>
              </a:cxn>
              <a:cxn ang="0">
                <a:pos x="72" y="12"/>
              </a:cxn>
              <a:cxn ang="0">
                <a:pos x="201" y="42"/>
              </a:cxn>
              <a:cxn ang="0">
                <a:pos x="231" y="161"/>
              </a:cxn>
              <a:cxn ang="0">
                <a:pos x="171" y="261"/>
              </a:cxn>
              <a:cxn ang="0">
                <a:pos x="2" y="211"/>
              </a:cxn>
            </a:cxnLst>
            <a:rect l="0" t="0" r="r" b="b"/>
            <a:pathLst>
              <a:path w="236" h="269">
                <a:moveTo>
                  <a:pt x="0" y="117"/>
                </a:moveTo>
                <a:cubicBezTo>
                  <a:pt x="12" y="100"/>
                  <a:pt x="39" y="24"/>
                  <a:pt x="72" y="12"/>
                </a:cubicBezTo>
                <a:cubicBezTo>
                  <a:pt x="105" y="0"/>
                  <a:pt x="175" y="17"/>
                  <a:pt x="201" y="42"/>
                </a:cubicBezTo>
                <a:cubicBezTo>
                  <a:pt x="227" y="67"/>
                  <a:pt x="236" y="125"/>
                  <a:pt x="231" y="161"/>
                </a:cubicBezTo>
                <a:cubicBezTo>
                  <a:pt x="226" y="197"/>
                  <a:pt x="209" y="253"/>
                  <a:pt x="171" y="261"/>
                </a:cubicBezTo>
                <a:cubicBezTo>
                  <a:pt x="133" y="269"/>
                  <a:pt x="37" y="221"/>
                  <a:pt x="2" y="211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fr-BE"/>
          </a:p>
        </p:txBody>
      </p:sp>
      <p:sp>
        <p:nvSpPr>
          <p:cNvPr id="14" name="Freeform 17"/>
          <p:cNvSpPr>
            <a:spLocks/>
          </p:cNvSpPr>
          <p:nvPr/>
        </p:nvSpPr>
        <p:spPr bwMode="auto">
          <a:xfrm>
            <a:off x="7345363" y="4500563"/>
            <a:ext cx="374650" cy="427037"/>
          </a:xfrm>
          <a:custGeom>
            <a:avLst/>
            <a:gdLst/>
            <a:ahLst/>
            <a:cxnLst>
              <a:cxn ang="0">
                <a:pos x="0" y="117"/>
              </a:cxn>
              <a:cxn ang="0">
                <a:pos x="72" y="12"/>
              </a:cxn>
              <a:cxn ang="0">
                <a:pos x="201" y="42"/>
              </a:cxn>
              <a:cxn ang="0">
                <a:pos x="231" y="161"/>
              </a:cxn>
              <a:cxn ang="0">
                <a:pos x="171" y="261"/>
              </a:cxn>
              <a:cxn ang="0">
                <a:pos x="2" y="211"/>
              </a:cxn>
            </a:cxnLst>
            <a:rect l="0" t="0" r="r" b="b"/>
            <a:pathLst>
              <a:path w="236" h="269">
                <a:moveTo>
                  <a:pt x="0" y="117"/>
                </a:moveTo>
                <a:cubicBezTo>
                  <a:pt x="12" y="100"/>
                  <a:pt x="39" y="24"/>
                  <a:pt x="72" y="12"/>
                </a:cubicBezTo>
                <a:cubicBezTo>
                  <a:pt x="105" y="0"/>
                  <a:pt x="175" y="17"/>
                  <a:pt x="201" y="42"/>
                </a:cubicBezTo>
                <a:cubicBezTo>
                  <a:pt x="227" y="67"/>
                  <a:pt x="236" y="125"/>
                  <a:pt x="231" y="161"/>
                </a:cubicBezTo>
                <a:cubicBezTo>
                  <a:pt x="226" y="197"/>
                  <a:pt x="209" y="253"/>
                  <a:pt x="171" y="261"/>
                </a:cubicBezTo>
                <a:cubicBezTo>
                  <a:pt x="133" y="269"/>
                  <a:pt x="37" y="221"/>
                  <a:pt x="2" y="211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fr-BE"/>
          </a:p>
        </p:txBody>
      </p:sp>
      <p:sp>
        <p:nvSpPr>
          <p:cNvPr id="15" name="Line 18"/>
          <p:cNvSpPr>
            <a:spLocks noChangeShapeType="1"/>
          </p:cNvSpPr>
          <p:nvPr/>
        </p:nvSpPr>
        <p:spPr bwMode="auto">
          <a:xfrm>
            <a:off x="8785225" y="4716463"/>
            <a:ext cx="0" cy="165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med"/>
          </a:ln>
          <a:effectLst/>
        </p:spPr>
        <p:txBody>
          <a:bodyPr/>
          <a:lstStyle/>
          <a:p>
            <a:endParaRPr lang="fr-BE"/>
          </a:p>
        </p:txBody>
      </p:sp>
      <p:sp>
        <p:nvSpPr>
          <p:cNvPr id="16" name="Freeform 19"/>
          <p:cNvSpPr>
            <a:spLocks/>
          </p:cNvSpPr>
          <p:nvPr/>
        </p:nvSpPr>
        <p:spPr bwMode="auto">
          <a:xfrm>
            <a:off x="7777163" y="4500563"/>
            <a:ext cx="374650" cy="427037"/>
          </a:xfrm>
          <a:custGeom>
            <a:avLst/>
            <a:gdLst/>
            <a:ahLst/>
            <a:cxnLst>
              <a:cxn ang="0">
                <a:pos x="0" y="117"/>
              </a:cxn>
              <a:cxn ang="0">
                <a:pos x="72" y="12"/>
              </a:cxn>
              <a:cxn ang="0">
                <a:pos x="201" y="42"/>
              </a:cxn>
              <a:cxn ang="0">
                <a:pos x="231" y="161"/>
              </a:cxn>
              <a:cxn ang="0">
                <a:pos x="171" y="261"/>
              </a:cxn>
              <a:cxn ang="0">
                <a:pos x="2" y="211"/>
              </a:cxn>
            </a:cxnLst>
            <a:rect l="0" t="0" r="r" b="b"/>
            <a:pathLst>
              <a:path w="236" h="269">
                <a:moveTo>
                  <a:pt x="0" y="117"/>
                </a:moveTo>
                <a:cubicBezTo>
                  <a:pt x="12" y="100"/>
                  <a:pt x="39" y="24"/>
                  <a:pt x="72" y="12"/>
                </a:cubicBezTo>
                <a:cubicBezTo>
                  <a:pt x="105" y="0"/>
                  <a:pt x="175" y="17"/>
                  <a:pt x="201" y="42"/>
                </a:cubicBezTo>
                <a:cubicBezTo>
                  <a:pt x="227" y="67"/>
                  <a:pt x="236" y="125"/>
                  <a:pt x="231" y="161"/>
                </a:cubicBezTo>
                <a:cubicBezTo>
                  <a:pt x="226" y="197"/>
                  <a:pt x="209" y="253"/>
                  <a:pt x="171" y="261"/>
                </a:cubicBezTo>
                <a:cubicBezTo>
                  <a:pt x="133" y="269"/>
                  <a:pt x="37" y="221"/>
                  <a:pt x="2" y="211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fr-BE"/>
          </a:p>
        </p:txBody>
      </p:sp>
      <p:sp>
        <p:nvSpPr>
          <p:cNvPr id="17" name="Freeform 20"/>
          <p:cNvSpPr>
            <a:spLocks/>
          </p:cNvSpPr>
          <p:nvPr/>
        </p:nvSpPr>
        <p:spPr bwMode="auto">
          <a:xfrm>
            <a:off x="8280400" y="4500563"/>
            <a:ext cx="374650" cy="427037"/>
          </a:xfrm>
          <a:custGeom>
            <a:avLst/>
            <a:gdLst/>
            <a:ahLst/>
            <a:cxnLst>
              <a:cxn ang="0">
                <a:pos x="0" y="117"/>
              </a:cxn>
              <a:cxn ang="0">
                <a:pos x="72" y="12"/>
              </a:cxn>
              <a:cxn ang="0">
                <a:pos x="201" y="42"/>
              </a:cxn>
              <a:cxn ang="0">
                <a:pos x="231" y="161"/>
              </a:cxn>
              <a:cxn ang="0">
                <a:pos x="171" y="261"/>
              </a:cxn>
              <a:cxn ang="0">
                <a:pos x="2" y="211"/>
              </a:cxn>
            </a:cxnLst>
            <a:rect l="0" t="0" r="r" b="b"/>
            <a:pathLst>
              <a:path w="236" h="269">
                <a:moveTo>
                  <a:pt x="0" y="117"/>
                </a:moveTo>
                <a:cubicBezTo>
                  <a:pt x="12" y="100"/>
                  <a:pt x="39" y="24"/>
                  <a:pt x="72" y="12"/>
                </a:cubicBezTo>
                <a:cubicBezTo>
                  <a:pt x="105" y="0"/>
                  <a:pt x="175" y="17"/>
                  <a:pt x="201" y="42"/>
                </a:cubicBezTo>
                <a:cubicBezTo>
                  <a:pt x="227" y="67"/>
                  <a:pt x="236" y="125"/>
                  <a:pt x="231" y="161"/>
                </a:cubicBezTo>
                <a:cubicBezTo>
                  <a:pt x="226" y="197"/>
                  <a:pt x="209" y="253"/>
                  <a:pt x="171" y="261"/>
                </a:cubicBezTo>
                <a:cubicBezTo>
                  <a:pt x="133" y="269"/>
                  <a:pt x="37" y="221"/>
                  <a:pt x="2" y="211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fr-BE"/>
          </a:p>
        </p:txBody>
      </p:sp>
      <p:sp>
        <p:nvSpPr>
          <p:cNvPr id="18" name="Rectangle 17"/>
          <p:cNvSpPr/>
          <p:nvPr/>
        </p:nvSpPr>
        <p:spPr>
          <a:xfrm>
            <a:off x="2905830" y="6420405"/>
            <a:ext cx="54825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dirty="0" smtClean="0">
                <a:hlinkClick r:id="rId2"/>
              </a:rPr>
              <a:t>http://dunkels.com/adam/dunkels06protothreads.ppt</a:t>
            </a:r>
            <a:r>
              <a:rPr lang="fr-BE" dirty="0" smtClean="0"/>
              <a:t>  ‎</a:t>
            </a:r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922" name="Picture 2" descr="http://ebiquity.umbc.edu/blogger/wp-content/uploads/2011/08/hypecycle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71" y="1548299"/>
            <a:ext cx="7502421" cy="4689013"/>
          </a:xfrm>
          <a:prstGeom prst="rect">
            <a:avLst/>
          </a:prstGeom>
          <a:noFill/>
        </p:spPr>
      </p:pic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/>
          </a:bodyPr>
          <a:lstStyle/>
          <a:p>
            <a:r>
              <a:rPr lang="fr-BE" sz="5400" dirty="0" smtClean="0"/>
              <a:t>Gartner, 2011</a:t>
            </a:r>
            <a:endParaRPr lang="fr-BE" sz="5400" dirty="0"/>
          </a:p>
        </p:txBody>
      </p:sp>
      <p:sp>
        <p:nvSpPr>
          <p:cNvPr id="5" name="Rectangle 4"/>
          <p:cNvSpPr/>
          <p:nvPr/>
        </p:nvSpPr>
        <p:spPr>
          <a:xfrm>
            <a:off x="1619672" y="2636912"/>
            <a:ext cx="1584176" cy="4320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9785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Protothreads</a:t>
            </a:r>
            <a:r>
              <a:rPr lang="fr-BE" dirty="0" smtClean="0"/>
              <a:t>: </a:t>
            </a:r>
            <a:r>
              <a:rPr lang="fr-BE" dirty="0" err="1" smtClean="0"/>
              <a:t>yielding</a:t>
            </a:r>
            <a:endParaRPr lang="fr-BE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5436096" y="1484784"/>
            <a:ext cx="2255746" cy="224676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800" b="1" dirty="0" err="1">
                <a:latin typeface="Courier New" pitchFamily="49" charset="0"/>
              </a:rPr>
              <a:t>int</a:t>
            </a:r>
            <a:r>
              <a:rPr lang="en-US" sz="800" b="1" dirty="0">
                <a:latin typeface="Courier New" pitchFamily="49" charset="0"/>
              </a:rPr>
              <a:t> </a:t>
            </a:r>
            <a:r>
              <a:rPr lang="en-US" sz="800" b="1" dirty="0" err="1">
                <a:latin typeface="Courier New" pitchFamily="49" charset="0"/>
              </a:rPr>
              <a:t>a_protothread</a:t>
            </a:r>
            <a:r>
              <a:rPr lang="en-US" sz="800" b="1" dirty="0">
                <a:latin typeface="Courier New" pitchFamily="49" charset="0"/>
              </a:rPr>
              <a:t>(</a:t>
            </a:r>
            <a:r>
              <a:rPr lang="en-US" sz="800" b="1" dirty="0" err="1">
                <a:latin typeface="Courier New" pitchFamily="49" charset="0"/>
              </a:rPr>
              <a:t>struct</a:t>
            </a:r>
            <a:r>
              <a:rPr lang="en-US" sz="800" b="1" dirty="0">
                <a:latin typeface="Courier New" pitchFamily="49" charset="0"/>
              </a:rPr>
              <a:t> pt *pt) {</a:t>
            </a:r>
          </a:p>
          <a:p>
            <a:r>
              <a:rPr lang="en-US" sz="800" b="1" dirty="0">
                <a:latin typeface="Courier New" pitchFamily="49" charset="0"/>
              </a:rPr>
              <a:t>  PT_BEGIN(pt);</a:t>
            </a:r>
          </a:p>
          <a:p>
            <a:endParaRPr lang="en-US" sz="800" b="1" dirty="0">
              <a:latin typeface="Courier New" pitchFamily="49" charset="0"/>
            </a:endParaRPr>
          </a:p>
          <a:p>
            <a:endParaRPr lang="en-US" sz="800" b="1" dirty="0">
              <a:latin typeface="Courier New" pitchFamily="49" charset="0"/>
            </a:endParaRPr>
          </a:p>
          <a:p>
            <a:r>
              <a:rPr lang="en-US" sz="800" b="1" dirty="0">
                <a:latin typeface="Courier New" pitchFamily="49" charset="0"/>
              </a:rPr>
              <a:t>  </a:t>
            </a:r>
            <a:r>
              <a:rPr lang="en-US" sz="800" b="1" dirty="0" smtClean="0">
                <a:latin typeface="Courier New" pitchFamily="49" charset="0"/>
              </a:rPr>
              <a:t>PT_WAIT_UNTIL(pt, condition1);</a:t>
            </a:r>
            <a:endParaRPr lang="en-US" sz="800" b="1" dirty="0">
              <a:latin typeface="Courier New" pitchFamily="49" charset="0"/>
            </a:endParaRPr>
          </a:p>
          <a:p>
            <a:endParaRPr lang="en-US" sz="800" b="1" dirty="0">
              <a:latin typeface="Courier New" pitchFamily="49" charset="0"/>
            </a:endParaRPr>
          </a:p>
          <a:p>
            <a:endParaRPr lang="en-US" sz="800" b="1" dirty="0">
              <a:latin typeface="Courier New" pitchFamily="49" charset="0"/>
            </a:endParaRPr>
          </a:p>
          <a:p>
            <a:r>
              <a:rPr lang="en-US" sz="800" b="1" dirty="0">
                <a:latin typeface="Courier New" pitchFamily="49" charset="0"/>
              </a:rPr>
              <a:t>  if(something) {</a:t>
            </a:r>
          </a:p>
          <a:p>
            <a:endParaRPr lang="en-US" sz="800" b="1" dirty="0">
              <a:latin typeface="Courier New" pitchFamily="49" charset="0"/>
            </a:endParaRPr>
          </a:p>
          <a:p>
            <a:r>
              <a:rPr lang="en-US" sz="800" b="1" dirty="0">
                <a:latin typeface="Courier New" pitchFamily="49" charset="0"/>
              </a:rPr>
              <a:t>    </a:t>
            </a:r>
          </a:p>
          <a:p>
            <a:r>
              <a:rPr lang="en-US" sz="800" b="1" dirty="0">
                <a:latin typeface="Courier New" pitchFamily="49" charset="0"/>
              </a:rPr>
              <a:t>    PT_WAIT_UNTIL(pt, condition2);</a:t>
            </a:r>
          </a:p>
          <a:p>
            <a:endParaRPr lang="en-US" sz="800" b="1" dirty="0">
              <a:latin typeface="Courier New" pitchFamily="49" charset="0"/>
            </a:endParaRPr>
          </a:p>
          <a:p>
            <a:endParaRPr lang="en-US" sz="800" b="1" dirty="0">
              <a:latin typeface="Courier New" pitchFamily="49" charset="0"/>
            </a:endParaRPr>
          </a:p>
          <a:p>
            <a:r>
              <a:rPr lang="en-US" sz="800" b="1" dirty="0">
                <a:latin typeface="Courier New" pitchFamily="49" charset="0"/>
              </a:rPr>
              <a:t>  }  </a:t>
            </a:r>
          </a:p>
          <a:p>
            <a:endParaRPr lang="en-US" sz="800" b="1" dirty="0">
              <a:latin typeface="Courier New" pitchFamily="49" charset="0"/>
            </a:endParaRPr>
          </a:p>
          <a:p>
            <a:r>
              <a:rPr lang="en-US" sz="800" b="1" dirty="0">
                <a:latin typeface="Courier New" pitchFamily="49" charset="0"/>
              </a:rPr>
              <a:t>  PT_END(pt);</a:t>
            </a:r>
          </a:p>
          <a:p>
            <a:r>
              <a:rPr lang="en-US" sz="1200" b="1" dirty="0">
                <a:latin typeface="Courier New" pitchFamily="49" charset="0"/>
              </a:rPr>
              <a:t>}</a:t>
            </a: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539552" y="2060848"/>
            <a:ext cx="3345788" cy="323165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200" b="1" dirty="0" err="1">
                <a:latin typeface="Courier New" pitchFamily="49" charset="0"/>
              </a:rPr>
              <a:t>int</a:t>
            </a:r>
            <a:r>
              <a:rPr lang="en-US" sz="1200" b="1" dirty="0">
                <a:latin typeface="Courier New" pitchFamily="49" charset="0"/>
              </a:rPr>
              <a:t> </a:t>
            </a:r>
            <a:r>
              <a:rPr lang="en-US" sz="1200" b="1" dirty="0" err="1">
                <a:latin typeface="Courier New" pitchFamily="49" charset="0"/>
              </a:rPr>
              <a:t>a_protothread</a:t>
            </a:r>
            <a:r>
              <a:rPr lang="en-US" sz="1200" b="1" dirty="0">
                <a:latin typeface="Courier New" pitchFamily="49" charset="0"/>
              </a:rPr>
              <a:t>(</a:t>
            </a:r>
            <a:r>
              <a:rPr lang="en-US" sz="1200" b="1" dirty="0" err="1">
                <a:latin typeface="Courier New" pitchFamily="49" charset="0"/>
              </a:rPr>
              <a:t>struct</a:t>
            </a:r>
            <a:r>
              <a:rPr lang="en-US" sz="1200" b="1" dirty="0">
                <a:latin typeface="Courier New" pitchFamily="49" charset="0"/>
              </a:rPr>
              <a:t> pt *pt) {</a:t>
            </a:r>
          </a:p>
          <a:p>
            <a:r>
              <a:rPr lang="en-US" sz="1200" b="1" dirty="0">
                <a:latin typeface="Courier New" pitchFamily="49" charset="0"/>
              </a:rPr>
              <a:t>  PT_BEGIN(pt);</a:t>
            </a:r>
          </a:p>
          <a:p>
            <a:endParaRPr lang="en-US" sz="1200" b="1" dirty="0">
              <a:latin typeface="Courier New" pitchFamily="49" charset="0"/>
            </a:endParaRPr>
          </a:p>
          <a:p>
            <a:endParaRPr lang="en-US" sz="1200" b="1" dirty="0">
              <a:latin typeface="Courier New" pitchFamily="49" charset="0"/>
            </a:endParaRPr>
          </a:p>
          <a:p>
            <a:r>
              <a:rPr lang="en-US" sz="1200" b="1" dirty="0">
                <a:latin typeface="Courier New" pitchFamily="49" charset="0"/>
              </a:rPr>
              <a:t>  PT_WAIT_UNTIL(pt, condition1);</a:t>
            </a:r>
          </a:p>
          <a:p>
            <a:endParaRPr lang="en-US" sz="1200" b="1" dirty="0">
              <a:latin typeface="Courier New" pitchFamily="49" charset="0"/>
            </a:endParaRPr>
          </a:p>
          <a:p>
            <a:endParaRPr lang="en-US" sz="1200" b="1" dirty="0">
              <a:latin typeface="Courier New" pitchFamily="49" charset="0"/>
            </a:endParaRPr>
          </a:p>
          <a:p>
            <a:r>
              <a:rPr lang="en-US" sz="1200" b="1" dirty="0">
                <a:latin typeface="Courier New" pitchFamily="49" charset="0"/>
              </a:rPr>
              <a:t>  if(something) {</a:t>
            </a:r>
          </a:p>
          <a:p>
            <a:endParaRPr lang="en-US" sz="1200" b="1" dirty="0">
              <a:latin typeface="Courier New" pitchFamily="49" charset="0"/>
            </a:endParaRPr>
          </a:p>
          <a:p>
            <a:r>
              <a:rPr lang="en-US" sz="1200" b="1" dirty="0">
                <a:latin typeface="Courier New" pitchFamily="49" charset="0"/>
              </a:rPr>
              <a:t>    </a:t>
            </a:r>
          </a:p>
          <a:p>
            <a:r>
              <a:rPr lang="en-US" sz="1200" b="1" dirty="0">
                <a:latin typeface="Courier New" pitchFamily="49" charset="0"/>
              </a:rPr>
              <a:t>    </a:t>
            </a:r>
            <a:r>
              <a:rPr lang="en-US" sz="1200" b="1" dirty="0" smtClean="0">
                <a:latin typeface="Courier New" pitchFamily="49" charset="0"/>
              </a:rPr>
              <a:t>PT_PAUSE(pt);</a:t>
            </a:r>
            <a:endParaRPr lang="en-US" sz="1200" b="1" dirty="0">
              <a:latin typeface="Courier New" pitchFamily="49" charset="0"/>
            </a:endParaRPr>
          </a:p>
          <a:p>
            <a:endParaRPr lang="en-US" sz="1200" b="1" dirty="0">
              <a:latin typeface="Courier New" pitchFamily="49" charset="0"/>
            </a:endParaRPr>
          </a:p>
          <a:p>
            <a:endParaRPr lang="en-US" sz="1200" b="1" dirty="0">
              <a:latin typeface="Courier New" pitchFamily="49" charset="0"/>
            </a:endParaRPr>
          </a:p>
          <a:p>
            <a:r>
              <a:rPr lang="en-US" sz="1200" b="1" dirty="0">
                <a:latin typeface="Courier New" pitchFamily="49" charset="0"/>
              </a:rPr>
              <a:t>  }  </a:t>
            </a:r>
          </a:p>
          <a:p>
            <a:endParaRPr lang="en-US" sz="1200" b="1" dirty="0">
              <a:latin typeface="Courier New" pitchFamily="49" charset="0"/>
            </a:endParaRPr>
          </a:p>
          <a:p>
            <a:r>
              <a:rPr lang="en-US" sz="1200" b="1" dirty="0">
                <a:latin typeface="Courier New" pitchFamily="49" charset="0"/>
              </a:rPr>
              <a:t>  PT_END(pt);</a:t>
            </a:r>
          </a:p>
          <a:p>
            <a:r>
              <a:rPr lang="en-US" sz="1200" b="1" dirty="0">
                <a:latin typeface="Courier New" pitchFamily="49" charset="0"/>
              </a:rPr>
              <a:t>}</a:t>
            </a:r>
          </a:p>
        </p:txBody>
      </p:sp>
      <p:sp>
        <p:nvSpPr>
          <p:cNvPr id="19" name="Text Box 4"/>
          <p:cNvSpPr txBox="1">
            <a:spLocks noChangeArrowheads="1"/>
          </p:cNvSpPr>
          <p:nvPr/>
        </p:nvSpPr>
        <p:spPr bwMode="auto">
          <a:xfrm>
            <a:off x="3592322" y="5877272"/>
            <a:ext cx="1843774" cy="46166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  <a:latin typeface="Courier New" pitchFamily="49" charset="0"/>
              </a:rPr>
              <a:t>SCHEDULER</a:t>
            </a:r>
            <a:endParaRPr lang="en-US" sz="1200" b="1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20" name="Flèche vers le bas 19"/>
          <p:cNvSpPr/>
          <p:nvPr/>
        </p:nvSpPr>
        <p:spPr>
          <a:xfrm rot="19352646">
            <a:off x="2756423" y="4018539"/>
            <a:ext cx="235483" cy="19608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6012160" y="2348880"/>
            <a:ext cx="2255746" cy="224676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800" b="1" dirty="0" err="1">
                <a:latin typeface="Courier New" pitchFamily="49" charset="0"/>
              </a:rPr>
              <a:t>int</a:t>
            </a:r>
            <a:r>
              <a:rPr lang="en-US" sz="800" b="1" dirty="0">
                <a:latin typeface="Courier New" pitchFamily="49" charset="0"/>
              </a:rPr>
              <a:t> </a:t>
            </a:r>
            <a:r>
              <a:rPr lang="en-US" sz="800" b="1" dirty="0" err="1">
                <a:latin typeface="Courier New" pitchFamily="49" charset="0"/>
              </a:rPr>
              <a:t>a_protothread</a:t>
            </a:r>
            <a:r>
              <a:rPr lang="en-US" sz="800" b="1" dirty="0">
                <a:latin typeface="Courier New" pitchFamily="49" charset="0"/>
              </a:rPr>
              <a:t>(</a:t>
            </a:r>
            <a:r>
              <a:rPr lang="en-US" sz="800" b="1" dirty="0" err="1">
                <a:latin typeface="Courier New" pitchFamily="49" charset="0"/>
              </a:rPr>
              <a:t>struct</a:t>
            </a:r>
            <a:r>
              <a:rPr lang="en-US" sz="800" b="1" dirty="0">
                <a:latin typeface="Courier New" pitchFamily="49" charset="0"/>
              </a:rPr>
              <a:t> pt *pt) {</a:t>
            </a:r>
          </a:p>
          <a:p>
            <a:r>
              <a:rPr lang="en-US" sz="800" b="1" dirty="0">
                <a:latin typeface="Courier New" pitchFamily="49" charset="0"/>
              </a:rPr>
              <a:t>  PT_BEGIN(pt);</a:t>
            </a:r>
          </a:p>
          <a:p>
            <a:endParaRPr lang="en-US" sz="800" b="1" dirty="0">
              <a:latin typeface="Courier New" pitchFamily="49" charset="0"/>
            </a:endParaRPr>
          </a:p>
          <a:p>
            <a:endParaRPr lang="en-US" sz="800" b="1" dirty="0">
              <a:latin typeface="Courier New" pitchFamily="49" charset="0"/>
            </a:endParaRPr>
          </a:p>
          <a:p>
            <a:r>
              <a:rPr lang="en-US" sz="800" b="1" dirty="0">
                <a:latin typeface="Courier New" pitchFamily="49" charset="0"/>
              </a:rPr>
              <a:t>  </a:t>
            </a:r>
            <a:r>
              <a:rPr lang="en-US" sz="800" b="1" dirty="0" smtClean="0">
                <a:latin typeface="Courier New" pitchFamily="49" charset="0"/>
              </a:rPr>
              <a:t>PT_WAIT_UNTIL(pt, condition1);</a:t>
            </a:r>
            <a:endParaRPr lang="en-US" sz="800" b="1" dirty="0">
              <a:latin typeface="Courier New" pitchFamily="49" charset="0"/>
            </a:endParaRPr>
          </a:p>
          <a:p>
            <a:endParaRPr lang="en-US" sz="800" b="1" dirty="0">
              <a:latin typeface="Courier New" pitchFamily="49" charset="0"/>
            </a:endParaRPr>
          </a:p>
          <a:p>
            <a:endParaRPr lang="en-US" sz="800" b="1" dirty="0">
              <a:latin typeface="Courier New" pitchFamily="49" charset="0"/>
            </a:endParaRPr>
          </a:p>
          <a:p>
            <a:r>
              <a:rPr lang="en-US" sz="800" b="1" dirty="0">
                <a:latin typeface="Courier New" pitchFamily="49" charset="0"/>
              </a:rPr>
              <a:t>  if(something) {</a:t>
            </a:r>
          </a:p>
          <a:p>
            <a:endParaRPr lang="en-US" sz="800" b="1" dirty="0">
              <a:latin typeface="Courier New" pitchFamily="49" charset="0"/>
            </a:endParaRPr>
          </a:p>
          <a:p>
            <a:r>
              <a:rPr lang="en-US" sz="800" b="1" dirty="0">
                <a:latin typeface="Courier New" pitchFamily="49" charset="0"/>
              </a:rPr>
              <a:t>    </a:t>
            </a:r>
          </a:p>
          <a:p>
            <a:r>
              <a:rPr lang="en-US" sz="800" b="1" dirty="0">
                <a:latin typeface="Courier New" pitchFamily="49" charset="0"/>
              </a:rPr>
              <a:t>    PT_WAIT_UNTIL(pt, condition2);</a:t>
            </a:r>
          </a:p>
          <a:p>
            <a:endParaRPr lang="en-US" sz="800" b="1" dirty="0">
              <a:latin typeface="Courier New" pitchFamily="49" charset="0"/>
            </a:endParaRPr>
          </a:p>
          <a:p>
            <a:endParaRPr lang="en-US" sz="800" b="1" dirty="0">
              <a:latin typeface="Courier New" pitchFamily="49" charset="0"/>
            </a:endParaRPr>
          </a:p>
          <a:p>
            <a:r>
              <a:rPr lang="en-US" sz="800" b="1" dirty="0">
                <a:latin typeface="Courier New" pitchFamily="49" charset="0"/>
              </a:rPr>
              <a:t>  }  </a:t>
            </a:r>
          </a:p>
          <a:p>
            <a:endParaRPr lang="en-US" sz="800" b="1" dirty="0">
              <a:latin typeface="Courier New" pitchFamily="49" charset="0"/>
            </a:endParaRPr>
          </a:p>
          <a:p>
            <a:r>
              <a:rPr lang="en-US" sz="800" b="1" dirty="0">
                <a:latin typeface="Courier New" pitchFamily="49" charset="0"/>
              </a:rPr>
              <a:t>  PT_END(pt);</a:t>
            </a:r>
          </a:p>
          <a:p>
            <a:r>
              <a:rPr lang="en-US" sz="1200" b="1" dirty="0">
                <a:latin typeface="Courier New" pitchFamily="49" charset="0"/>
              </a:rPr>
              <a:t>}</a:t>
            </a:r>
          </a:p>
        </p:txBody>
      </p:sp>
      <p:sp>
        <p:nvSpPr>
          <p:cNvPr id="23" name="Text Box 4"/>
          <p:cNvSpPr txBox="1">
            <a:spLocks noChangeArrowheads="1"/>
          </p:cNvSpPr>
          <p:nvPr/>
        </p:nvSpPr>
        <p:spPr bwMode="auto">
          <a:xfrm>
            <a:off x="6516216" y="3573016"/>
            <a:ext cx="2255746" cy="224676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800" b="1" dirty="0" err="1">
                <a:latin typeface="Courier New" pitchFamily="49" charset="0"/>
              </a:rPr>
              <a:t>int</a:t>
            </a:r>
            <a:r>
              <a:rPr lang="en-US" sz="800" b="1" dirty="0">
                <a:latin typeface="Courier New" pitchFamily="49" charset="0"/>
              </a:rPr>
              <a:t> </a:t>
            </a:r>
            <a:r>
              <a:rPr lang="en-US" sz="800" b="1" dirty="0" err="1">
                <a:latin typeface="Courier New" pitchFamily="49" charset="0"/>
              </a:rPr>
              <a:t>a_protothread</a:t>
            </a:r>
            <a:r>
              <a:rPr lang="en-US" sz="800" b="1" dirty="0">
                <a:latin typeface="Courier New" pitchFamily="49" charset="0"/>
              </a:rPr>
              <a:t>(</a:t>
            </a:r>
            <a:r>
              <a:rPr lang="en-US" sz="800" b="1" dirty="0" err="1">
                <a:latin typeface="Courier New" pitchFamily="49" charset="0"/>
              </a:rPr>
              <a:t>struct</a:t>
            </a:r>
            <a:r>
              <a:rPr lang="en-US" sz="800" b="1" dirty="0">
                <a:latin typeface="Courier New" pitchFamily="49" charset="0"/>
              </a:rPr>
              <a:t> pt *pt) {</a:t>
            </a:r>
          </a:p>
          <a:p>
            <a:r>
              <a:rPr lang="en-US" sz="800" b="1" dirty="0">
                <a:latin typeface="Courier New" pitchFamily="49" charset="0"/>
              </a:rPr>
              <a:t>  PT_BEGIN(pt);</a:t>
            </a:r>
          </a:p>
          <a:p>
            <a:endParaRPr lang="en-US" sz="800" b="1" dirty="0">
              <a:latin typeface="Courier New" pitchFamily="49" charset="0"/>
            </a:endParaRPr>
          </a:p>
          <a:p>
            <a:endParaRPr lang="en-US" sz="800" b="1" dirty="0">
              <a:latin typeface="Courier New" pitchFamily="49" charset="0"/>
            </a:endParaRPr>
          </a:p>
          <a:p>
            <a:r>
              <a:rPr lang="en-US" sz="800" b="1" dirty="0">
                <a:latin typeface="Courier New" pitchFamily="49" charset="0"/>
              </a:rPr>
              <a:t>  </a:t>
            </a:r>
            <a:r>
              <a:rPr lang="en-US" sz="800" b="1" dirty="0" smtClean="0">
                <a:latin typeface="Courier New" pitchFamily="49" charset="0"/>
              </a:rPr>
              <a:t>PT_WAIT_UNTIL(pt, condition1);</a:t>
            </a:r>
            <a:endParaRPr lang="en-US" sz="800" b="1" dirty="0">
              <a:latin typeface="Courier New" pitchFamily="49" charset="0"/>
            </a:endParaRPr>
          </a:p>
          <a:p>
            <a:endParaRPr lang="en-US" sz="800" b="1" dirty="0">
              <a:latin typeface="Courier New" pitchFamily="49" charset="0"/>
            </a:endParaRPr>
          </a:p>
          <a:p>
            <a:endParaRPr lang="en-US" sz="800" b="1" dirty="0">
              <a:latin typeface="Courier New" pitchFamily="49" charset="0"/>
            </a:endParaRPr>
          </a:p>
          <a:p>
            <a:r>
              <a:rPr lang="en-US" sz="800" b="1" dirty="0">
                <a:latin typeface="Courier New" pitchFamily="49" charset="0"/>
              </a:rPr>
              <a:t>  if(something) {</a:t>
            </a:r>
          </a:p>
          <a:p>
            <a:endParaRPr lang="en-US" sz="800" b="1" dirty="0">
              <a:latin typeface="Courier New" pitchFamily="49" charset="0"/>
            </a:endParaRPr>
          </a:p>
          <a:p>
            <a:r>
              <a:rPr lang="en-US" sz="800" b="1" dirty="0">
                <a:latin typeface="Courier New" pitchFamily="49" charset="0"/>
              </a:rPr>
              <a:t>    </a:t>
            </a:r>
          </a:p>
          <a:p>
            <a:r>
              <a:rPr lang="en-US" sz="800" b="1" dirty="0">
                <a:latin typeface="Courier New" pitchFamily="49" charset="0"/>
              </a:rPr>
              <a:t>    PT_WAIT_UNTIL(pt, condition2);</a:t>
            </a:r>
          </a:p>
          <a:p>
            <a:endParaRPr lang="en-US" sz="800" b="1" dirty="0">
              <a:latin typeface="Courier New" pitchFamily="49" charset="0"/>
            </a:endParaRPr>
          </a:p>
          <a:p>
            <a:endParaRPr lang="en-US" sz="800" b="1" dirty="0">
              <a:latin typeface="Courier New" pitchFamily="49" charset="0"/>
            </a:endParaRPr>
          </a:p>
          <a:p>
            <a:r>
              <a:rPr lang="en-US" sz="800" b="1" dirty="0">
                <a:latin typeface="Courier New" pitchFamily="49" charset="0"/>
              </a:rPr>
              <a:t>  }  </a:t>
            </a:r>
          </a:p>
          <a:p>
            <a:endParaRPr lang="en-US" sz="800" b="1" dirty="0">
              <a:latin typeface="Courier New" pitchFamily="49" charset="0"/>
            </a:endParaRPr>
          </a:p>
          <a:p>
            <a:r>
              <a:rPr lang="en-US" sz="800" b="1" dirty="0">
                <a:latin typeface="Courier New" pitchFamily="49" charset="0"/>
              </a:rPr>
              <a:t>  PT_END(pt);</a:t>
            </a:r>
          </a:p>
          <a:p>
            <a:r>
              <a:rPr lang="en-US" sz="1200" b="1" dirty="0">
                <a:latin typeface="Courier New" pitchFamily="49" charset="0"/>
              </a:rPr>
              <a:t>}</a:t>
            </a:r>
          </a:p>
        </p:txBody>
      </p:sp>
      <p:sp>
        <p:nvSpPr>
          <p:cNvPr id="27" name="Double flèche horizontale 26"/>
          <p:cNvSpPr/>
          <p:nvPr/>
        </p:nvSpPr>
        <p:spPr>
          <a:xfrm rot="17298932">
            <a:off x="4283172" y="4698020"/>
            <a:ext cx="2048426" cy="1998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Double flèche horizontale 9"/>
          <p:cNvSpPr/>
          <p:nvPr/>
        </p:nvSpPr>
        <p:spPr>
          <a:xfrm rot="17779251">
            <a:off x="5125746" y="5155429"/>
            <a:ext cx="1193826" cy="21608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Double flèche horizontale 10"/>
          <p:cNvSpPr/>
          <p:nvPr/>
        </p:nvSpPr>
        <p:spPr>
          <a:xfrm rot="9338001">
            <a:off x="5538437" y="5840551"/>
            <a:ext cx="919428" cy="23268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Protothreads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46856" y="763488"/>
            <a:ext cx="8229600" cy="4753744"/>
          </a:xfrm>
        </p:spPr>
        <p:txBody>
          <a:bodyPr>
            <a:normAutofit/>
          </a:bodyPr>
          <a:lstStyle/>
          <a:p>
            <a:pPr algn="ctr">
              <a:buNone/>
            </a:pPr>
            <a:endParaRPr lang="fr-BE" dirty="0" smtClean="0"/>
          </a:p>
          <a:p>
            <a:pPr algn="ctr">
              <a:buNone/>
            </a:pPr>
            <a:r>
              <a:rPr lang="fr-BE" dirty="0" err="1" smtClean="0"/>
              <a:t>Bottom</a:t>
            </a:r>
            <a:r>
              <a:rPr lang="fr-BE" dirty="0" smtClean="0"/>
              <a:t> line</a:t>
            </a:r>
          </a:p>
          <a:p>
            <a:pPr algn="ctr">
              <a:buNone/>
            </a:pPr>
            <a:r>
              <a:rPr lang="fr-BE" sz="3600" dirty="0" smtClean="0"/>
              <a:t>=</a:t>
            </a:r>
          </a:p>
          <a:p>
            <a:pPr algn="ctr">
              <a:buNone/>
            </a:pPr>
            <a:r>
              <a:rPr lang="fr-BE" sz="4800" dirty="0" err="1" smtClean="0"/>
              <a:t>Let’s</a:t>
            </a:r>
            <a:r>
              <a:rPr lang="fr-BE" sz="4800" dirty="0" smtClean="0"/>
              <a:t> </a:t>
            </a:r>
            <a:r>
              <a:rPr lang="fr-BE" sz="4800" dirty="0" err="1" smtClean="0"/>
              <a:t>you</a:t>
            </a:r>
            <a:r>
              <a:rPr lang="fr-BE" sz="4800" dirty="0" smtClean="0"/>
              <a:t> program</a:t>
            </a:r>
          </a:p>
          <a:p>
            <a:pPr algn="ctr">
              <a:buNone/>
            </a:pPr>
            <a:r>
              <a:rPr lang="fr-BE" sz="4800" u="sng" dirty="0" err="1" smtClean="0"/>
              <a:t>sequentially</a:t>
            </a:r>
            <a:r>
              <a:rPr lang="fr-BE" sz="4800" dirty="0" smtClean="0"/>
              <a:t> </a:t>
            </a:r>
            <a:r>
              <a:rPr lang="fr-BE" sz="4800" dirty="0" err="1" smtClean="0"/>
              <a:t>with</a:t>
            </a:r>
            <a:r>
              <a:rPr lang="fr-BE" sz="4800" dirty="0" smtClean="0"/>
              <a:t> </a:t>
            </a:r>
          </a:p>
          <a:p>
            <a:pPr algn="ctr">
              <a:buNone/>
            </a:pPr>
            <a:r>
              <a:rPr lang="fr-BE" sz="4800" u="sng" dirty="0" err="1" smtClean="0"/>
              <a:t>multi-threading</a:t>
            </a:r>
            <a:r>
              <a:rPr lang="fr-BE" sz="4800" dirty="0" smtClean="0"/>
              <a:t> in C</a:t>
            </a:r>
          </a:p>
        </p:txBody>
      </p:sp>
      <p:pic>
        <p:nvPicPr>
          <p:cNvPr id="4" name="Picture 15" descr="C:\Users\simon\Desktop\tmote-sky-blue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467" y="5373216"/>
            <a:ext cx="2222471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59832" y="5589240"/>
            <a:ext cx="9156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4800" dirty="0" smtClean="0"/>
              <a:t>On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Contiki</a:t>
            </a:r>
            <a:endParaRPr lang="fr-BE" dirty="0"/>
          </a:p>
        </p:txBody>
      </p:sp>
      <p:sp>
        <p:nvSpPr>
          <p:cNvPr id="6" name="TextBox 8"/>
          <p:cNvSpPr txBox="1"/>
          <p:nvPr/>
        </p:nvSpPr>
        <p:spPr>
          <a:xfrm>
            <a:off x="462873" y="242088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 smtClean="0"/>
              <a:t>2001</a:t>
            </a:r>
            <a:endParaRPr lang="fr-BE" b="1" dirty="0"/>
          </a:p>
        </p:txBody>
      </p:sp>
      <p:sp>
        <p:nvSpPr>
          <p:cNvPr id="10" name="Rectangle 9"/>
          <p:cNvSpPr/>
          <p:nvPr/>
        </p:nvSpPr>
        <p:spPr>
          <a:xfrm>
            <a:off x="528841" y="2833866"/>
            <a:ext cx="1234847" cy="1630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" name="Rectangle 10"/>
          <p:cNvSpPr/>
          <p:nvPr/>
        </p:nvSpPr>
        <p:spPr>
          <a:xfrm>
            <a:off x="1763689" y="2833866"/>
            <a:ext cx="2520279" cy="163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Rectangle 11"/>
          <p:cNvSpPr/>
          <p:nvPr/>
        </p:nvSpPr>
        <p:spPr>
          <a:xfrm>
            <a:off x="4283968" y="2833864"/>
            <a:ext cx="2448272" cy="1630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" name="TextBox 16"/>
          <p:cNvSpPr txBox="1"/>
          <p:nvPr/>
        </p:nvSpPr>
        <p:spPr>
          <a:xfrm>
            <a:off x="611560" y="3049796"/>
            <a:ext cx="79208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BE" sz="2800" b="1" dirty="0" err="1" smtClean="0">
                <a:solidFill>
                  <a:srgbClr val="C00000"/>
                </a:solidFill>
              </a:rPr>
              <a:t>uIP</a:t>
            </a:r>
            <a:endParaRPr lang="fr-BE" sz="2000" b="1" dirty="0">
              <a:solidFill>
                <a:srgbClr val="C00000"/>
              </a:solidFill>
            </a:endParaRPr>
          </a:p>
        </p:txBody>
      </p:sp>
      <p:sp>
        <p:nvSpPr>
          <p:cNvPr id="15" name="TextBox 8"/>
          <p:cNvSpPr txBox="1"/>
          <p:nvPr/>
        </p:nvSpPr>
        <p:spPr>
          <a:xfrm>
            <a:off x="1687009" y="2420888"/>
            <a:ext cx="130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 smtClean="0"/>
              <a:t>2003-2004</a:t>
            </a:r>
            <a:endParaRPr lang="fr-BE" b="1" dirty="0"/>
          </a:p>
        </p:txBody>
      </p:sp>
      <p:sp>
        <p:nvSpPr>
          <p:cNvPr id="16" name="Rectangle 15"/>
          <p:cNvSpPr/>
          <p:nvPr/>
        </p:nvSpPr>
        <p:spPr>
          <a:xfrm>
            <a:off x="1907704" y="3049796"/>
            <a:ext cx="309634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sz="2800" b="1" dirty="0" err="1" smtClean="0">
                <a:solidFill>
                  <a:schemeClr val="tx2"/>
                </a:solidFill>
              </a:rPr>
              <a:t>Contiki</a:t>
            </a:r>
            <a:r>
              <a:rPr lang="fr-BE" sz="2800" b="1" dirty="0" smtClean="0">
                <a:solidFill>
                  <a:schemeClr val="tx2"/>
                </a:solidFill>
              </a:rPr>
              <a:t>,</a:t>
            </a:r>
          </a:p>
          <a:p>
            <a:r>
              <a:rPr lang="fr-BE" sz="2800" b="1" dirty="0" err="1" smtClean="0">
                <a:solidFill>
                  <a:schemeClr val="tx2"/>
                </a:solidFill>
              </a:rPr>
              <a:t>Protothreads</a:t>
            </a:r>
            <a:endParaRPr lang="fr-BE" sz="2800" b="1" dirty="0" smtClean="0">
              <a:solidFill>
                <a:schemeClr val="tx2"/>
              </a:solidFill>
            </a:endParaRPr>
          </a:p>
          <a:p>
            <a:endParaRPr lang="fr-BE" sz="2800" b="1" dirty="0">
              <a:solidFill>
                <a:schemeClr val="tx2"/>
              </a:solidFill>
            </a:endParaRPr>
          </a:p>
        </p:txBody>
      </p:sp>
      <p:sp>
        <p:nvSpPr>
          <p:cNvPr id="17" name="TextBox 8"/>
          <p:cNvSpPr txBox="1"/>
          <p:nvPr/>
        </p:nvSpPr>
        <p:spPr>
          <a:xfrm>
            <a:off x="4207289" y="2420888"/>
            <a:ext cx="130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 smtClean="0"/>
              <a:t>2007</a:t>
            </a:r>
            <a:endParaRPr lang="fr-BE" b="1" dirty="0"/>
          </a:p>
        </p:txBody>
      </p:sp>
      <p:sp>
        <p:nvSpPr>
          <p:cNvPr id="18" name="Rectangle 17"/>
          <p:cNvSpPr/>
          <p:nvPr/>
        </p:nvSpPr>
        <p:spPr>
          <a:xfrm>
            <a:off x="4355976" y="3052117"/>
            <a:ext cx="309634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sz="2800" b="1" dirty="0" smtClean="0">
                <a:solidFill>
                  <a:schemeClr val="accent3">
                    <a:lumMod val="50000"/>
                  </a:schemeClr>
                </a:solidFill>
              </a:rPr>
              <a:t>COOJA,</a:t>
            </a:r>
          </a:p>
          <a:p>
            <a:r>
              <a:rPr lang="fr-BE" sz="2800" b="1" dirty="0" smtClean="0">
                <a:solidFill>
                  <a:schemeClr val="accent3">
                    <a:lumMod val="50000"/>
                  </a:schemeClr>
                </a:solidFill>
              </a:rPr>
              <a:t>Power </a:t>
            </a:r>
            <a:r>
              <a:rPr lang="fr-BE" sz="2800" b="1" dirty="0" err="1" smtClean="0">
                <a:solidFill>
                  <a:schemeClr val="accent3">
                    <a:lumMod val="50000"/>
                  </a:schemeClr>
                </a:solidFill>
              </a:rPr>
              <a:t>Profiling</a:t>
            </a:r>
            <a:endParaRPr lang="fr-BE" sz="2800" b="1" dirty="0" smtClean="0">
              <a:solidFill>
                <a:schemeClr val="accent3">
                  <a:lumMod val="50000"/>
                </a:schemeClr>
              </a:solidFill>
            </a:endParaRPr>
          </a:p>
          <a:p>
            <a:endParaRPr lang="fr-BE" sz="2800" b="1" dirty="0">
              <a:solidFill>
                <a:schemeClr val="tx2"/>
              </a:solidFill>
            </a:endParaRPr>
          </a:p>
        </p:txBody>
      </p:sp>
      <p:pic>
        <p:nvPicPr>
          <p:cNvPr id="156677" name="Picture 5" descr="http://dunkels.com/adam/img/adam1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548680"/>
            <a:ext cx="1314450" cy="1733551"/>
          </a:xfrm>
          <a:prstGeom prst="rect">
            <a:avLst/>
          </a:prstGeom>
          <a:noFill/>
        </p:spPr>
      </p:pic>
      <p:sp>
        <p:nvSpPr>
          <p:cNvPr id="156679" name="AutoShape 7" descr="data:image/jpeg;base64,/9j/4AAQSkZJRgABAQAAAQABAAD/2wCEAAkGBxQSEhQTEhQUFBQSEBkUFRUXFxQVFhAVGBcWFhcUFRQYHCggGBolGxQUITEhJSkrLi4uFx8zODMsNygtLisBCgoKDg0OGxAQGiwkICUsLCwtLCwsLCwsLC8sLCwsMCwsLCwsLCwsLC0sLCwsLCwsLCwsLCwsLCwsLCwsLCwsLP/AABEIAPYAzQMBEQACEQEDEQH/xAAbAAABBQEBAAAAAAAAAAAAAAAFAAIDBAYHAf/EAEUQAAECAwQECQkHAwQDAQAAAAEAAgMEEQUSITEGQVFhExUiMnFygZHBBxQWM1OSobHhJEJSYmPR8CWisiNDgvFzwtI0/8QAGwEBAAMBAQEBAAAAAAAAAAAAAAEEBQMGAgf/xAA4EQACAQIDBgMHAwMEAwAAAAAAAQIDEQQhMQUSE0FRcSJhgSMykaGxwdFC4fAGFDMkQ1LxYnKy/9oADAMBAAIRAxEAPwDuBKAqzE0GoAbGtwDWgK50ibtQHnpE3agF6RN2oBekTdqAXpE3agF6RN2oBekTdqAXpE3agF6RN2oBekTdqAXpE3agF6RN2oBekTdqAXpE3agF6RN2oBekTdqAXpE3agF6RN2oBekTdqAXpE3agJYdvg60AQlrQDkBfa6qAbGNAgMxaka8DQ66IDOx7OLv9xw7PqgK5sT9V3d9UAuJP1Xd31QC4k/Vd3fVALiT9V3d9UAuJP1Xd31QC4k/Vd3fVALiT9V3d9UAuJP1Xd31QC4k/Vd3fVALiT9V3d9UAuJP1Xd31QC4k/Vd3fVALiT9V3d9UAuJP1Xd31QC4k/Vd3fVAMNkAf7x7vqgIjIM9v8AL91O6+hG8uo8WY0/7zu76qCSRtjVyiu7vqgPeJP1Xd31QFW1Jcy8IxA9xu0wpv6UBe0btkupUoDoUlGq2qAsTh5JQGSiGt/r+AQEN1AK6gFdQCuoBXUArqAV1ANKmxB4UsLnmKA8oUAqFAe4oLkceZawVe4NA1kgD4qG0tT7hCU3aKu/ICxNKIZfch1dvyHZXH4L5hJTdo5nWvh5UI71RpeRWn7adkynTSvdVXoYWTy53trZLv8AhHncTteMfDSV/PkCI8w93PLjXaT/ANKK0IYaS4jk3/4qy+L1MepjK9T3pP6fQfJyjX/zPbh2haGExkKt1FW76vq/oc4py1ZadZdMWktO4kfJWZKE/eimd4Tq084Sa9RrZ6NBPKq9u0UDh4O7e9Uq2z4vOn8DTw+1ZJ7tZeq+5oLMtdsQCpBvZOyrTMEajuWVKLi7PU24yUldPIi00H2SKdw+YXyfRndFY2IQHXrIdyAgCc5zSgMmwYv6/gEAriAVxAK4gFcQCuIBpCkgaWoDy4pIFcQCuIBXEA19BnhQV6BtKEmZtfSYNq2DifxHIdA1qtUrpZRNfCbLc/FVyXTmZGfnnxDVxc9xwAzPQAPBV1vVJGvN0sLTbSsg1YkjDl4b3x8Yz20aK+qrjWgOJyFDTMrcoqGGipXV1r+Fz+R+cbU2isROSqPySWfr+E35jGxGl2AApU1eTQ0FaUGs5DpVKtjZ1JqWWTuvr/10MOHDTtFesn9kM87e7AUAOoNy6Na5TxNSa3W8voOPUeUcuyQRsmG/hWDllrm3iSCAG4cup1CoxXXDVI06iu7plii6zmld/t1NI2fDWuaxlARgS4uoaUvEEUr0U6VsPD3abl8C8sZZNKK9fqVYctBiXWPY8OL6Va8NBDqCvKBxGdNa+5Tqwu7q3b+a9TnGnQq2jZ3v15d7Z26ZepnLRkxLRnNbEbEhk4uaR2PoCaOafhUa184ijx6XE3bSXInB4lYatwXJSi9H0LVrzvCSEZruezku6Q6ixj0YK0W5wQHYbG9WEAVnOaUBlpcYxOv4BASXEAriAVxAK4gPCxSQecGgFwaARYgPLiE2PeDQFOamg3L+b9w3pcJXyRhretoxCWtPJrq1796p1a29ktD0WB2eqfjn730AER9MSq+pqtpK5ZsSC4h0YkhmQGV47zs3LTw0eEnUtor+vL5nhP6h2i5QtF5PJfdhOWs58TlUo0k8o5HbRRSwdau9/rnd8zxUKUpK/IvxrEMLg3t/1zwrQ5t0iESS26y+Tyqk3TlRcq2HnStvFv8AtdzdlHxZq+WXa/PoyePZ8OG6NGaXCC1zWhoJDnCK285gc3KgOFcDShXNrV8jtKhCnKVRN7unxXl8jyzxBjHgb8cwmQnljXuFBE5Tg4NaaNFBvxJVrC4XjXf6Va67s5RqUZvhXlaztfrmxCNCBuwnuYBqdTBwFSAcg1acZU4Xpxnu2byz++np6HLfh+htLz/mhHPzhh0HBODSKhzg5odXGoqMelcam0lTluwjded19iau9D9Lt1Kk3MCLDESnKDrkTfUcl/bQg7xvU4fa26lGUcr9dF9zlXhxYqstdJd+T9efmB5+YLYcUaokEd7HXPk0HtXDEw3Ksoo9bg6vFoQk+n0yLei3OC4Fk7DY3qwgCs5zSgMzJDGJ1vBAWbiAVxAK4gFcUkCuIBXEA27XJCbHohIDyIQ0VP8A2gB0SK6IbrMtuofuf5vQgyWllphlYMM19o78R/DXYFUrVP0o3tmYOy4s/T8mSJVY2xkvLOjxWwmazjuCsUIXd2Y21MVux4cdXr2N/aFmsgthQ6ciGy+8fixADekkAdFVtYanxKbppe87X6L+aHgtrNcSLlpFX7+XqSWRMEgMbDhuLjXFoONScKmgFMKDYtCtTjHO7SXQz8FVco7sYpt9V6in2MfCaCSXFxJAqBDGq6MgczguU6KqXhNZZd79bnSruums87vsija0eJFhNZd5ENwLn0ebzg24284k05OpVpbKi7JTz6Pn8MyticXVqU91x8K1eeuiuBmy2OZHQusNkqMt5Ta7P76r5mdxL8gnINAFKYV/hV7gwpx3YrL+fMsYeTepFM8Kxzi2IQ10QC6SSCHfeLcQW1qD2YYrzWOpyhWk3o3kXE6izjLnp3+QYl9G3RYb3sAhueXQYkLENZEaah7Scmktbhqv7FwjTbTNGngXUhJxybya5XT17fnoYfSKTfCa5jxR0MxGnWKVhkEHYb1e1Xa0lJq3RfRGpgqUqVFQlqr/AFLmivOC5Fs7FY3qwgCs5zSgM5Zo5UTreCAvXUArqA9DEAriARbRSCO5VAPuKARR4gaMe7xOwIAeyE6Mdjdv4tw2BAVtI7UbKwDcpfdVrdx1u7PmvirPdiW8Fh+PVS5LNnKory4knWs89YlZWIY76CqmKu7HxVqKnByZu/JpYdGmO8YuyWjFWVjx9Wo6k3N8wvphDuOhRC0OAqCDkSMQD3/Ba+zndShex5zbS3ZQqNXSvkUpaZhGhvOBMEGKRQue+tCxgIo3IGoyGCtThUXLnl0t1fUoUq1FvWzcfF1b6LKy79Miy94ewCHBADMXPN5xPWdhQfzBckt2Xilry/YsuSnC0KeS1evxY6C6XALYovXsxC4QAbKCtHEbSklWveD062Ij/bWcaqvf/jdfs+4Y0fl5cgmDBIbU1fEoTWlLra1woSqmKnWXvy9EaGApYZpulTy6y+3oBrZ4IvrCugAlt1rboAFOVWgzNdvTqVuhvqNpmfilSc707dkrfZc+4pOcDIbmFgcXPDmEgG68ZEg86mobV81qCqSTei1PqjXUKbha7buu/wB/IZbdqx7kJr2FrXlz+FGF8thPAaaYVrV3YMMFl4yEYzUab1vfyLXHrz3YyjrfPr4X/wBmMta9GlXTD+c9jnV28u4D3Q2rm/I2IJqKvqN0V5wUH0disb1YQBWc5pQGfsocqJ1vBAELqkHoagPaIBUQEVKncpA+6oBDMxwwb6d28oQD4EAxTedUMz3u3lCSWamsmQxnlTX+w+aEHNdMJsujFta3OTuqM6duHYqNaV5Hp9mUOHSu9XmAFxNIbLS5jRocMa3Cqs4eOdzG2tWtFQXM7pZsoIUNrBqaFbMAityz+HguYOdm3rD+UXfD1uFUUirjMOq9Jw58u5jOJjDhucSRFhARHtIo0wyQAYb/ALxBz7tS2ViVOSjyeSfn5nmZbPdKDnfxRza5W8mG4s6IkNoiRHULG84Al2IqQGt5IJBoTj2KpGluSbjH4fu8/M0pVlUppTk80tf2WXk3n6E9n2a4OY6G4GGXk8IAC5nJI19J6CvirWjZqSztp6nWhhpKUZQfhvrzWX89Q7PMPBuqQaNNbwN1w1ghpCpU340adaL4bz+OnyA0Cxb1Iha1uNWwgDS7928Tjnid2CtyxO74E/X8fYz4YLe9o0l0iunK/wBX8CaX0ea03i7EOOoEXSKUocK6/hivieMbVkjpT2cou7ef2MhpPAa6LEhQ4j4j7j3kVoyCHAQ24DNxD91AMslXrVOJu5WsjpQwSp1HUcm7vTkiG35S5IRGDKFAaO3CvxquReAWi3OCgHYbG9WEAVnOaUAAsjnRet4IAkpIEgEgGPOpSiUPAUAhmo4YN+r9zuQgGy8IxjedzAa4/e3ncgJJyarRjBnkNu87vn8wGxQJeFEiuxe1hcTv1Dvook7K51o0+JNR6s47MxC5xJzJWaz2UFZWISVB9Gh8mshwsyYhyYr9KNonk8fV3678sjrq6lMSEFCbs+9EZEa8tLKgtoHNiNdS81zTqNB24rtCtuxcWr3+RwqUFKakna3zvyBczJwoTzdh1AJpVriIjXjlQ7zAS17fukgYGit06s6i979rc7Pk+fxM6tQp0ZZR+Ts09VdXs1yv2CVnyz23TCNyG41dDiBxI3syIJ1g7Fxqzi7qeb6r7lqhTnGzp5R5qV/lz+IVKql4imZpjAXPcABmSaDvKEmVtK34sweCkmk1wMYijW9WvOPw6VAIYFjtlYbqm8+IRwjziXffdU9g70BV0hhf02Zec3N/9goBkdFucEB2GxvVhAFZzmlAALI50XreCAIkqQNvIQK8gPIe1SyTyYmAxpc4gAbTT4qEr6ENpK7MrNaQQHP5cTk1xIBN6moU1LqqFR8ji8TS/wCRcmLfhGjGOAJAo04E1yqDkNdNfRnzcWtTopJ6BKQl6CtaudiSh9oF6ezFyUI/G8N7ByvALhXfhNDZkN6vfojk6onqCKZdRpX1FXdjlWnuQcjpvkwk7kvfObytFI8a227s2hdTEqSAFaGl8rCNDEvnYwXv7hh8VydWC5lyns/EVFdRt3yB7dP5YnERBvLf2UKvA6S2XiEskn6haRtqXmOY8V3GhC6pp6FGdOdN2krMuRGxPuxSOkNd8SKr6R8leLKR3f79B+VrfmQoBX9HIZN6K58U/ncSO7IIQFIUNkMckBoA1IDOWxFL3hgzJoemtXd3JH/EoEe6aw7tmRm7IY+YRkmA0W5wUA7DY3qwgCs5zSgM9ZZ5UTreCAvPcpIIzEUkAm0NJYEKovXzsbj8clZp4SrPlbuUq20cPS1ld9FmZqe00jO5MFoZXAfecejUrkcDCOc3f6GXV2vVqPdpK1/Vga0555rDc8vdWsVxNau/APyt+J6AulOmveSt0/nVnOrWl/jcrvm/PovJfNkEBoa3hHUONIbTk8jAuP5W/E4bV8zze6vX8Hel4Vvv0/PZfNlaKS4kkkkmpOsnbVfEoq1ixCbvcPaMaUPgvEOKbzHGgcdXSqFanu5rQ0qVXeVnqFPKRMgw4IBwN53yCoYh5I39jx8Un2OfKob5WnsqbSutFeNFHaMrUJHWbGn4crJw3RDTk4DW47AFdlNRV2eaoUJ1pbsEY639KYswS0G5D1MBz6x1qlUquR6TC4CnRV9X1ABK5F8SATHFpvNJaRkQvqMnF3RxrUIVY7skb3QzSwxDwMY8oZHar9Oe8rnlcVhpUJ7r05G5hvwX2yuxxKAoz8zdbX+V1V7cegFSQB7ChX3mKchg2uvf4qAe6eu/p8x1PEIyTAaLc4KAdhsb1YQBWc5pQGakogaYhP4vBfUYuTsj4nNQV2Dbat1zAeDaKjWcfgr1HBpvxsysXtGUIvhr4mPfb0SYvQ4hxYK4YBw6FYoRjSruFtc0UsXUliMJGrfTJg960jERPDdwTOEOD31EP8oydE+YG+p1KtPxy3eS1/H3ZfpLgw3/ANUvd8l1+y9SpJwr5rR1xoq4jZsG85Bca+KhFZO7LOE2fVqSTkrILQLGmI/LuBoIo1tea0c1o3AfvrVRYqKysajwM29667cl5FCblHQ3FrwQQuykpK6OO64OzKU1DqF8TjdWO9OVncnmbRdGgQw7OHVh71h4lWdj2Gxs4SfmD1VNsjiwr1NxX3CW67lfE0FWhuNll0eJMRGw2VcaADY0LrGEqjuyhXxNPBx4dNZ/zU2lkaEMDQYxLnHVqCsKlBcjIlj8RJ33n6EdvaHhrC+BU3RUsOJptb+y5VaCteJo4Pacm9yr8fyYtwoqhuniAidEMNzYjc2mq7UZWkZ20qHEpN81mdl0dtDhoLX7W4q+eYCZfRQDMWzMGI8Q25k47hkflTsO1CA1JwRDYGjUFJAH07d9gj9QfMIz65GF0W5wXyDsNjerCAKznNKAzEsK8KPzeC+oS3ZJnxUjvRaAtrQKgrXpyPPVoGCnP9KM1+qt13QVOLy3aq5HPZ3i38PLmsu4Shywc+hNGAXnHY0Z9pwA3kK3OpaF46vT+fMz6VC9RqeSWb7L86LzBlqRC+Kx5HJDg0MGQbk1oHcqOMpONJW5a+ZrbNxKniHvJZ6eVtEvQ38GCx11kMANGLqZVGqu7H4rJPQhtgoKDUpIAWl8oHQg/W007D9VYw0rSsVcVC8d7oYUhXGVIsqFtLw2kH4U8FiY9Wqeh7HYDvQl3+wxUTeIpiJdaSvqKu7HKtUVODk+Rt/J5ZAbD4Zw5T8loxVlY8bUm5ycnqza1X0fA6GcUPrkc30zs0QYxLRRr+UN1cx3qhWhuyPUbOr8WlnqsjPLiaAyK2oKlanzNXjY3HkwnKwnMP3StJO6ueMqR3JOPRmqtWdDGnH/AL3d47SN6k5g6xJU1MV+bstw1BSAzVCADpyfsMfqj5hGfXIxWi3OC+Qdhsb1YQBWc5pQGYlDjE63ggKtoQq1Wjh53iY+Lp2kzCaRydQVf3eJBxZjOTo1o1EJkX7Oxv33NBi7hTkNPYb3aNi5YK8l4v05FnatqbtDSfif2X39SDgqQ3xMiOTD65GLv+INektXaut/2fq+37/YrYN8Fcd9l35v0X1ND5PZoOgFv3mGhWA04uzPXRkpRUlzNYoJAGlk81sPg68pxqRsG9WsNTbe8U8XVSjuczElXGU4MpvdVzvygfGqxto++ux7D+n37Oa819Bizj0RWmG3nsZ+JwXfDq8rmTtapalu9WdisqBchMaNTQrp5stVUkj2KGSZ7TqWvQA/Wx3wP1AXCurxuamyqm7VceqOdKkekPChDNB5N4t18bYM91cu1aNP3UeRxqtXl3NRDBmItf8AbYewn+V7yda+yqG2igoEIHVQADTg/Yo/V8QpZ9GO0W5wXyDsNjerCAKznNKAy8tnE6/ggFHbUKxh5WlYqYuF436GWtyWqCtalLM89iqd0ZOzBSK+Hnwgq3eRhRcrqjiM9JHZp4nBK2cou3owjaZAIhjKELvS7N7vew6AFbpLLeerz/HyM/FSSkqcdI5evN+rK+j026WjOdSrHDKtMVQr4KU6l1oauF2pClRUZJtoJz+lMV+DaMG7P3iukMDCOuZxq7Vqzyjkvn8QM6IXYk1XVqx8wm3myKYihoJK4TaSuy7STk7IfJWY/wA3fHcKX3gDoxosPFPfzPXbHapzcfL6FGiryw9SMN+UbI2qePw1StwITTlZuyz089DyzmXpqEN/7Lrh+ZmbYecV3+x2NjcB0KyYthwahI5ADdI2Vlog/LXuIXOqvAy1gZWrxOWOzWeeuQ0oA5osS+kKH97lPI1V2n8VO4YaytCn7iPIY13xE+50STlhDaGhdCqS0QCKAz+m/wD+GN1fEIyTH6Lc4KAdhsb1YQBWc5pQGYlc4nW8EBIWr6Ts7nzKO8rAW1INQVrU5XMCtC2TMPOOECMI1KmHVzRtcQQ2u4Eg9i+sZDepKS5HHZlTh13Tekh8YZH8Qr3q7TmpxUkZVam6dRxfIruC+mfCIXlc5NLU6wi5OyQ6VhRIpuw2Fx26u9UK2LhHJZmzhcBVkryyRprI0LJIfMGtMQ0ZBZ1SrKbzNulRjTWQS0vgXJUBuADxl0Fd8HbiFTaf+HLqc6GtddqL/Tvuh/S7tj1/6y+g+xjSbhdP7LGw+jPU7YXii+/2OyNGHYrBjntEB7dUkA+38JeL1PEL4qe6yzg1evHucofmelZx69EcU0BRESdka7yYS3Je/aVpRVlY8ZVlvTcurZvbq+jmK6gGRB8URKAOnQ+wxur4hAYzRbnBQDsNjerCAKznNKAzMmMYnW8EBPRSQDJmjqjWAK9oqr2GnlYzMZTtK/UxmkUpUFaULSi4swq14TU1yBlnvvQQDnDN09GpcsFKydN8mdtqwUpRrR0kvmNijBXWZcdSKQY0tJze00dXHoI2YKpRjCbe9nJdfxoaWJnVppOGUZLK2Xo3rl3LVn2m6Wih9asryhsG1Vsdhv8Acj6l3ZWN/wBqb7fg6lJTDYrA9pqCFlm+CtMof2V25zfnTxVnCP2qKO0l7B90cu2q1tJf6eXp9Th/TUrbRh2l/wDLIWvuRYb9jgsDDvOx7fa9O9NS6M7XJEOhtdtaFcPPE9xCD26gAGm0xcliNb3AdgxPyXGu7RNHZlPer36HMFRPUFeddyaazgulKN5FPHVeHRbOq6EyHBSzBTEiqvnkjQ3VIFdQEV2p6FJIB09b9hjdXxCgGI0W5wUA7DY3qwgCs5zSgM5Zwxi9YfJATx28k9FO/BSQCZdl50V29daErSK+JhvQ7Aa2peoK16Ujz+Jp3TMdJciM5hyiD+4L4n7PEKXKWR9Uvb4KUOcM/QmiNWgYpBZhDZgNdzYouncdRWVim6NVVInodnqOJw8qE+WaLtqyBhuLHD6jURuWhTqRqwujHq0p0Kji9UXdDbcMCJwMQ8hx5J2HYsXF4fhSutGen2fjOPC0veXz8zaaVNDpSIRsaf7gvjC/5UdMer4eXp9TkcxEu960MdHeoSRmbErKjjqdR6J/VNDZyDh8QvLxbjI/T6sY16TS0aOm+T+1BGgBh5zMCtBO6ueRlFxk4vVGquqSCOK8NzQHM9NbY4aLdbzIdW9J1n4U7FSrzvKy5HpdmYfh0956vP05GbXA0ySxZEzEyxgxANSreHjzPP7Wr3kqa7s7ZLwAxoaNQorJjEl1CRkTZtRBHjYaAz+n7fsMfq+IQGD0W5wUA7DY3qwgCs5zSgM/ZQxi9YIC3MM5PaPmFJAOsRleE6xRBq+QOtaXpUbFq0Z3VzCxFPdbRz63YRY4PGbXXu5dsTDfo3WqzKWCqcHE2eksviWJiho4ZOFVZoVOJTUiji6PBrSgDJ9poHDNpqOxccXT36bLOza/CrJ8nkdBhSgn5Nj2+tY3D835SsvC4h0pZ6M9BtDBrEQuveWn4MJOyxBIOBB7QQtmpCNWFmeZo1Z0Kl1qjTWPbvDSkWBEPLbDw/MBQ+CxoU3SrqLPTVK0a+FlKPQxFpDA9K0cV/iZi4B+3j3N+zRkTUnDiQ6CK1nZEGw79689Vpb2a1Pd4HHOg92Xu/QytmTUWRj1oRQ0e04HuXKnU3PDIvYzBLELi0tfqdHgaVS7oYfwgB2E0oejWrHEj1Mh4WunbcfwMvpBpXeqyCc83/8AyPHVq2rhUr8omng9mO+/W+H5/BjyVVN0iivPNbi44AL7pwcnYq4rExowuzp3k/0c4CHwjxy349C0ErKx5Oc3OTk9WbG6pPk8cKIBrYesowOuKAZ3ygt+wR+p4hSDnmi3OCgHYbG9WEAVnOaUACsUcqL1ggCExDq1wGdMOnUpIBlkUESI3abw6ChJ5bkvk7aKdqt4aXIzsbDPeMFpDK1BWrSd8jz+JjZqS5AWzXVhFhzhup/xOS44R7k5UumaLG0lxacK65qz7ojjEHDbqVqpUhFeJmfQo1Jy8CbNr5MoUVjHte0hlatqvPVLbz3dD2lHe4a39bZlnTfR+8DHhjEesA1/n/dX8Fibezl6GRtTBb3toLv+Tnt0tdeGBHxGsK/VoqbT5oyKGJlSTjyasU7S5pK54lezfY7YJ+3j3R1/QmMBJwyTq7T0BYR60qaTSsGZwLaOGAeOcNxP3ujHpXxOnGWpZw+LqUH4Xl05GMnNEZlgvNYXt1EUrTe1VJUJLTM3aO1KM14vC/MDxJOIDQw3g9Vy+OHLoWv7qha++viTSlizEU0ZDdjrIoukaEnqUq+1aUVaGb+Ru9FtBmwSIkblP2agrcYqKsjBrV51pb02bYNovo4iIQkTYesqQPuqAK6gM35RG/0+Y6niEBzbRbnBQDsNjerCAKznNKAC2COVF6wQBi6pADm4XBRQ8Zf+p/YmncgCM7CESEaY4VC+6Ut2SONeG9Bo59bzHVuthuccjhzenYFf/uow0zMp4CdVZ5EujWhDr3CRiLrhi0a+lVamJlKe/HJ6F2jgKcKXCl4le+ZqZPRaXhG8IYJrmVwbbd2W4xUVaKsgsyGBgAAoPo9La4HWgOXaZ2GIES8ynBvOA/AfwnwW1hMRxI2eqPL7RwfBlvR91/Ly/Bk48O8KAV26h2nUumJlFQd3yOWCpzlVi0uaOiaNS73QWtAwpSjQWt7ziVgnrTUyVlNbi7E/AdiAIUQDHS7Tm0HsQHrIQGQAQD6IBBqkmw9sJRcD7qAV1AK6gM15Rm/06Z/8fiEBzDRbnBQDsNjerCAKznNKAD6PDlRusEAYvbcEAyZlhEbQ9h2FSAVBiOlzdcKsJw+n7fPNAEODhxRkDXvCAqmzHt9W+m4ivyogPR5wNTT3oBjxG13W9n7lCChHiHW8u6Mu8UCkFbzLhRdLA5pzBGHx/ZTGTi7pnxOEZq0ldFmDotABDiwVGrUOxQ227smMVFWSsGYUINFGig3ISPQCQCogHBiE2HiElyR4aoB7RAKiAVEB4aDNAZXykRxxdMAY1YBXVzggOZ6LDlBQDsFjerCAKznNKAEaOc6N1ggDhCAYYezBAMiMqKEBwOooCg+zm1q0uZ8QpAhLRdUX4BAO8zinOI75fJAJtlDNxJ6cT3lAWYUixuqvSgJ7o2IDwwwgPOCCAXBBLg94MJcHoagHIBIBIBjooGZCAjMwNQJQDbzzuUA9bL7cUBn/ACkQwLOmOqP8ggOYaNc4IDr1jerCAKznNKAD6PHlRusEAavIBXkAryA8JQDSwIBtzYSgFV21AecI7YEAuGOz4oBecbigF5xuPwUgXnO4/BALzn8pQHnDn8PxUA84V2wIBco6/kgFwNcySgHNggICQAIB15AK8gMx5SXf06P1R/kEBzHRrnBAdesb1YQBWc5pQASwjyovWCALX0Ar6ApQbTD3FrWnA6yAobsC2HPOTf7giBBFnrhAiAsrkTl3hSCwIlckBGYzvw/3BANMy78PxCAjkrSbEL2jOG667pQFlz9gqgG33fg/uCAhlJ9sQvaMHQ3XXDYUBZrszQHnL/CPeCAa+I8ZsPYQUAyBPNcaA0cM2nAjsQDY87dPNJ7QgK0S2mtpeaRVwbXDAnKqAnnbSEOlQTUVwooTuAbM6Vw2c5r8SAKUJJOAAUgNw41QDtCAzflHf/T4/QP8ggOb6Nc4IDr1jerCAKznNKAAWQaGL1h8kAR4RALhEAJs9nLPWKAKQLVHDmXumrWtN7CnK1UQF+ZgNe0tcKhwoUBntF5guh3XGvBxHMrtukjwQBl6AEQrUvV/03ijiMRnTCoQEVhwiHRn1FIkUuAGrcd+CANwygJmoABaA4Gba/7sw26eu3LvHyQBmWfVw7fkgLpKApydow4zb0N1R2g/FAD7Zk74q3kxG4sdv2HcgKtnznDwQ7JwwcNhGBQFSbhhwLTr+G9AQRnk0qa0AFTuUApWHJ+cR+Fd6uEaM/M7W7wHapBtL6AzflDf9gjdA/yCA59o1zggOvWN6sIArOc0oDOWe6hi9YfJAW+EQHhiIBtms5R6UAWbJQw/hLovkAXtdAgKVv2qYIa1raui1a133WneUBRsOW4JrW1qa1J2k4koAs9ADGWrCdW66tCQcDmM0AP0chua14IpejPI6C4kHuKA0kMKGCCSjvdEihzSGNIDCcnYYkd47l8xjYlsh0nlDEl3FvPhkRG9LcSO0VC+yBthTQiBjhrb4IAzEyPQfkgMpobXgmih5JNd2aANxygM3ow/kxT910d5HReKAtzraGu1AArZiG61oNDFeGV2A1qRvoEBpZCC2ExrG4ABAWOEQGc8oD/sMXs/yCAw+jXOCA69Y3qwgCs5zSgMzKGnCdfwQEl9AK+gL9mtx7UA2Bah88iQHc0MYWHY4g1Fd/ggLlqyTY0N0N2vI62u1EIDP2JMO4TgonrIbqH8w1OHSEAde5AUxKwxWjGCpqcBidqAG2M0+czJPMY8Bo1Aloy+PegDcxMthQ3RHZMaXHsQEElbLYl3kPaHUzphXbigC2GRQGX0dZwUzEgHJjnOZ1HAkfOnYgNXVAVo8VrRiQAN4CAzVrWiYlYUD72Dompg10OsoB0lBEJgY3IBAeTjsu3wQGftk4wf/OPk5Aadr8EB7fQGe09f9iidnzCAyGjXOCA67Y3qwgC02OSUBmA2l/e7wQEd9AK+gGFoz8SgExoBqM9uvvQCuj+EoBNaAajPbr70B5cb/CUAuDbs+JQCENuzegEYbdiAkDqZIBpA395QHjWgGozIpXXTpQCuj+EoDww27AenFAPBAyQHt9AMiMa7MAoBgl2Z3Rh8EBNfQCvoADpuayjxtI+YQGf0aljUIDq9lMowIArFFQgM5a0m4g3SRVAZGcko4OER4/5FAUDKzPtYnvOQC81mfaxPecgF5rM+1ie85ALzWZ9rE95yAXmsz7WJ7zkAvNZn2sT3nIBeazPtYnvOQC81mfaxPecgF5rM+1ie85ALzWZ9rE95yAXmsz7WJ7zkAvNZn2sT3nIBeazPtYnvOQC81mfaxPecgF5rM+1ie85ALzWZ9rE95yAXmsz7WJ7zkAvNZn2sT3nIBeazPtYnvOQC81mfaxPecgHizYz8Hve4bCSR3IDRWHYt2mCA2crBo2iAtoCKJBBQFV9nNKAj4pZsCAXFLNgQC4pZsCAXFLNgQC4pZsCAXFLNgQC4pZsCAXFLNgQC4pZsCAXFLNgQC4pZsCAXFLNgQC4pZsCAXFLNgQC4pZsCAXFLNgQC4pZsCAXFLNgQC4pZsCAXFLNgQDm2Y0akBZhSoCAnAQ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2975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fr-BE" dirty="0" smtClean="0"/>
              <a:t>COOJA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351309"/>
            <a:ext cx="8229600" cy="4525963"/>
          </a:xfrm>
        </p:spPr>
        <p:txBody>
          <a:bodyPr/>
          <a:lstStyle/>
          <a:p>
            <a:pPr>
              <a:buNone/>
            </a:pPr>
            <a:endParaRPr lang="fr-BE" dirty="0" smtClean="0"/>
          </a:p>
          <a:p>
            <a:pPr>
              <a:buNone/>
            </a:pPr>
            <a:r>
              <a:rPr lang="fr-BE" dirty="0" err="1" smtClean="0"/>
              <a:t>Run</a:t>
            </a:r>
            <a:r>
              <a:rPr lang="fr-BE" dirty="0" smtClean="0"/>
              <a:t> </a:t>
            </a:r>
            <a:r>
              <a:rPr lang="fr-BE" dirty="0" err="1" smtClean="0"/>
              <a:t>bytecode</a:t>
            </a:r>
            <a:r>
              <a:rPr lang="fr-BE" dirty="0" smtClean="0"/>
              <a:t> on </a:t>
            </a:r>
          </a:p>
          <a:p>
            <a:pPr>
              <a:buNone/>
            </a:pPr>
            <a:r>
              <a:rPr lang="fr-BE" dirty="0" err="1" smtClean="0"/>
              <a:t>emulated</a:t>
            </a:r>
            <a:r>
              <a:rPr lang="fr-BE" dirty="0" smtClean="0"/>
              <a:t> HW</a:t>
            </a:r>
          </a:p>
          <a:p>
            <a:pPr>
              <a:buNone/>
            </a:pPr>
            <a:endParaRPr lang="fr-BE" dirty="0" smtClean="0"/>
          </a:p>
          <a:p>
            <a:pPr>
              <a:buNone/>
            </a:pPr>
            <a:r>
              <a:rPr lang="fr-BE" dirty="0" smtClean="0"/>
              <a:t>Time-</a:t>
            </a:r>
            <a:r>
              <a:rPr lang="fr-BE" dirty="0" err="1" smtClean="0"/>
              <a:t>accurate</a:t>
            </a:r>
            <a:r>
              <a:rPr lang="fr-BE" dirty="0" smtClean="0"/>
              <a:t> </a:t>
            </a:r>
          </a:p>
          <a:p>
            <a:pPr>
              <a:buNone/>
            </a:pPr>
            <a:r>
              <a:rPr lang="fr-BE" dirty="0" smtClean="0"/>
              <a:t>WSN simulation</a:t>
            </a:r>
            <a:endParaRPr lang="fr-BE" dirty="0"/>
          </a:p>
        </p:txBody>
      </p:sp>
      <p:pic>
        <p:nvPicPr>
          <p:cNvPr id="21506" name="Picture 2" descr="File:Contiki-ipv6-rpl-cooja-simulat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16163" y="1052736"/>
            <a:ext cx="5648325" cy="5715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988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Contiki</a:t>
            </a:r>
            <a:endParaRPr lang="fr-BE" dirty="0"/>
          </a:p>
        </p:txBody>
      </p:sp>
      <p:sp>
        <p:nvSpPr>
          <p:cNvPr id="6" name="TextBox 8"/>
          <p:cNvSpPr txBox="1"/>
          <p:nvPr/>
        </p:nvSpPr>
        <p:spPr>
          <a:xfrm>
            <a:off x="462873" y="242088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 smtClean="0"/>
              <a:t>2001</a:t>
            </a:r>
            <a:endParaRPr lang="fr-BE" b="1" dirty="0"/>
          </a:p>
        </p:txBody>
      </p:sp>
      <p:sp>
        <p:nvSpPr>
          <p:cNvPr id="10" name="Rectangle 9"/>
          <p:cNvSpPr/>
          <p:nvPr/>
        </p:nvSpPr>
        <p:spPr>
          <a:xfrm>
            <a:off x="528841" y="2833866"/>
            <a:ext cx="1234847" cy="1630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" name="Rectangle 10"/>
          <p:cNvSpPr/>
          <p:nvPr/>
        </p:nvSpPr>
        <p:spPr>
          <a:xfrm>
            <a:off x="1763689" y="2833866"/>
            <a:ext cx="2520279" cy="163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Rectangle 11"/>
          <p:cNvSpPr/>
          <p:nvPr/>
        </p:nvSpPr>
        <p:spPr>
          <a:xfrm>
            <a:off x="4283968" y="2833864"/>
            <a:ext cx="2448272" cy="1630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" name="TextBox 16"/>
          <p:cNvSpPr txBox="1"/>
          <p:nvPr/>
        </p:nvSpPr>
        <p:spPr>
          <a:xfrm>
            <a:off x="611560" y="3049796"/>
            <a:ext cx="79208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BE" sz="2800" b="1" dirty="0" err="1" smtClean="0">
                <a:solidFill>
                  <a:srgbClr val="C00000"/>
                </a:solidFill>
              </a:rPr>
              <a:t>uIP</a:t>
            </a:r>
            <a:endParaRPr lang="fr-BE" sz="2000" b="1" dirty="0">
              <a:solidFill>
                <a:srgbClr val="C00000"/>
              </a:solidFill>
            </a:endParaRPr>
          </a:p>
        </p:txBody>
      </p:sp>
      <p:sp>
        <p:nvSpPr>
          <p:cNvPr id="15" name="TextBox 8"/>
          <p:cNvSpPr txBox="1"/>
          <p:nvPr/>
        </p:nvSpPr>
        <p:spPr>
          <a:xfrm>
            <a:off x="1687009" y="2420888"/>
            <a:ext cx="130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 smtClean="0"/>
              <a:t>2003-2004</a:t>
            </a:r>
            <a:endParaRPr lang="fr-BE" b="1" dirty="0"/>
          </a:p>
        </p:txBody>
      </p:sp>
      <p:sp>
        <p:nvSpPr>
          <p:cNvPr id="16" name="Rectangle 15"/>
          <p:cNvSpPr/>
          <p:nvPr/>
        </p:nvSpPr>
        <p:spPr>
          <a:xfrm>
            <a:off x="1907704" y="3049796"/>
            <a:ext cx="309634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sz="2800" b="1" dirty="0" err="1" smtClean="0">
                <a:solidFill>
                  <a:schemeClr val="tx2"/>
                </a:solidFill>
              </a:rPr>
              <a:t>Contiki</a:t>
            </a:r>
            <a:r>
              <a:rPr lang="fr-BE" sz="2800" b="1" dirty="0" smtClean="0">
                <a:solidFill>
                  <a:schemeClr val="tx2"/>
                </a:solidFill>
              </a:rPr>
              <a:t>,</a:t>
            </a:r>
          </a:p>
          <a:p>
            <a:r>
              <a:rPr lang="fr-BE" sz="2800" b="1" dirty="0" err="1" smtClean="0">
                <a:solidFill>
                  <a:schemeClr val="tx2"/>
                </a:solidFill>
              </a:rPr>
              <a:t>Protothreads</a:t>
            </a:r>
            <a:endParaRPr lang="fr-BE" sz="2800" b="1" dirty="0" smtClean="0">
              <a:solidFill>
                <a:schemeClr val="tx2"/>
              </a:solidFill>
            </a:endParaRPr>
          </a:p>
          <a:p>
            <a:endParaRPr lang="fr-BE" sz="2800" b="1" dirty="0">
              <a:solidFill>
                <a:schemeClr val="tx2"/>
              </a:solidFill>
            </a:endParaRPr>
          </a:p>
        </p:txBody>
      </p:sp>
      <p:sp>
        <p:nvSpPr>
          <p:cNvPr id="17" name="TextBox 8"/>
          <p:cNvSpPr txBox="1"/>
          <p:nvPr/>
        </p:nvSpPr>
        <p:spPr>
          <a:xfrm>
            <a:off x="4207289" y="2420888"/>
            <a:ext cx="130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 smtClean="0"/>
              <a:t>2007</a:t>
            </a:r>
            <a:endParaRPr lang="fr-BE" b="1" dirty="0"/>
          </a:p>
        </p:txBody>
      </p:sp>
      <p:sp>
        <p:nvSpPr>
          <p:cNvPr id="18" name="Rectangle 17"/>
          <p:cNvSpPr/>
          <p:nvPr/>
        </p:nvSpPr>
        <p:spPr>
          <a:xfrm>
            <a:off x="4355976" y="3052117"/>
            <a:ext cx="309634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sz="2800" b="1" dirty="0" smtClean="0">
                <a:solidFill>
                  <a:schemeClr val="accent3">
                    <a:lumMod val="50000"/>
                  </a:schemeClr>
                </a:solidFill>
              </a:rPr>
              <a:t>COOJA,</a:t>
            </a:r>
          </a:p>
          <a:p>
            <a:r>
              <a:rPr lang="fr-BE" sz="2800" b="1" dirty="0" smtClean="0">
                <a:solidFill>
                  <a:schemeClr val="accent3">
                    <a:lumMod val="50000"/>
                  </a:schemeClr>
                </a:solidFill>
              </a:rPr>
              <a:t>Power </a:t>
            </a:r>
            <a:r>
              <a:rPr lang="fr-BE" sz="2800" b="1" dirty="0" err="1" smtClean="0">
                <a:solidFill>
                  <a:schemeClr val="accent3">
                    <a:lumMod val="50000"/>
                  </a:schemeClr>
                </a:solidFill>
              </a:rPr>
              <a:t>Profiling</a:t>
            </a:r>
            <a:endParaRPr lang="fr-BE" sz="2800" b="1" dirty="0" smtClean="0">
              <a:solidFill>
                <a:schemeClr val="accent3">
                  <a:lumMod val="50000"/>
                </a:schemeClr>
              </a:solidFill>
            </a:endParaRPr>
          </a:p>
          <a:p>
            <a:endParaRPr lang="fr-BE" sz="2800" b="1" dirty="0">
              <a:solidFill>
                <a:schemeClr val="tx2"/>
              </a:solidFill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462873" y="407707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 smtClean="0"/>
              <a:t>2008</a:t>
            </a:r>
            <a:endParaRPr lang="fr-BE" b="1" dirty="0"/>
          </a:p>
        </p:txBody>
      </p:sp>
      <p:sp>
        <p:nvSpPr>
          <p:cNvPr id="23" name="TextBox 16"/>
          <p:cNvSpPr txBox="1"/>
          <p:nvPr/>
        </p:nvSpPr>
        <p:spPr>
          <a:xfrm>
            <a:off x="611560" y="4705980"/>
            <a:ext cx="216024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BE" sz="2800" b="1" dirty="0" err="1" smtClean="0">
                <a:solidFill>
                  <a:srgbClr val="C00000"/>
                </a:solidFill>
              </a:rPr>
              <a:t>SICSLoWPAN</a:t>
            </a:r>
            <a:endParaRPr lang="fr-BE" sz="2000" b="1" dirty="0">
              <a:solidFill>
                <a:srgbClr val="C0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39552" y="4492277"/>
            <a:ext cx="3528391" cy="1608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56677" name="Picture 5" descr="http://dunkels.com/adam/img/adam1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548680"/>
            <a:ext cx="1314450" cy="1733551"/>
          </a:xfrm>
          <a:prstGeom prst="rect">
            <a:avLst/>
          </a:prstGeom>
          <a:noFill/>
        </p:spPr>
      </p:pic>
      <p:sp>
        <p:nvSpPr>
          <p:cNvPr id="156679" name="AutoShape 7" descr="data:image/jpeg;base64,/9j/4AAQSkZJRgABAQAAAQABAAD/2wCEAAkGBxQSEhQTEhQUFBQSEBkUFRUXFxQVFhAVGBcWFhcUFRQYHCggGBolGxQUITEhJSkrLi4uFx8zODMsNygtLisBCgoKDg0OGxAQGiwkICUsLCwtLCwsLCwsLC8sLCwsMCwsLCwsLCwsLC0sLCwsLCwsLCwsLCwsLCwsLCwsLCwsLP/AABEIAPYAzQMBEQACEQEDEQH/xAAbAAABBQEBAAAAAAAAAAAAAAAFAAIDBAYHAf/EAEUQAAECAwQECQkHAwQDAQAAAAEAAgMEEQUSITEGQVFhExUiMnFygZHBBxQWM1OSobHhJEJSYmPR8CWisiNDgvFzwtI0/8QAGwEBAAMBAQEBAAAAAAAAAAAAAAEEBQMGAgf/xAA4EQACAQIDBgMHAwMEAwAAAAAAAQIDEQQhMQUSE0FRcSJhgSMykaGxwdFC4fAGFDMkQ1LxYnKy/9oADAMBAAIRAxEAPwDuBKAqzE0GoAbGtwDWgK50ibtQHnpE3agF6RN2oBekTdqAXpE3agF6RN2oBekTdqAXpE3agF6RN2oBekTdqAXpE3agF6RN2oBekTdqAXpE3agF6RN2oBekTdqAXpE3agF6RN2oBekTdqAXpE3agJYdvg60AQlrQDkBfa6qAbGNAgMxaka8DQ66IDOx7OLv9xw7PqgK5sT9V3d9UAuJP1Xd31QC4k/Vd3fVALiT9V3d9UAuJP1Xd31QC4k/Vd3fVALiT9V3d9UAuJP1Xd31QC4k/Vd3fVALiT9V3d9UAuJP1Xd31QC4k/Vd3fVALiT9V3d9UAuJP1Xd31QC4k/Vd3fVAMNkAf7x7vqgIjIM9v8AL91O6+hG8uo8WY0/7zu76qCSRtjVyiu7vqgPeJP1Xd31QFW1Jcy8IxA9xu0wpv6UBe0btkupUoDoUlGq2qAsTh5JQGSiGt/r+AQEN1AK6gFdQCuoBXUArqAV1ANKmxB4UsLnmKA8oUAqFAe4oLkceZawVe4NA1kgD4qG0tT7hCU3aKu/ICxNKIZfch1dvyHZXH4L5hJTdo5nWvh5UI71RpeRWn7adkynTSvdVXoYWTy53trZLv8AhHncTteMfDSV/PkCI8w93PLjXaT/ANKK0IYaS4jk3/4qy+L1MepjK9T3pP6fQfJyjX/zPbh2haGExkKt1FW76vq/oc4py1ZadZdMWktO4kfJWZKE/eimd4Tq084Sa9RrZ6NBPKq9u0UDh4O7e9Uq2z4vOn8DTw+1ZJ7tZeq+5oLMtdsQCpBvZOyrTMEajuWVKLi7PU24yUldPIi00H2SKdw+YXyfRndFY2IQHXrIdyAgCc5zSgMmwYv6/gEAriAVxAK4gFcQCuIBpCkgaWoDy4pIFcQCuIBXEA19BnhQV6BtKEmZtfSYNq2DifxHIdA1qtUrpZRNfCbLc/FVyXTmZGfnnxDVxc9xwAzPQAPBV1vVJGvN0sLTbSsg1YkjDl4b3x8Yz20aK+qrjWgOJyFDTMrcoqGGipXV1r+Fz+R+cbU2isROSqPySWfr+E35jGxGl2AApU1eTQ0FaUGs5DpVKtjZ1JqWWTuvr/10MOHDTtFesn9kM87e7AUAOoNy6Na5TxNSa3W8voOPUeUcuyQRsmG/hWDllrm3iSCAG4cup1CoxXXDVI06iu7plii6zmld/t1NI2fDWuaxlARgS4uoaUvEEUr0U6VsPD3abl8C8sZZNKK9fqVYctBiXWPY8OL6Va8NBDqCvKBxGdNa+5Tqwu7q3b+a9TnGnQq2jZ3v15d7Z26ZepnLRkxLRnNbEbEhk4uaR2PoCaOafhUa184ijx6XE3bSXInB4lYatwXJSi9H0LVrzvCSEZruezku6Q6ixj0YK0W5wQHYbG9WEAVnOaUBlpcYxOv4BASXEAriAVxAK4gPCxSQecGgFwaARYgPLiE2PeDQFOamg3L+b9w3pcJXyRhretoxCWtPJrq1796p1a29ktD0WB2eqfjn730AER9MSq+pqtpK5ZsSC4h0YkhmQGV47zs3LTw0eEnUtor+vL5nhP6h2i5QtF5PJfdhOWs58TlUo0k8o5HbRRSwdau9/rnd8zxUKUpK/IvxrEMLg3t/1zwrQ5t0iESS26y+Tyqk3TlRcq2HnStvFv8AtdzdlHxZq+WXa/PoyePZ8OG6NGaXCC1zWhoJDnCK285gc3KgOFcDShXNrV8jtKhCnKVRN7unxXl8jyzxBjHgb8cwmQnljXuFBE5Tg4NaaNFBvxJVrC4XjXf6Va67s5RqUZvhXlaztfrmxCNCBuwnuYBqdTBwFSAcg1acZU4Xpxnu2byz++np6HLfh+htLz/mhHPzhh0HBODSKhzg5odXGoqMelcam0lTluwjded19iau9D9Lt1Kk3MCLDESnKDrkTfUcl/bQg7xvU4fa26lGUcr9dF9zlXhxYqstdJd+T9efmB5+YLYcUaokEd7HXPk0HtXDEw3Ksoo9bg6vFoQk+n0yLei3OC4Fk7DY3qwgCs5zSgMzJDGJ1vBAWbiAVxAK4gFcUkCuIBXEA27XJCbHohIDyIQ0VP8A2gB0SK6IbrMtuofuf5vQgyWllphlYMM19o78R/DXYFUrVP0o3tmYOy4s/T8mSJVY2xkvLOjxWwmazjuCsUIXd2Y21MVux4cdXr2N/aFmsgthQ6ciGy+8fixADekkAdFVtYanxKbppe87X6L+aHgtrNcSLlpFX7+XqSWRMEgMbDhuLjXFoONScKmgFMKDYtCtTjHO7SXQz8FVco7sYpt9V6in2MfCaCSXFxJAqBDGq6MgczguU6KqXhNZZd79bnSruums87vsija0eJFhNZd5ENwLn0ebzg24284k05OpVpbKi7JTz6Pn8MyticXVqU91x8K1eeuiuBmy2OZHQusNkqMt5Ta7P76r5mdxL8gnINAFKYV/hV7gwpx3YrL+fMsYeTepFM8Kxzi2IQ10QC6SSCHfeLcQW1qD2YYrzWOpyhWk3o3kXE6izjLnp3+QYl9G3RYb3sAhueXQYkLENZEaah7Scmktbhqv7FwjTbTNGngXUhJxybya5XT17fnoYfSKTfCa5jxR0MxGnWKVhkEHYb1e1Xa0lJq3RfRGpgqUqVFQlqr/AFLmivOC5Fs7FY3qwgCs5zSgM5Zo5UTreCAvXUArqA9DEAriARbRSCO5VAPuKARR4gaMe7xOwIAeyE6Mdjdv4tw2BAVtI7UbKwDcpfdVrdx1u7PmvirPdiW8Fh+PVS5LNnKory4knWs89YlZWIY76CqmKu7HxVqKnByZu/JpYdGmO8YuyWjFWVjx9Wo6k3N8wvphDuOhRC0OAqCDkSMQD3/Ba+zndShex5zbS3ZQqNXSvkUpaZhGhvOBMEGKRQue+tCxgIo3IGoyGCtThUXLnl0t1fUoUq1FvWzcfF1b6LKy79Miy94ewCHBADMXPN5xPWdhQfzBckt2Xilry/YsuSnC0KeS1evxY6C6XALYovXsxC4QAbKCtHEbSklWveD062Ij/bWcaqvf/jdfs+4Y0fl5cgmDBIbU1fEoTWlLra1woSqmKnWXvy9EaGApYZpulTy6y+3oBrZ4IvrCugAlt1rboAFOVWgzNdvTqVuhvqNpmfilSc707dkrfZc+4pOcDIbmFgcXPDmEgG68ZEg86mobV81qCqSTei1PqjXUKbha7buu/wB/IZbdqx7kJr2FrXlz+FGF8thPAaaYVrV3YMMFl4yEYzUab1vfyLXHrz3YyjrfPr4X/wBmMta9GlXTD+c9jnV28u4D3Q2rm/I2IJqKvqN0V5wUH0disb1YQBWc5pQGfsocqJ1vBAELqkHoagPaIBUQEVKncpA+6oBDMxwwb6d28oQD4EAxTedUMz3u3lCSWamsmQxnlTX+w+aEHNdMJsujFta3OTuqM6duHYqNaV5Hp9mUOHSu9XmAFxNIbLS5jRocMa3Cqs4eOdzG2tWtFQXM7pZsoIUNrBqaFbMAityz+HguYOdm3rD+UXfD1uFUUirjMOq9Jw58u5jOJjDhucSRFhARHtIo0wyQAYb/ALxBz7tS2ViVOSjyeSfn5nmZbPdKDnfxRza5W8mG4s6IkNoiRHULG84Al2IqQGt5IJBoTj2KpGluSbjH4fu8/M0pVlUppTk80tf2WXk3n6E9n2a4OY6G4GGXk8IAC5nJI19J6CvirWjZqSztp6nWhhpKUZQfhvrzWX89Q7PMPBuqQaNNbwN1w1ghpCpU340adaL4bz+OnyA0Cxb1Iha1uNWwgDS7928Tjnid2CtyxO74E/X8fYz4YLe9o0l0iunK/wBX8CaX0ea03i7EOOoEXSKUocK6/hivieMbVkjpT2cou7ef2MhpPAa6LEhQ4j4j7j3kVoyCHAQ24DNxD91AMslXrVOJu5WsjpQwSp1HUcm7vTkiG35S5IRGDKFAaO3CvxquReAWi3OCgHYbG9WEAVnOaUAAsjnRet4IAkpIEgEgGPOpSiUPAUAhmo4YN+r9zuQgGy8IxjedzAa4/e3ncgJJyarRjBnkNu87vn8wGxQJeFEiuxe1hcTv1Dvook7K51o0+JNR6s47MxC5xJzJWaz2UFZWISVB9Gh8mshwsyYhyYr9KNonk8fV3678sjrq6lMSEFCbs+9EZEa8tLKgtoHNiNdS81zTqNB24rtCtuxcWr3+RwqUFKakna3zvyBczJwoTzdh1AJpVriIjXjlQ7zAS17fukgYGit06s6i979rc7Pk+fxM6tQp0ZZR+Ts09VdXs1yv2CVnyz23TCNyG41dDiBxI3syIJ1g7Fxqzi7qeb6r7lqhTnGzp5R5qV/lz+IVKql4imZpjAXPcABmSaDvKEmVtK34sweCkmk1wMYijW9WvOPw6VAIYFjtlYbqm8+IRwjziXffdU9g70BV0hhf02Zec3N/9goBkdFucEB2GxvVhAFZzmlAALI50XreCAIkqQNvIQK8gPIe1SyTyYmAxpc4gAbTT4qEr6ENpK7MrNaQQHP5cTk1xIBN6moU1LqqFR8ji8TS/wCRcmLfhGjGOAJAo04E1yqDkNdNfRnzcWtTopJ6BKQl6CtaudiSh9oF6ezFyUI/G8N7ByvALhXfhNDZkN6vfojk6onqCKZdRpX1FXdjlWnuQcjpvkwk7kvfObytFI8a227s2hdTEqSAFaGl8rCNDEvnYwXv7hh8VydWC5lyns/EVFdRt3yB7dP5YnERBvLf2UKvA6S2XiEskn6haRtqXmOY8V3GhC6pp6FGdOdN2krMuRGxPuxSOkNd8SKr6R8leLKR3f79B+VrfmQoBX9HIZN6K58U/ncSO7IIQFIUNkMckBoA1IDOWxFL3hgzJoemtXd3JH/EoEe6aw7tmRm7IY+YRkmA0W5wUA7DY3qwgCs5zSgM9ZZ5UTreCAvPcpIIzEUkAm0NJYEKovXzsbj8clZp4SrPlbuUq20cPS1ld9FmZqe00jO5MFoZXAfecejUrkcDCOc3f6GXV2vVqPdpK1/Vga0555rDc8vdWsVxNau/APyt+J6AulOmveSt0/nVnOrWl/jcrvm/PovJfNkEBoa3hHUONIbTk8jAuP5W/E4bV8zze6vX8Hel4Vvv0/PZfNlaKS4kkkkmpOsnbVfEoq1ixCbvcPaMaUPgvEOKbzHGgcdXSqFanu5rQ0qVXeVnqFPKRMgw4IBwN53yCoYh5I39jx8Un2OfKob5WnsqbSutFeNFHaMrUJHWbGn4crJw3RDTk4DW47AFdlNRV2eaoUJ1pbsEY639KYswS0G5D1MBz6x1qlUquR6TC4CnRV9X1ABK5F8SATHFpvNJaRkQvqMnF3RxrUIVY7skb3QzSwxDwMY8oZHar9Oe8rnlcVhpUJ7r05G5hvwX2yuxxKAoz8zdbX+V1V7cegFSQB7ChX3mKchg2uvf4qAe6eu/p8x1PEIyTAaLc4KAdhsb1YQBWc5pQGakogaYhP4vBfUYuTsj4nNQV2Dbat1zAeDaKjWcfgr1HBpvxsysXtGUIvhr4mPfb0SYvQ4hxYK4YBw6FYoRjSruFtc0UsXUliMJGrfTJg960jERPDdwTOEOD31EP8oydE+YG+p1KtPxy3eS1/H3ZfpLgw3/ANUvd8l1+y9SpJwr5rR1xoq4jZsG85Bca+KhFZO7LOE2fVqSTkrILQLGmI/LuBoIo1tea0c1o3AfvrVRYqKysajwM29667cl5FCblHQ3FrwQQuykpK6OO64OzKU1DqF8TjdWO9OVncnmbRdGgQw7OHVh71h4lWdj2Gxs4SfmD1VNsjiwr1NxX3CW67lfE0FWhuNll0eJMRGw2VcaADY0LrGEqjuyhXxNPBx4dNZ/zU2lkaEMDQYxLnHVqCsKlBcjIlj8RJ33n6EdvaHhrC+BU3RUsOJptb+y5VaCteJo4Pacm9yr8fyYtwoqhuniAidEMNzYjc2mq7UZWkZ20qHEpN81mdl0dtDhoLX7W4q+eYCZfRQDMWzMGI8Q25k47hkflTsO1CA1JwRDYGjUFJAH07d9gj9QfMIz65GF0W5wXyDsNjerCAKznNKAzEsK8KPzeC+oS3ZJnxUjvRaAtrQKgrXpyPPVoGCnP9KM1+qt13QVOLy3aq5HPZ3i38PLmsu4Shywc+hNGAXnHY0Z9pwA3kK3OpaF46vT+fMz6VC9RqeSWb7L86LzBlqRC+Kx5HJDg0MGQbk1oHcqOMpONJW5a+ZrbNxKniHvJZ6eVtEvQ38GCx11kMANGLqZVGqu7H4rJPQhtgoKDUpIAWl8oHQg/W007D9VYw0rSsVcVC8d7oYUhXGVIsqFtLw2kH4U8FiY9Wqeh7HYDvQl3+wxUTeIpiJdaSvqKu7HKtUVODk+Rt/J5ZAbD4Zw5T8loxVlY8bUm5ycnqza1X0fA6GcUPrkc30zs0QYxLRRr+UN1cx3qhWhuyPUbOr8WlnqsjPLiaAyK2oKlanzNXjY3HkwnKwnMP3StJO6ueMqR3JOPRmqtWdDGnH/AL3d47SN6k5g6xJU1MV+bstw1BSAzVCADpyfsMfqj5hGfXIxWi3OC+Qdhsb1YQBWc5pQGYlDjE63ggKtoQq1Wjh53iY+Lp2kzCaRydQVf3eJBxZjOTo1o1EJkX7Oxv33NBi7hTkNPYb3aNi5YK8l4v05FnatqbtDSfif2X39SDgqQ3xMiOTD65GLv+INektXaut/2fq+37/YrYN8Fcd9l35v0X1ND5PZoOgFv3mGhWA04uzPXRkpRUlzNYoJAGlk81sPg68pxqRsG9WsNTbe8U8XVSjuczElXGU4MpvdVzvygfGqxto++ux7D+n37Oa819Bizj0RWmG3nsZ+JwXfDq8rmTtapalu9WdisqBchMaNTQrp5stVUkj2KGSZ7TqWvQA/Wx3wP1AXCurxuamyqm7VceqOdKkekPChDNB5N4t18bYM91cu1aNP3UeRxqtXl3NRDBmItf8AbYewn+V7yda+yqG2igoEIHVQADTg/Yo/V8QpZ9GO0W5wXyDsNjerCAKznNKAy8tnE6/ggFHbUKxh5WlYqYuF436GWtyWqCtalLM89iqd0ZOzBSK+Hnwgq3eRhRcrqjiM9JHZp4nBK2cou3owjaZAIhjKELvS7N7vew6AFbpLLeerz/HyM/FSSkqcdI5evN+rK+j026WjOdSrHDKtMVQr4KU6l1oauF2pClRUZJtoJz+lMV+DaMG7P3iukMDCOuZxq7Vqzyjkvn8QM6IXYk1XVqx8wm3myKYihoJK4TaSuy7STk7IfJWY/wA3fHcKX3gDoxosPFPfzPXbHapzcfL6FGiryw9SMN+UbI2qePw1StwITTlZuyz089DyzmXpqEN/7Lrh+ZmbYecV3+x2NjcB0KyYthwahI5ADdI2Vlog/LXuIXOqvAy1gZWrxOWOzWeeuQ0oA5osS+kKH97lPI1V2n8VO4YaytCn7iPIY13xE+50STlhDaGhdCqS0QCKAz+m/wD+GN1fEIyTH6Lc4KAdhsb1YQBWc5pQGYlc4nW8EBIWr6Ts7nzKO8rAW1INQVrU5XMCtC2TMPOOECMI1KmHVzRtcQQ2u4Eg9i+sZDepKS5HHZlTh13Tekh8YZH8Qr3q7TmpxUkZVam6dRxfIruC+mfCIXlc5NLU6wi5OyQ6VhRIpuw2Fx26u9UK2LhHJZmzhcBVkryyRprI0LJIfMGtMQ0ZBZ1SrKbzNulRjTWQS0vgXJUBuADxl0Fd8HbiFTaf+HLqc6GtddqL/Tvuh/S7tj1/6y+g+xjSbhdP7LGw+jPU7YXii+/2OyNGHYrBjntEB7dUkA+38JeL1PEL4qe6yzg1evHucofmelZx69EcU0BRESdka7yYS3Je/aVpRVlY8ZVlvTcurZvbq+jmK6gGRB8URKAOnQ+wxur4hAYzRbnBQDsNjerCAKznNKAzMmMYnW8EBPRSQDJmjqjWAK9oqr2GnlYzMZTtK/UxmkUpUFaULSi4swq14TU1yBlnvvQQDnDN09GpcsFKydN8mdtqwUpRrR0kvmNijBXWZcdSKQY0tJze00dXHoI2YKpRjCbe9nJdfxoaWJnVppOGUZLK2Xo3rl3LVn2m6Wih9asryhsG1Vsdhv8Acj6l3ZWN/wBqb7fg6lJTDYrA9pqCFlm+CtMof2V25zfnTxVnCP2qKO0l7B90cu2q1tJf6eXp9Th/TUrbRh2l/wDLIWvuRYb9jgsDDvOx7fa9O9NS6M7XJEOhtdtaFcPPE9xCD26gAGm0xcliNb3AdgxPyXGu7RNHZlPer36HMFRPUFeddyaazgulKN5FPHVeHRbOq6EyHBSzBTEiqvnkjQ3VIFdQEV2p6FJIB09b9hjdXxCgGI0W5wUA7DY3qwgCs5zSgM5Zwxi9YfJATx28k9FO/BSQCZdl50V29daErSK+JhvQ7Aa2peoK16Ujz+Jp3TMdJciM5hyiD+4L4n7PEKXKWR9Uvb4KUOcM/QmiNWgYpBZhDZgNdzYouncdRWVim6NVVInodnqOJw8qE+WaLtqyBhuLHD6jURuWhTqRqwujHq0p0Kji9UXdDbcMCJwMQ8hx5J2HYsXF4fhSutGen2fjOPC0veXz8zaaVNDpSIRsaf7gvjC/5UdMer4eXp9TkcxEu960MdHeoSRmbErKjjqdR6J/VNDZyDh8QvLxbjI/T6sY16TS0aOm+T+1BGgBh5zMCtBO6ueRlFxk4vVGquqSCOK8NzQHM9NbY4aLdbzIdW9J1n4U7FSrzvKy5HpdmYfh0956vP05GbXA0ySxZEzEyxgxANSreHjzPP7Wr3kqa7s7ZLwAxoaNQorJjEl1CRkTZtRBHjYaAz+n7fsMfq+IQGD0W5wUA7DY3qwgCs5zSgM/ZQxi9YIC3MM5PaPmFJAOsRleE6xRBq+QOtaXpUbFq0Z3VzCxFPdbRz63YRY4PGbXXu5dsTDfo3WqzKWCqcHE2eksviWJiho4ZOFVZoVOJTUiji6PBrSgDJ9poHDNpqOxccXT36bLOza/CrJ8nkdBhSgn5Nj2+tY3D835SsvC4h0pZ6M9BtDBrEQuveWn4MJOyxBIOBB7QQtmpCNWFmeZo1Z0Kl1qjTWPbvDSkWBEPLbDw/MBQ+CxoU3SrqLPTVK0a+FlKPQxFpDA9K0cV/iZi4B+3j3N+zRkTUnDiQ6CK1nZEGw79689Vpb2a1Pd4HHOg92Xu/QytmTUWRj1oRQ0e04HuXKnU3PDIvYzBLELi0tfqdHgaVS7oYfwgB2E0oejWrHEj1Mh4WunbcfwMvpBpXeqyCc83/8AyPHVq2rhUr8omng9mO+/W+H5/BjyVVN0iivPNbi44AL7pwcnYq4rExowuzp3k/0c4CHwjxy349C0ErKx5Oc3OTk9WbG6pPk8cKIBrYesowOuKAZ3ygt+wR+p4hSDnmi3OCgHYbG9WEAVnOaUACsUcqL1ggCExDq1wGdMOnUpIBlkUESI3abw6ChJ5bkvk7aKdqt4aXIzsbDPeMFpDK1BWrSd8jz+JjZqS5AWzXVhFhzhup/xOS44R7k5UumaLG0lxacK65qz7ojjEHDbqVqpUhFeJmfQo1Jy8CbNr5MoUVjHte0hlatqvPVLbz3dD2lHe4a39bZlnTfR+8DHhjEesA1/n/dX8Fibezl6GRtTBb3toLv+Tnt0tdeGBHxGsK/VoqbT5oyKGJlSTjyasU7S5pK54lezfY7YJ+3j3R1/QmMBJwyTq7T0BYR60qaTSsGZwLaOGAeOcNxP3ujHpXxOnGWpZw+LqUH4Xl05GMnNEZlgvNYXt1EUrTe1VJUJLTM3aO1KM14vC/MDxJOIDQw3g9Vy+OHLoWv7qha++viTSlizEU0ZDdjrIoukaEnqUq+1aUVaGb+Ru9FtBmwSIkblP2agrcYqKsjBrV51pb02bYNovo4iIQkTYesqQPuqAK6gM35RG/0+Y6niEBzbRbnBQDsNjerCAKznNKAC2COVF6wQBi6pADm4XBRQ8Zf+p/YmncgCM7CESEaY4VC+6Ut2SONeG9Bo59bzHVuthuccjhzenYFf/uow0zMp4CdVZ5EujWhDr3CRiLrhi0a+lVamJlKe/HJ6F2jgKcKXCl4le+ZqZPRaXhG8IYJrmVwbbd2W4xUVaKsgsyGBgAAoPo9La4HWgOXaZ2GIES8ynBvOA/AfwnwW1hMRxI2eqPL7RwfBlvR91/Ly/Bk48O8KAV26h2nUumJlFQd3yOWCpzlVi0uaOiaNS73QWtAwpSjQWt7ziVgnrTUyVlNbi7E/AdiAIUQDHS7Tm0HsQHrIQGQAQD6IBBqkmw9sJRcD7qAV1AK6gM15Rm/06Z/8fiEBzDRbnBQDsNjerCAKznNKAD6PDlRusEAYvbcEAyZlhEbQ9h2FSAVBiOlzdcKsJw+n7fPNAEODhxRkDXvCAqmzHt9W+m4ivyogPR5wNTT3oBjxG13W9n7lCChHiHW8u6Mu8UCkFbzLhRdLA5pzBGHx/ZTGTi7pnxOEZq0ldFmDotABDiwVGrUOxQ227smMVFWSsGYUINFGig3ISPQCQCogHBiE2HiElyR4aoB7RAKiAVEB4aDNAZXykRxxdMAY1YBXVzggOZ6LDlBQDsFjerCAKznNKAEaOc6N1ggDhCAYYezBAMiMqKEBwOooCg+zm1q0uZ8QpAhLRdUX4BAO8zinOI75fJAJtlDNxJ6cT3lAWYUixuqvSgJ7o2IDwwwgPOCCAXBBLg94MJcHoagHIBIBIBjooGZCAjMwNQJQDbzzuUA9bL7cUBn/ACkQwLOmOqP8ggOYaNc4IDr1jerCAKznNKAD6PHlRusEAavIBXkAryA8JQDSwIBtzYSgFV21AecI7YEAuGOz4oBecbigF5xuPwUgXnO4/BALzn8pQHnDn8PxUA84V2wIBco6/kgFwNcySgHNggICQAIB15AK8gMx5SXf06P1R/kEBzHRrnBAdesb1YQBWc5pQASwjyovWCALX0Ar6ApQbTD3FrWnA6yAobsC2HPOTf7giBBFnrhAiAsrkTl3hSCwIlckBGYzvw/3BANMy78PxCAjkrSbEL2jOG667pQFlz9gqgG33fg/uCAhlJ9sQvaMHQ3XXDYUBZrszQHnL/CPeCAa+I8ZsPYQUAyBPNcaA0cM2nAjsQDY87dPNJ7QgK0S2mtpeaRVwbXDAnKqAnnbSEOlQTUVwooTuAbM6Vw2c5r8SAKUJJOAAUgNw41QDtCAzflHf/T4/QP8ggOb6Nc4IDr1jerCAKznNKAAWQaGL1h8kAR4RALhEAJs9nLPWKAKQLVHDmXumrWtN7CnK1UQF+ZgNe0tcKhwoUBntF5guh3XGvBxHMrtukjwQBl6AEQrUvV/03ijiMRnTCoQEVhwiHRn1FIkUuAGrcd+CANwygJmoABaA4Gba/7sw26eu3LvHyQBmWfVw7fkgLpKApydow4zb0N1R2g/FAD7Zk74q3kxG4sdv2HcgKtnznDwQ7JwwcNhGBQFSbhhwLTr+G9AQRnk0qa0AFTuUApWHJ+cR+Fd6uEaM/M7W7wHapBtL6AzflDf9gjdA/yCA59o1zggOvWN6sIArOc0oDOWe6hi9YfJAW+EQHhiIBtms5R6UAWbJQw/hLovkAXtdAgKVv2qYIa1raui1a133WneUBRsOW4JrW1qa1J2k4koAs9ADGWrCdW66tCQcDmM0AP0chua14IpejPI6C4kHuKA0kMKGCCSjvdEihzSGNIDCcnYYkd47l8xjYlsh0nlDEl3FvPhkRG9LcSO0VC+yBthTQiBjhrb4IAzEyPQfkgMpobXgmih5JNd2aANxygM3ow/kxT910d5HReKAtzraGu1AArZiG61oNDFeGV2A1qRvoEBpZCC2ExrG4ABAWOEQGc8oD/sMXs/yCAw+jXOCA69Y3qwgCs5zSgMzKGnCdfwQEl9AK+gL9mtx7UA2Bah88iQHc0MYWHY4g1Fd/ggLlqyTY0N0N2vI62u1EIDP2JMO4TgonrIbqH8w1OHSEAde5AUxKwxWjGCpqcBidqAG2M0+czJPMY8Bo1Aloy+PegDcxMthQ3RHZMaXHsQEElbLYl3kPaHUzphXbigC2GRQGX0dZwUzEgHJjnOZ1HAkfOnYgNXVAVo8VrRiQAN4CAzVrWiYlYUD72Dompg10OsoB0lBEJgY3IBAeTjsu3wQGftk4wf/OPk5Aadr8EB7fQGe09f9iidnzCAyGjXOCA67Y3qwgC02OSUBmA2l/e7wQEd9AK+gGFoz8SgExoBqM9uvvQCuj+EoBNaAajPbr70B5cb/CUAuDbs+JQCENuzegEYbdiAkDqZIBpA395QHjWgGozIpXXTpQCuj+EoDww27AenFAPBAyQHt9AMiMa7MAoBgl2Z3Rh8EBNfQCvoADpuayjxtI+YQGf0aljUIDq9lMowIArFFQgM5a0m4g3SRVAZGcko4OER4/5FAUDKzPtYnvOQC81mfaxPecgF5rM+1ie85ALzWZ9rE95yAXmsz7WJ7zkAvNZn2sT3nIBeazPtYnvOQC81mfaxPecgF5rM+1ie85ALzWZ9rE95yAXmsz7WJ7zkAvNZn2sT3nIBeazPtYnvOQC81mfaxPecgF5rM+1ie85ALzWZ9rE95yAXmsz7WJ7zkAvNZn2sT3nIBeazPtYnvOQC81mfaxPecgHizYz8Hve4bCSR3IDRWHYt2mCA2crBo2iAtoCKJBBQFV9nNKAj4pZsCAXFLNgQC4pZsCAXFLNgQC4pZsCAXFLNgQC4pZsCAXFLNgQC4pZsCAXFLNgQC4pZsCAXFLNgQC4pZsCAXFLNgQC4pZsCAXFLNgQC4pZsCAXFLNgQC4pZsCAXFLNgQDm2Y0akBZhSoCAnAQ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pic>
        <p:nvPicPr>
          <p:cNvPr id="156681" name="Picture 9" descr="http://www.linux-ipv6.org/v6ready/IPv6_ready_logo_phase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7124" y="4725144"/>
            <a:ext cx="786764" cy="9411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2975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Contiki</a:t>
            </a:r>
            <a:endParaRPr lang="fr-BE" dirty="0"/>
          </a:p>
        </p:txBody>
      </p:sp>
      <p:sp>
        <p:nvSpPr>
          <p:cNvPr id="6" name="TextBox 8"/>
          <p:cNvSpPr txBox="1"/>
          <p:nvPr/>
        </p:nvSpPr>
        <p:spPr>
          <a:xfrm>
            <a:off x="462873" y="242088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 smtClean="0"/>
              <a:t>2001</a:t>
            </a:r>
            <a:endParaRPr lang="fr-BE" b="1" dirty="0"/>
          </a:p>
        </p:txBody>
      </p:sp>
      <p:sp>
        <p:nvSpPr>
          <p:cNvPr id="10" name="Rectangle 9"/>
          <p:cNvSpPr/>
          <p:nvPr/>
        </p:nvSpPr>
        <p:spPr>
          <a:xfrm>
            <a:off x="528841" y="2833866"/>
            <a:ext cx="1234847" cy="1630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" name="Rectangle 10"/>
          <p:cNvSpPr/>
          <p:nvPr/>
        </p:nvSpPr>
        <p:spPr>
          <a:xfrm>
            <a:off x="1763689" y="2833866"/>
            <a:ext cx="2520279" cy="163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Rectangle 11"/>
          <p:cNvSpPr/>
          <p:nvPr/>
        </p:nvSpPr>
        <p:spPr>
          <a:xfrm>
            <a:off x="4283968" y="2833864"/>
            <a:ext cx="2448272" cy="1630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" name="TextBox 16"/>
          <p:cNvSpPr txBox="1"/>
          <p:nvPr/>
        </p:nvSpPr>
        <p:spPr>
          <a:xfrm>
            <a:off x="611560" y="3049796"/>
            <a:ext cx="79208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BE" sz="2800" b="1" dirty="0" err="1" smtClean="0">
                <a:solidFill>
                  <a:srgbClr val="C00000"/>
                </a:solidFill>
              </a:rPr>
              <a:t>uIP</a:t>
            </a:r>
            <a:endParaRPr lang="fr-BE" sz="2000" b="1" dirty="0">
              <a:solidFill>
                <a:srgbClr val="C00000"/>
              </a:solidFill>
            </a:endParaRPr>
          </a:p>
        </p:txBody>
      </p:sp>
      <p:sp>
        <p:nvSpPr>
          <p:cNvPr id="15" name="TextBox 8"/>
          <p:cNvSpPr txBox="1"/>
          <p:nvPr/>
        </p:nvSpPr>
        <p:spPr>
          <a:xfrm>
            <a:off x="1687009" y="2420888"/>
            <a:ext cx="130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 smtClean="0"/>
              <a:t>2003-2004</a:t>
            </a:r>
            <a:endParaRPr lang="fr-BE" b="1" dirty="0"/>
          </a:p>
        </p:txBody>
      </p:sp>
      <p:sp>
        <p:nvSpPr>
          <p:cNvPr id="16" name="Rectangle 15"/>
          <p:cNvSpPr/>
          <p:nvPr/>
        </p:nvSpPr>
        <p:spPr>
          <a:xfrm>
            <a:off x="1907704" y="3049796"/>
            <a:ext cx="309634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sz="2800" b="1" dirty="0" err="1" smtClean="0">
                <a:solidFill>
                  <a:schemeClr val="tx2"/>
                </a:solidFill>
              </a:rPr>
              <a:t>Contiki</a:t>
            </a:r>
            <a:r>
              <a:rPr lang="fr-BE" sz="2800" b="1" dirty="0" smtClean="0">
                <a:solidFill>
                  <a:schemeClr val="tx2"/>
                </a:solidFill>
              </a:rPr>
              <a:t>,</a:t>
            </a:r>
          </a:p>
          <a:p>
            <a:r>
              <a:rPr lang="fr-BE" sz="2800" b="1" dirty="0" err="1" smtClean="0">
                <a:solidFill>
                  <a:schemeClr val="tx2"/>
                </a:solidFill>
              </a:rPr>
              <a:t>Protothreads</a:t>
            </a:r>
            <a:endParaRPr lang="fr-BE" sz="2800" b="1" dirty="0" smtClean="0">
              <a:solidFill>
                <a:schemeClr val="tx2"/>
              </a:solidFill>
            </a:endParaRPr>
          </a:p>
          <a:p>
            <a:endParaRPr lang="fr-BE" sz="2800" b="1" dirty="0">
              <a:solidFill>
                <a:schemeClr val="tx2"/>
              </a:solidFill>
            </a:endParaRPr>
          </a:p>
        </p:txBody>
      </p:sp>
      <p:sp>
        <p:nvSpPr>
          <p:cNvPr id="17" name="TextBox 8"/>
          <p:cNvSpPr txBox="1"/>
          <p:nvPr/>
        </p:nvSpPr>
        <p:spPr>
          <a:xfrm>
            <a:off x="4207289" y="2420888"/>
            <a:ext cx="130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 smtClean="0"/>
              <a:t>2007</a:t>
            </a:r>
            <a:endParaRPr lang="fr-BE" b="1" dirty="0"/>
          </a:p>
        </p:txBody>
      </p:sp>
      <p:sp>
        <p:nvSpPr>
          <p:cNvPr id="18" name="Rectangle 17"/>
          <p:cNvSpPr/>
          <p:nvPr/>
        </p:nvSpPr>
        <p:spPr>
          <a:xfrm>
            <a:off x="4355976" y="3052117"/>
            <a:ext cx="309634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sz="2800" b="1" dirty="0" smtClean="0">
                <a:solidFill>
                  <a:schemeClr val="accent3">
                    <a:lumMod val="50000"/>
                  </a:schemeClr>
                </a:solidFill>
              </a:rPr>
              <a:t>COOJA,</a:t>
            </a:r>
          </a:p>
          <a:p>
            <a:r>
              <a:rPr lang="fr-BE" sz="2800" b="1" dirty="0" smtClean="0">
                <a:solidFill>
                  <a:schemeClr val="accent3">
                    <a:lumMod val="50000"/>
                  </a:schemeClr>
                </a:solidFill>
              </a:rPr>
              <a:t>Power </a:t>
            </a:r>
            <a:r>
              <a:rPr lang="fr-BE" sz="2800" b="1" dirty="0" err="1" smtClean="0">
                <a:solidFill>
                  <a:schemeClr val="accent3">
                    <a:lumMod val="50000"/>
                  </a:schemeClr>
                </a:solidFill>
              </a:rPr>
              <a:t>Profiling</a:t>
            </a:r>
            <a:endParaRPr lang="fr-BE" sz="2800" b="1" dirty="0" smtClean="0">
              <a:solidFill>
                <a:schemeClr val="accent3">
                  <a:lumMod val="50000"/>
                </a:schemeClr>
              </a:solidFill>
            </a:endParaRPr>
          </a:p>
          <a:p>
            <a:endParaRPr lang="fr-BE" sz="2800" b="1" dirty="0">
              <a:solidFill>
                <a:schemeClr val="tx2"/>
              </a:solidFill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462873" y="407707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 smtClean="0"/>
              <a:t>2008</a:t>
            </a:r>
            <a:endParaRPr lang="fr-BE" b="1" dirty="0"/>
          </a:p>
        </p:txBody>
      </p:sp>
      <p:sp>
        <p:nvSpPr>
          <p:cNvPr id="21" name="Rectangle 20"/>
          <p:cNvSpPr/>
          <p:nvPr/>
        </p:nvSpPr>
        <p:spPr>
          <a:xfrm>
            <a:off x="4067945" y="4490050"/>
            <a:ext cx="2520279" cy="163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" name="TextBox 16"/>
          <p:cNvSpPr txBox="1"/>
          <p:nvPr/>
        </p:nvSpPr>
        <p:spPr>
          <a:xfrm>
            <a:off x="611560" y="4705980"/>
            <a:ext cx="216024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BE" sz="2800" b="1" dirty="0" err="1" smtClean="0">
                <a:solidFill>
                  <a:srgbClr val="C00000"/>
                </a:solidFill>
              </a:rPr>
              <a:t>SICSLoWPAN</a:t>
            </a:r>
            <a:endParaRPr lang="fr-BE" sz="2000" b="1" dirty="0">
              <a:solidFill>
                <a:srgbClr val="C00000"/>
              </a:solidFill>
            </a:endParaRPr>
          </a:p>
        </p:txBody>
      </p:sp>
      <p:sp>
        <p:nvSpPr>
          <p:cNvPr id="24" name="TextBox 8"/>
          <p:cNvSpPr txBox="1"/>
          <p:nvPr/>
        </p:nvSpPr>
        <p:spPr>
          <a:xfrm>
            <a:off x="3995936" y="4077072"/>
            <a:ext cx="130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 smtClean="0"/>
              <a:t>2009-2010</a:t>
            </a:r>
            <a:endParaRPr lang="fr-BE" b="1" dirty="0"/>
          </a:p>
        </p:txBody>
      </p:sp>
      <p:sp>
        <p:nvSpPr>
          <p:cNvPr id="25" name="Rectangle 24"/>
          <p:cNvSpPr/>
          <p:nvPr/>
        </p:nvSpPr>
        <p:spPr>
          <a:xfrm>
            <a:off x="4067944" y="4705980"/>
            <a:ext cx="309634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sz="2800" b="1" dirty="0" err="1" smtClean="0">
                <a:solidFill>
                  <a:schemeClr val="tx2"/>
                </a:solidFill>
              </a:rPr>
              <a:t>Many</a:t>
            </a:r>
            <a:r>
              <a:rPr lang="fr-BE" sz="2800" b="1" dirty="0" smtClean="0">
                <a:solidFill>
                  <a:schemeClr val="tx2"/>
                </a:solidFill>
              </a:rPr>
              <a:t> more</a:t>
            </a:r>
          </a:p>
          <a:p>
            <a:r>
              <a:rPr lang="fr-BE" sz="2800" b="1" dirty="0" err="1" smtClean="0">
                <a:solidFill>
                  <a:schemeClr val="tx2"/>
                </a:solidFill>
              </a:rPr>
              <a:t>Platforms</a:t>
            </a:r>
            <a:endParaRPr lang="fr-BE" sz="2800" b="1" dirty="0" smtClean="0">
              <a:solidFill>
                <a:schemeClr val="tx2"/>
              </a:solidFill>
            </a:endParaRPr>
          </a:p>
          <a:p>
            <a:endParaRPr lang="fr-BE" sz="2800" b="1" dirty="0">
              <a:solidFill>
                <a:schemeClr val="tx2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39552" y="4492277"/>
            <a:ext cx="3528391" cy="1608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56677" name="Picture 5" descr="http://dunkels.com/adam/img/adam1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548680"/>
            <a:ext cx="1314450" cy="1733551"/>
          </a:xfrm>
          <a:prstGeom prst="rect">
            <a:avLst/>
          </a:prstGeom>
          <a:noFill/>
        </p:spPr>
      </p:pic>
      <p:sp>
        <p:nvSpPr>
          <p:cNvPr id="156679" name="AutoShape 7" descr="data:image/jpeg;base64,/9j/4AAQSkZJRgABAQAAAQABAAD/2wCEAAkGBxQSEhQTEhQUFBQSEBkUFRUXFxQVFhAVGBcWFhcUFRQYHCggGBolGxQUITEhJSkrLi4uFx8zODMsNygtLisBCgoKDg0OGxAQGiwkICUsLCwtLCwsLCwsLC8sLCwsMCwsLCwsLCwsLC0sLCwsLCwsLCwsLCwsLCwsLCwsLCwsLP/AABEIAPYAzQMBEQACEQEDEQH/xAAbAAABBQEBAAAAAAAAAAAAAAAFAAIDBAYHAf/EAEUQAAECAwQECQkHAwQDAQAAAAEAAgMEEQUSITEGQVFhExUiMnFygZHBBxQWM1OSobHhJEJSYmPR8CWisiNDgvFzwtI0/8QAGwEBAAMBAQEBAAAAAAAAAAAAAAEEBQMGAgf/xAA4EQACAQIDBgMHAwMEAwAAAAAAAQIDEQQhMQUSE0FRcSJhgSMykaGxwdFC4fAGFDMkQ1LxYnKy/9oADAMBAAIRAxEAPwDuBKAqzE0GoAbGtwDWgK50ibtQHnpE3agF6RN2oBekTdqAXpE3agF6RN2oBekTdqAXpE3agF6RN2oBekTdqAXpE3agF6RN2oBekTdqAXpE3agF6RN2oBekTdqAXpE3agF6RN2oBekTdqAXpE3agJYdvg60AQlrQDkBfa6qAbGNAgMxaka8DQ66IDOx7OLv9xw7PqgK5sT9V3d9UAuJP1Xd31QC4k/Vd3fVALiT9V3d9UAuJP1Xd31QC4k/Vd3fVALiT9V3d9UAuJP1Xd31QC4k/Vd3fVALiT9V3d9UAuJP1Xd31QC4k/Vd3fVALiT9V3d9UAuJP1Xd31QC4k/Vd3fVAMNkAf7x7vqgIjIM9v8AL91O6+hG8uo8WY0/7zu76qCSRtjVyiu7vqgPeJP1Xd31QFW1Jcy8IxA9xu0wpv6UBe0btkupUoDoUlGq2qAsTh5JQGSiGt/r+AQEN1AK6gFdQCuoBXUArqAV1ANKmxB4UsLnmKA8oUAqFAe4oLkceZawVe4NA1kgD4qG0tT7hCU3aKu/ICxNKIZfch1dvyHZXH4L5hJTdo5nWvh5UI71RpeRWn7adkynTSvdVXoYWTy53trZLv8AhHncTteMfDSV/PkCI8w93PLjXaT/ANKK0IYaS4jk3/4qy+L1MepjK9T3pP6fQfJyjX/zPbh2haGExkKt1FW76vq/oc4py1ZadZdMWktO4kfJWZKE/eimd4Tq084Sa9RrZ6NBPKq9u0UDh4O7e9Uq2z4vOn8DTw+1ZJ7tZeq+5oLMtdsQCpBvZOyrTMEajuWVKLi7PU24yUldPIi00H2SKdw+YXyfRndFY2IQHXrIdyAgCc5zSgMmwYv6/gEAriAVxAK4gFcQCuIBpCkgaWoDy4pIFcQCuIBXEA19BnhQV6BtKEmZtfSYNq2DifxHIdA1qtUrpZRNfCbLc/FVyXTmZGfnnxDVxc9xwAzPQAPBV1vVJGvN0sLTbSsg1YkjDl4b3x8Yz20aK+qrjWgOJyFDTMrcoqGGipXV1r+Fz+R+cbU2isROSqPySWfr+E35jGxGl2AApU1eTQ0FaUGs5DpVKtjZ1JqWWTuvr/10MOHDTtFesn9kM87e7AUAOoNy6Na5TxNSa3W8voOPUeUcuyQRsmG/hWDllrm3iSCAG4cup1CoxXXDVI06iu7plii6zmld/t1NI2fDWuaxlARgS4uoaUvEEUr0U6VsPD3abl8C8sZZNKK9fqVYctBiXWPY8OL6Va8NBDqCvKBxGdNa+5Tqwu7q3b+a9TnGnQq2jZ3v15d7Z26ZepnLRkxLRnNbEbEhk4uaR2PoCaOafhUa184ijx6XE3bSXInB4lYatwXJSi9H0LVrzvCSEZruezku6Q6ixj0YK0W5wQHYbG9WEAVnOaUBlpcYxOv4BASXEAriAVxAK4gPCxSQecGgFwaARYgPLiE2PeDQFOamg3L+b9w3pcJXyRhretoxCWtPJrq1796p1a29ktD0WB2eqfjn730AER9MSq+pqtpK5ZsSC4h0YkhmQGV47zs3LTw0eEnUtor+vL5nhP6h2i5QtF5PJfdhOWs58TlUo0k8o5HbRRSwdau9/rnd8zxUKUpK/IvxrEMLg3t/1zwrQ5t0iESS26y+Tyqk3TlRcq2HnStvFv8AtdzdlHxZq+WXa/PoyePZ8OG6NGaXCC1zWhoJDnCK285gc3KgOFcDShXNrV8jtKhCnKVRN7unxXl8jyzxBjHgb8cwmQnljXuFBE5Tg4NaaNFBvxJVrC4XjXf6Va67s5RqUZvhXlaztfrmxCNCBuwnuYBqdTBwFSAcg1acZU4Xpxnu2byz++np6HLfh+htLz/mhHPzhh0HBODSKhzg5odXGoqMelcam0lTluwjded19iau9D9Lt1Kk3MCLDESnKDrkTfUcl/bQg7xvU4fa26lGUcr9dF9zlXhxYqstdJd+T9efmB5+YLYcUaokEd7HXPk0HtXDEw3Ksoo9bg6vFoQk+n0yLei3OC4Fk7DY3qwgCs5zSgMzJDGJ1vBAWbiAVxAK4gFcUkCuIBXEA27XJCbHohIDyIQ0VP8A2gB0SK6IbrMtuofuf5vQgyWllphlYMM19o78R/DXYFUrVP0o3tmYOy4s/T8mSJVY2xkvLOjxWwmazjuCsUIXd2Y21MVux4cdXr2N/aFmsgthQ6ciGy+8fixADekkAdFVtYanxKbppe87X6L+aHgtrNcSLlpFX7+XqSWRMEgMbDhuLjXFoONScKmgFMKDYtCtTjHO7SXQz8FVco7sYpt9V6in2MfCaCSXFxJAqBDGq6MgczguU6KqXhNZZd79bnSruums87vsija0eJFhNZd5ENwLn0ebzg24284k05OpVpbKi7JTz6Pn8MyticXVqU91x8K1eeuiuBmy2OZHQusNkqMt5Ta7P76r5mdxL8gnINAFKYV/hV7gwpx3YrL+fMsYeTepFM8Kxzi2IQ10QC6SSCHfeLcQW1qD2YYrzWOpyhWk3o3kXE6izjLnp3+QYl9G3RYb3sAhueXQYkLENZEaah7Scmktbhqv7FwjTbTNGngXUhJxybya5XT17fnoYfSKTfCa5jxR0MxGnWKVhkEHYb1e1Xa0lJq3RfRGpgqUqVFQlqr/AFLmivOC5Fs7FY3qwgCs5zSgM5Zo5UTreCAvXUArqA9DEAriARbRSCO5VAPuKARR4gaMe7xOwIAeyE6Mdjdv4tw2BAVtI7UbKwDcpfdVrdx1u7PmvirPdiW8Fh+PVS5LNnKory4knWs89YlZWIY76CqmKu7HxVqKnByZu/JpYdGmO8YuyWjFWVjx9Wo6k3N8wvphDuOhRC0OAqCDkSMQD3/Ba+zndShex5zbS3ZQqNXSvkUpaZhGhvOBMEGKRQue+tCxgIo3IGoyGCtThUXLnl0t1fUoUq1FvWzcfF1b6LKy79Miy94ewCHBADMXPN5xPWdhQfzBckt2Xilry/YsuSnC0KeS1evxY6C6XALYovXsxC4QAbKCtHEbSklWveD062Ij/bWcaqvf/jdfs+4Y0fl5cgmDBIbU1fEoTWlLra1woSqmKnWXvy9EaGApYZpulTy6y+3oBrZ4IvrCugAlt1rboAFOVWgzNdvTqVuhvqNpmfilSc707dkrfZc+4pOcDIbmFgcXPDmEgG68ZEg86mobV81qCqSTei1PqjXUKbha7buu/wB/IZbdqx7kJr2FrXlz+FGF8thPAaaYVrV3YMMFl4yEYzUab1vfyLXHrz3YyjrfPr4X/wBmMta9GlXTD+c9jnV28u4D3Q2rm/I2IJqKvqN0V5wUH0disb1YQBWc5pQGfsocqJ1vBAELqkHoagPaIBUQEVKncpA+6oBDMxwwb6d28oQD4EAxTedUMz3u3lCSWamsmQxnlTX+w+aEHNdMJsujFta3OTuqM6duHYqNaV5Hp9mUOHSu9XmAFxNIbLS5jRocMa3Cqs4eOdzG2tWtFQXM7pZsoIUNrBqaFbMAityz+HguYOdm3rD+UXfD1uFUUirjMOq9Jw58u5jOJjDhucSRFhARHtIo0wyQAYb/ALxBz7tS2ViVOSjyeSfn5nmZbPdKDnfxRza5W8mG4s6IkNoiRHULG84Al2IqQGt5IJBoTj2KpGluSbjH4fu8/M0pVlUppTk80tf2WXk3n6E9n2a4OY6G4GGXk8IAC5nJI19J6CvirWjZqSztp6nWhhpKUZQfhvrzWX89Q7PMPBuqQaNNbwN1w1ghpCpU340adaL4bz+OnyA0Cxb1Iha1uNWwgDS7928Tjnid2CtyxO74E/X8fYz4YLe9o0l0iunK/wBX8CaX0ea03i7EOOoEXSKUocK6/hivieMbVkjpT2cou7ef2MhpPAa6LEhQ4j4j7j3kVoyCHAQ24DNxD91AMslXrVOJu5WsjpQwSp1HUcm7vTkiG35S5IRGDKFAaO3CvxquReAWi3OCgHYbG9WEAVnOaUAAsjnRet4IAkpIEgEgGPOpSiUPAUAhmo4YN+r9zuQgGy8IxjedzAa4/e3ncgJJyarRjBnkNu87vn8wGxQJeFEiuxe1hcTv1Dvook7K51o0+JNR6s47MxC5xJzJWaz2UFZWISVB9Gh8mshwsyYhyYr9KNonk8fV3678sjrq6lMSEFCbs+9EZEa8tLKgtoHNiNdS81zTqNB24rtCtuxcWr3+RwqUFKakna3zvyBczJwoTzdh1AJpVriIjXjlQ7zAS17fukgYGit06s6i979rc7Pk+fxM6tQp0ZZR+Ts09VdXs1yv2CVnyz23TCNyG41dDiBxI3syIJ1g7Fxqzi7qeb6r7lqhTnGzp5R5qV/lz+IVKql4imZpjAXPcABmSaDvKEmVtK34sweCkmk1wMYijW9WvOPw6VAIYFjtlYbqm8+IRwjziXffdU9g70BV0hhf02Zec3N/9goBkdFucEB2GxvVhAFZzmlAALI50XreCAIkqQNvIQK8gPIe1SyTyYmAxpc4gAbTT4qEr6ENpK7MrNaQQHP5cTk1xIBN6moU1LqqFR8ji8TS/wCRcmLfhGjGOAJAo04E1yqDkNdNfRnzcWtTopJ6BKQl6CtaudiSh9oF6ezFyUI/G8N7ByvALhXfhNDZkN6vfojk6onqCKZdRpX1FXdjlWnuQcjpvkwk7kvfObytFI8a227s2hdTEqSAFaGl8rCNDEvnYwXv7hh8VydWC5lyns/EVFdRt3yB7dP5YnERBvLf2UKvA6S2XiEskn6haRtqXmOY8V3GhC6pp6FGdOdN2krMuRGxPuxSOkNd8SKr6R8leLKR3f79B+VrfmQoBX9HIZN6K58U/ncSO7IIQFIUNkMckBoA1IDOWxFL3hgzJoemtXd3JH/EoEe6aw7tmRm7IY+YRkmA0W5wUA7DY3qwgCs5zSgM9ZZ5UTreCAvPcpIIzEUkAm0NJYEKovXzsbj8clZp4SrPlbuUq20cPS1ld9FmZqe00jO5MFoZXAfecejUrkcDCOc3f6GXV2vVqPdpK1/Vga0555rDc8vdWsVxNau/APyt+J6AulOmveSt0/nVnOrWl/jcrvm/PovJfNkEBoa3hHUONIbTk8jAuP5W/E4bV8zze6vX8Hel4Vvv0/PZfNlaKS4kkkkmpOsnbVfEoq1ixCbvcPaMaUPgvEOKbzHGgcdXSqFanu5rQ0qVXeVnqFPKRMgw4IBwN53yCoYh5I39jx8Un2OfKob5WnsqbSutFeNFHaMrUJHWbGn4crJw3RDTk4DW47AFdlNRV2eaoUJ1pbsEY639KYswS0G5D1MBz6x1qlUquR6TC4CnRV9X1ABK5F8SATHFpvNJaRkQvqMnF3RxrUIVY7skb3QzSwxDwMY8oZHar9Oe8rnlcVhpUJ7r05G5hvwX2yuxxKAoz8zdbX+V1V7cegFSQB7ChX3mKchg2uvf4qAe6eu/p8x1PEIyTAaLc4KAdhsb1YQBWc5pQGakogaYhP4vBfUYuTsj4nNQV2Dbat1zAeDaKjWcfgr1HBpvxsysXtGUIvhr4mPfb0SYvQ4hxYK4YBw6FYoRjSruFtc0UsXUliMJGrfTJg960jERPDdwTOEOD31EP8oydE+YG+p1KtPxy3eS1/H3ZfpLgw3/ANUvd8l1+y9SpJwr5rR1xoq4jZsG85Bca+KhFZO7LOE2fVqSTkrILQLGmI/LuBoIo1tea0c1o3AfvrVRYqKysajwM29667cl5FCblHQ3FrwQQuykpK6OO64OzKU1DqF8TjdWO9OVncnmbRdGgQw7OHVh71h4lWdj2Gxs4SfmD1VNsjiwr1NxX3CW67lfE0FWhuNll0eJMRGw2VcaADY0LrGEqjuyhXxNPBx4dNZ/zU2lkaEMDQYxLnHVqCsKlBcjIlj8RJ33n6EdvaHhrC+BU3RUsOJptb+y5VaCteJo4Pacm9yr8fyYtwoqhuniAidEMNzYjc2mq7UZWkZ20qHEpN81mdl0dtDhoLX7W4q+eYCZfRQDMWzMGI8Q25k47hkflTsO1CA1JwRDYGjUFJAH07d9gj9QfMIz65GF0W5wXyDsNjerCAKznNKAzEsK8KPzeC+oS3ZJnxUjvRaAtrQKgrXpyPPVoGCnP9KM1+qt13QVOLy3aq5HPZ3i38PLmsu4Shywc+hNGAXnHY0Z9pwA3kK3OpaF46vT+fMz6VC9RqeSWb7L86LzBlqRC+Kx5HJDg0MGQbk1oHcqOMpONJW5a+ZrbNxKniHvJZ6eVtEvQ38GCx11kMANGLqZVGqu7H4rJPQhtgoKDUpIAWl8oHQg/W007D9VYw0rSsVcVC8d7oYUhXGVIsqFtLw2kH4U8FiY9Wqeh7HYDvQl3+wxUTeIpiJdaSvqKu7HKtUVODk+Rt/J5ZAbD4Zw5T8loxVlY8bUm5ycnqza1X0fA6GcUPrkc30zs0QYxLRRr+UN1cx3qhWhuyPUbOr8WlnqsjPLiaAyK2oKlanzNXjY3HkwnKwnMP3StJO6ueMqR3JOPRmqtWdDGnH/AL3d47SN6k5g6xJU1MV+bstw1BSAzVCADpyfsMfqj5hGfXIxWi3OC+Qdhsb1YQBWc5pQGYlDjE63ggKtoQq1Wjh53iY+Lp2kzCaRydQVf3eJBxZjOTo1o1EJkX7Oxv33NBi7hTkNPYb3aNi5YK8l4v05FnatqbtDSfif2X39SDgqQ3xMiOTD65GLv+INektXaut/2fq+37/YrYN8Fcd9l35v0X1ND5PZoOgFv3mGhWA04uzPXRkpRUlzNYoJAGlk81sPg68pxqRsG9WsNTbe8U8XVSjuczElXGU4MpvdVzvygfGqxto++ux7D+n37Oa819Bizj0RWmG3nsZ+JwXfDq8rmTtapalu9WdisqBchMaNTQrp5stVUkj2KGSZ7TqWvQA/Wx3wP1AXCurxuamyqm7VceqOdKkekPChDNB5N4t18bYM91cu1aNP3UeRxqtXl3NRDBmItf8AbYewn+V7yda+yqG2igoEIHVQADTg/Yo/V8QpZ9GO0W5wXyDsNjerCAKznNKAy8tnE6/ggFHbUKxh5WlYqYuF436GWtyWqCtalLM89iqd0ZOzBSK+Hnwgq3eRhRcrqjiM9JHZp4nBK2cou3owjaZAIhjKELvS7N7vew6AFbpLLeerz/HyM/FSSkqcdI5evN+rK+j026WjOdSrHDKtMVQr4KU6l1oauF2pClRUZJtoJz+lMV+DaMG7P3iukMDCOuZxq7Vqzyjkvn8QM6IXYk1XVqx8wm3myKYihoJK4TaSuy7STk7IfJWY/wA3fHcKX3gDoxosPFPfzPXbHapzcfL6FGiryw9SMN+UbI2qePw1StwITTlZuyz089DyzmXpqEN/7Lrh+ZmbYecV3+x2NjcB0KyYthwahI5ADdI2Vlog/LXuIXOqvAy1gZWrxOWOzWeeuQ0oA5osS+kKH97lPI1V2n8VO4YaytCn7iPIY13xE+50STlhDaGhdCqS0QCKAz+m/wD+GN1fEIyTH6Lc4KAdhsb1YQBWc5pQGYlc4nW8EBIWr6Ts7nzKO8rAW1INQVrU5XMCtC2TMPOOECMI1KmHVzRtcQQ2u4Eg9i+sZDepKS5HHZlTh13Tekh8YZH8Qr3q7TmpxUkZVam6dRxfIruC+mfCIXlc5NLU6wi5OyQ6VhRIpuw2Fx26u9UK2LhHJZmzhcBVkryyRprI0LJIfMGtMQ0ZBZ1SrKbzNulRjTWQS0vgXJUBuADxl0Fd8HbiFTaf+HLqc6GtddqL/Tvuh/S7tj1/6y+g+xjSbhdP7LGw+jPU7YXii+/2OyNGHYrBjntEB7dUkA+38JeL1PEL4qe6yzg1evHucofmelZx69EcU0BRESdka7yYS3Je/aVpRVlY8ZVlvTcurZvbq+jmK6gGRB8URKAOnQ+wxur4hAYzRbnBQDsNjerCAKznNKAzMmMYnW8EBPRSQDJmjqjWAK9oqr2GnlYzMZTtK/UxmkUpUFaULSi4swq14TU1yBlnvvQQDnDN09GpcsFKydN8mdtqwUpRrR0kvmNijBXWZcdSKQY0tJze00dXHoI2YKpRjCbe9nJdfxoaWJnVppOGUZLK2Xo3rl3LVn2m6Wih9asryhsG1Vsdhv8Acj6l3ZWN/wBqb7fg6lJTDYrA9pqCFlm+CtMof2V25zfnTxVnCP2qKO0l7B90cu2q1tJf6eXp9Th/TUrbRh2l/wDLIWvuRYb9jgsDDvOx7fa9O9NS6M7XJEOhtdtaFcPPE9xCD26gAGm0xcliNb3AdgxPyXGu7RNHZlPer36HMFRPUFeddyaazgulKN5FPHVeHRbOq6EyHBSzBTEiqvnkjQ3VIFdQEV2p6FJIB09b9hjdXxCgGI0W5wUA7DY3qwgCs5zSgM5Zwxi9YfJATx28k9FO/BSQCZdl50V29daErSK+JhvQ7Aa2peoK16Ujz+Jp3TMdJciM5hyiD+4L4n7PEKXKWR9Uvb4KUOcM/QmiNWgYpBZhDZgNdzYouncdRWVim6NVVInodnqOJw8qE+WaLtqyBhuLHD6jURuWhTqRqwujHq0p0Kji9UXdDbcMCJwMQ8hx5J2HYsXF4fhSutGen2fjOPC0veXz8zaaVNDpSIRsaf7gvjC/5UdMer4eXp9TkcxEu960MdHeoSRmbErKjjqdR6J/VNDZyDh8QvLxbjI/T6sY16TS0aOm+T+1BGgBh5zMCtBO6ueRlFxk4vVGquqSCOK8NzQHM9NbY4aLdbzIdW9J1n4U7FSrzvKy5HpdmYfh0956vP05GbXA0ySxZEzEyxgxANSreHjzPP7Wr3kqa7s7ZLwAxoaNQorJjEl1CRkTZtRBHjYaAz+n7fsMfq+IQGD0W5wUA7DY3qwgCs5zSgM/ZQxi9YIC3MM5PaPmFJAOsRleE6xRBq+QOtaXpUbFq0Z3VzCxFPdbRz63YRY4PGbXXu5dsTDfo3WqzKWCqcHE2eksviWJiho4ZOFVZoVOJTUiji6PBrSgDJ9poHDNpqOxccXT36bLOza/CrJ8nkdBhSgn5Nj2+tY3D835SsvC4h0pZ6M9BtDBrEQuveWn4MJOyxBIOBB7QQtmpCNWFmeZo1Z0Kl1qjTWPbvDSkWBEPLbDw/MBQ+CxoU3SrqLPTVK0a+FlKPQxFpDA9K0cV/iZi4B+3j3N+zRkTUnDiQ6CK1nZEGw79689Vpb2a1Pd4HHOg92Xu/QytmTUWRj1oRQ0e04HuXKnU3PDIvYzBLELi0tfqdHgaVS7oYfwgB2E0oejWrHEj1Mh4WunbcfwMvpBpXeqyCc83/8AyPHVq2rhUr8omng9mO+/W+H5/BjyVVN0iivPNbi44AL7pwcnYq4rExowuzp3k/0c4CHwjxy349C0ErKx5Oc3OTk9WbG6pPk8cKIBrYesowOuKAZ3ygt+wR+p4hSDnmi3OCgHYbG9WEAVnOaUACsUcqL1ggCExDq1wGdMOnUpIBlkUESI3abw6ChJ5bkvk7aKdqt4aXIzsbDPeMFpDK1BWrSd8jz+JjZqS5AWzXVhFhzhup/xOS44R7k5UumaLG0lxacK65qz7ojjEHDbqVqpUhFeJmfQo1Jy8CbNr5MoUVjHte0hlatqvPVLbz3dD2lHe4a39bZlnTfR+8DHhjEesA1/n/dX8Fibezl6GRtTBb3toLv+Tnt0tdeGBHxGsK/VoqbT5oyKGJlSTjyasU7S5pK54lezfY7YJ+3j3R1/QmMBJwyTq7T0BYR60qaTSsGZwLaOGAeOcNxP3ujHpXxOnGWpZw+LqUH4Xl05GMnNEZlgvNYXt1EUrTe1VJUJLTM3aO1KM14vC/MDxJOIDQw3g9Vy+OHLoWv7qha++viTSlizEU0ZDdjrIoukaEnqUq+1aUVaGb+Ru9FtBmwSIkblP2agrcYqKsjBrV51pb02bYNovo4iIQkTYesqQPuqAK6gM35RG/0+Y6niEBzbRbnBQDsNjerCAKznNKAC2COVF6wQBi6pADm4XBRQ8Zf+p/YmncgCM7CESEaY4VC+6Ut2SONeG9Bo59bzHVuthuccjhzenYFf/uow0zMp4CdVZ5EujWhDr3CRiLrhi0a+lVamJlKe/HJ6F2jgKcKXCl4le+ZqZPRaXhG8IYJrmVwbbd2W4xUVaKsgsyGBgAAoPo9La4HWgOXaZ2GIES8ynBvOA/AfwnwW1hMRxI2eqPL7RwfBlvR91/Ly/Bk48O8KAV26h2nUumJlFQd3yOWCpzlVi0uaOiaNS73QWtAwpSjQWt7ziVgnrTUyVlNbi7E/AdiAIUQDHS7Tm0HsQHrIQGQAQD6IBBqkmw9sJRcD7qAV1AK6gM15Rm/06Z/8fiEBzDRbnBQDsNjerCAKznNKAD6PDlRusEAYvbcEAyZlhEbQ9h2FSAVBiOlzdcKsJw+n7fPNAEODhxRkDXvCAqmzHt9W+m4ivyogPR5wNTT3oBjxG13W9n7lCChHiHW8u6Mu8UCkFbzLhRdLA5pzBGHx/ZTGTi7pnxOEZq0ldFmDotABDiwVGrUOxQ227smMVFWSsGYUINFGig3ISPQCQCogHBiE2HiElyR4aoB7RAKiAVEB4aDNAZXykRxxdMAY1YBXVzggOZ6LDlBQDsFjerCAKznNKAEaOc6N1ggDhCAYYezBAMiMqKEBwOooCg+zm1q0uZ8QpAhLRdUX4BAO8zinOI75fJAJtlDNxJ6cT3lAWYUixuqvSgJ7o2IDwwwgPOCCAXBBLg94MJcHoagHIBIBIBjooGZCAjMwNQJQDbzzuUA9bL7cUBn/ACkQwLOmOqP8ggOYaNc4IDr1jerCAKznNKAD6PHlRusEAavIBXkAryA8JQDSwIBtzYSgFV21AecI7YEAuGOz4oBecbigF5xuPwUgXnO4/BALzn8pQHnDn8PxUA84V2wIBco6/kgFwNcySgHNggICQAIB15AK8gMx5SXf06P1R/kEBzHRrnBAdesb1YQBWc5pQASwjyovWCALX0Ar6ApQbTD3FrWnA6yAobsC2HPOTf7giBBFnrhAiAsrkTl3hSCwIlckBGYzvw/3BANMy78PxCAjkrSbEL2jOG667pQFlz9gqgG33fg/uCAhlJ9sQvaMHQ3XXDYUBZrszQHnL/CPeCAa+I8ZsPYQUAyBPNcaA0cM2nAjsQDY87dPNJ7QgK0S2mtpeaRVwbXDAnKqAnnbSEOlQTUVwooTuAbM6Vw2c5r8SAKUJJOAAUgNw41QDtCAzflHf/T4/QP8ggOb6Nc4IDr1jerCAKznNKAAWQaGL1h8kAR4RALhEAJs9nLPWKAKQLVHDmXumrWtN7CnK1UQF+ZgNe0tcKhwoUBntF5guh3XGvBxHMrtukjwQBl6AEQrUvV/03ijiMRnTCoQEVhwiHRn1FIkUuAGrcd+CANwygJmoABaA4Gba/7sw26eu3LvHyQBmWfVw7fkgLpKApydow4zb0N1R2g/FAD7Zk74q3kxG4sdv2HcgKtnznDwQ7JwwcNhGBQFSbhhwLTr+G9AQRnk0qa0AFTuUApWHJ+cR+Fd6uEaM/M7W7wHapBtL6AzflDf9gjdA/yCA59o1zggOvWN6sIArOc0oDOWe6hi9YfJAW+EQHhiIBtms5R6UAWbJQw/hLovkAXtdAgKVv2qYIa1raui1a133WneUBRsOW4JrW1qa1J2k4koAs9ADGWrCdW66tCQcDmM0AP0chua14IpejPI6C4kHuKA0kMKGCCSjvdEihzSGNIDCcnYYkd47l8xjYlsh0nlDEl3FvPhkRG9LcSO0VC+yBthTQiBjhrb4IAzEyPQfkgMpobXgmih5JNd2aANxygM3ow/kxT910d5HReKAtzraGu1AArZiG61oNDFeGV2A1qRvoEBpZCC2ExrG4ABAWOEQGc8oD/sMXs/yCAw+jXOCA69Y3qwgCs5zSgMzKGnCdfwQEl9AK+gL9mtx7UA2Bah88iQHc0MYWHY4g1Fd/ggLlqyTY0N0N2vI62u1EIDP2JMO4TgonrIbqH8w1OHSEAde5AUxKwxWjGCpqcBidqAG2M0+czJPMY8Bo1Aloy+PegDcxMthQ3RHZMaXHsQEElbLYl3kPaHUzphXbigC2GRQGX0dZwUzEgHJjnOZ1HAkfOnYgNXVAVo8VrRiQAN4CAzVrWiYlYUD72Dompg10OsoB0lBEJgY3IBAeTjsu3wQGftk4wf/OPk5Aadr8EB7fQGe09f9iidnzCAyGjXOCA67Y3qwgC02OSUBmA2l/e7wQEd9AK+gGFoz8SgExoBqM9uvvQCuj+EoBNaAajPbr70B5cb/CUAuDbs+JQCENuzegEYbdiAkDqZIBpA395QHjWgGozIpXXTpQCuj+EoDww27AenFAPBAyQHt9AMiMa7MAoBgl2Z3Rh8EBNfQCvoADpuayjxtI+YQGf0aljUIDq9lMowIArFFQgM5a0m4g3SRVAZGcko4OER4/5FAUDKzPtYnvOQC81mfaxPecgF5rM+1ie85ALzWZ9rE95yAXmsz7WJ7zkAvNZn2sT3nIBeazPtYnvOQC81mfaxPecgF5rM+1ie85ALzWZ9rE95yAXmsz7WJ7zkAvNZn2sT3nIBeazPtYnvOQC81mfaxPecgF5rM+1ie85ALzWZ9rE95yAXmsz7WJ7zkAvNZn2sT3nIBeazPtYnvOQC81mfaxPecgHizYz8Hve4bCSR3IDRWHYt2mCA2crBo2iAtoCKJBBQFV9nNKAj4pZsCAXFLNgQC4pZsCAXFLNgQC4pZsCAXFLNgQC4pZsCAXFLNgQC4pZsCAXFLNgQC4pZsCAXFLNgQC4pZsCAXFLNgQC4pZsCAXFLNgQC4pZsCAXFLNgQC4pZsCAXFLNgQDm2Y0akBZhSoCAnAQ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pic>
        <p:nvPicPr>
          <p:cNvPr id="156681" name="Picture 9" descr="http://www.linux-ipv6.org/v6ready/IPv6_ready_logo_phase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7124" y="4725144"/>
            <a:ext cx="786764" cy="9411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2975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Multi-Platform </a:t>
            </a:r>
            <a:r>
              <a:rPr lang="fr-BE" dirty="0" err="1" smtClean="0"/>
              <a:t>Build</a:t>
            </a:r>
            <a:r>
              <a:rPr lang="fr-BE" dirty="0" smtClean="0"/>
              <a:t> System</a:t>
            </a:r>
            <a:endParaRPr lang="fr-BE" dirty="0"/>
          </a:p>
        </p:txBody>
      </p:sp>
      <p:pic>
        <p:nvPicPr>
          <p:cNvPr id="4" name="Picture 12" descr="C:\Users\simon\Desktop\Z1-B-mediu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161" y="4755074"/>
            <a:ext cx="1150271" cy="83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5" descr="C:\Users\simon\Desktop\tmote-sky-blue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916832"/>
            <a:ext cx="934112" cy="60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 descr="C:\Users\simon\Desktop\F304CROE0105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36912"/>
            <a:ext cx="1009969" cy="89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redwirellc.com/store/sites/default/files/imagecache/product_full/econotag-r2-top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00" b="99229" l="800" r="996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340999">
            <a:off x="7429083" y="3883339"/>
            <a:ext cx="900581" cy="43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à coins arrondis 7"/>
          <p:cNvSpPr/>
          <p:nvPr/>
        </p:nvSpPr>
        <p:spPr>
          <a:xfrm>
            <a:off x="611560" y="2204864"/>
            <a:ext cx="1440160" cy="4320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sz="2400" b="1" dirty="0" smtClean="0"/>
              <a:t>User </a:t>
            </a:r>
            <a:r>
              <a:rPr lang="fr-BE" sz="2400" b="1" dirty="0" err="1" smtClean="0"/>
              <a:t>App</a:t>
            </a:r>
            <a:endParaRPr lang="fr-BE" sz="2400" b="1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611560" y="2636912"/>
            <a:ext cx="1440160" cy="122413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err="1" smtClean="0"/>
              <a:t>App</a:t>
            </a:r>
            <a:r>
              <a:rPr lang="fr-BE" dirty="0" smtClean="0"/>
              <a:t>-</a:t>
            </a:r>
            <a:r>
              <a:rPr lang="fr-BE" dirty="0" err="1" smtClean="0"/>
              <a:t>specific</a:t>
            </a:r>
            <a:r>
              <a:rPr lang="fr-BE" dirty="0" smtClean="0"/>
              <a:t> </a:t>
            </a:r>
            <a:r>
              <a:rPr lang="fr-BE" dirty="0" err="1" smtClean="0"/>
              <a:t>conf</a:t>
            </a:r>
            <a:endParaRPr lang="fr-BE" dirty="0" smtClean="0"/>
          </a:p>
        </p:txBody>
      </p:sp>
      <p:sp>
        <p:nvSpPr>
          <p:cNvPr id="10" name="Rectangle à coins arrondis 9"/>
          <p:cNvSpPr/>
          <p:nvPr/>
        </p:nvSpPr>
        <p:spPr>
          <a:xfrm>
            <a:off x="2627784" y="2204864"/>
            <a:ext cx="1440160" cy="4320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sz="2400" b="1" dirty="0" smtClean="0"/>
              <a:t>Platform</a:t>
            </a:r>
            <a:endParaRPr lang="fr-BE" sz="2400" b="1" dirty="0"/>
          </a:p>
        </p:txBody>
      </p:sp>
      <p:sp>
        <p:nvSpPr>
          <p:cNvPr id="11" name="Rectangle à coins arrondis 10"/>
          <p:cNvSpPr/>
          <p:nvPr/>
        </p:nvSpPr>
        <p:spPr>
          <a:xfrm>
            <a:off x="2627784" y="2636912"/>
            <a:ext cx="1440160" cy="122413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Platform-</a:t>
            </a:r>
            <a:r>
              <a:rPr lang="fr-BE" dirty="0" err="1" smtClean="0"/>
              <a:t>specific</a:t>
            </a:r>
            <a:r>
              <a:rPr lang="fr-BE" dirty="0" smtClean="0"/>
              <a:t> </a:t>
            </a:r>
            <a:r>
              <a:rPr lang="fr-BE" dirty="0" err="1" smtClean="0"/>
              <a:t>conf</a:t>
            </a:r>
            <a:endParaRPr lang="fr-BE" dirty="0"/>
          </a:p>
        </p:txBody>
      </p:sp>
      <p:sp>
        <p:nvSpPr>
          <p:cNvPr id="12" name="Rectangle à coins arrondis 11"/>
          <p:cNvSpPr/>
          <p:nvPr/>
        </p:nvSpPr>
        <p:spPr>
          <a:xfrm>
            <a:off x="4644008" y="2204864"/>
            <a:ext cx="1440160" cy="4320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sz="2400" b="1" dirty="0" err="1" smtClean="0"/>
              <a:t>Contiki</a:t>
            </a:r>
            <a:endParaRPr lang="fr-BE" sz="2400" b="1" dirty="0"/>
          </a:p>
        </p:txBody>
      </p:sp>
      <p:sp>
        <p:nvSpPr>
          <p:cNvPr id="13" name="Rectangle à coins arrondis 12"/>
          <p:cNvSpPr/>
          <p:nvPr/>
        </p:nvSpPr>
        <p:spPr>
          <a:xfrm>
            <a:off x="4644008" y="2636912"/>
            <a:ext cx="1440160" cy="122413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Default</a:t>
            </a:r>
          </a:p>
          <a:p>
            <a:pPr algn="ctr"/>
            <a:r>
              <a:rPr lang="fr-BE" dirty="0" err="1" smtClean="0"/>
              <a:t>Conf</a:t>
            </a:r>
            <a:endParaRPr lang="fr-BE" dirty="0"/>
          </a:p>
        </p:txBody>
      </p:sp>
      <p:sp>
        <p:nvSpPr>
          <p:cNvPr id="14" name="Rectangle à coins arrondis 13"/>
          <p:cNvSpPr/>
          <p:nvPr/>
        </p:nvSpPr>
        <p:spPr>
          <a:xfrm>
            <a:off x="611560" y="5085184"/>
            <a:ext cx="5472608" cy="4320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b="1" dirty="0" err="1" smtClean="0"/>
              <a:t>Contiki</a:t>
            </a:r>
            <a:r>
              <a:rPr lang="fr-BE" b="1" dirty="0" smtClean="0"/>
              <a:t> Modules &amp; Applications</a:t>
            </a:r>
            <a:endParaRPr lang="fr-BE" b="1" dirty="0"/>
          </a:p>
        </p:txBody>
      </p:sp>
      <p:sp>
        <p:nvSpPr>
          <p:cNvPr id="15" name="Rectangle à coins arrondis 14"/>
          <p:cNvSpPr/>
          <p:nvPr/>
        </p:nvSpPr>
        <p:spPr>
          <a:xfrm>
            <a:off x="611560" y="5517232"/>
            <a:ext cx="864096" cy="4320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RPL</a:t>
            </a:r>
            <a:endParaRPr lang="fr-BE" dirty="0"/>
          </a:p>
        </p:txBody>
      </p:sp>
      <p:sp>
        <p:nvSpPr>
          <p:cNvPr id="16" name="Rectangle à coins arrondis 15"/>
          <p:cNvSpPr/>
          <p:nvPr/>
        </p:nvSpPr>
        <p:spPr>
          <a:xfrm>
            <a:off x="1475656" y="5517232"/>
            <a:ext cx="864096" cy="4320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Coffee</a:t>
            </a:r>
            <a:endParaRPr lang="fr-BE" dirty="0"/>
          </a:p>
        </p:txBody>
      </p:sp>
      <p:sp>
        <p:nvSpPr>
          <p:cNvPr id="17" name="Rectangle à coins arrondis 16"/>
          <p:cNvSpPr/>
          <p:nvPr/>
        </p:nvSpPr>
        <p:spPr>
          <a:xfrm>
            <a:off x="2339752" y="5517232"/>
            <a:ext cx="864096" cy="4320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Shell</a:t>
            </a:r>
            <a:endParaRPr lang="fr-BE" dirty="0"/>
          </a:p>
        </p:txBody>
      </p:sp>
      <p:sp>
        <p:nvSpPr>
          <p:cNvPr id="18" name="Rectangle à coins arrondis 17"/>
          <p:cNvSpPr/>
          <p:nvPr/>
        </p:nvSpPr>
        <p:spPr>
          <a:xfrm>
            <a:off x="3203848" y="5517232"/>
            <a:ext cx="1080120" cy="4320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err="1" smtClean="0"/>
              <a:t>Profiling</a:t>
            </a:r>
            <a:endParaRPr lang="fr-BE" dirty="0"/>
          </a:p>
        </p:txBody>
      </p:sp>
      <p:sp>
        <p:nvSpPr>
          <p:cNvPr id="19" name="Rectangle à coins arrondis 18"/>
          <p:cNvSpPr/>
          <p:nvPr/>
        </p:nvSpPr>
        <p:spPr>
          <a:xfrm>
            <a:off x="4283968" y="5517232"/>
            <a:ext cx="1080120" cy="4320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…</a:t>
            </a:r>
            <a:endParaRPr lang="fr-BE" dirty="0"/>
          </a:p>
        </p:txBody>
      </p:sp>
      <p:sp>
        <p:nvSpPr>
          <p:cNvPr id="20" name="Flèche droite 19"/>
          <p:cNvSpPr/>
          <p:nvPr/>
        </p:nvSpPr>
        <p:spPr>
          <a:xfrm>
            <a:off x="2195736" y="3140968"/>
            <a:ext cx="288032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Flèche droite 20"/>
          <p:cNvSpPr/>
          <p:nvPr/>
        </p:nvSpPr>
        <p:spPr>
          <a:xfrm>
            <a:off x="4211960" y="3140968"/>
            <a:ext cx="288032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" name="Flèche droite 21"/>
          <p:cNvSpPr/>
          <p:nvPr/>
        </p:nvSpPr>
        <p:spPr>
          <a:xfrm>
            <a:off x="6372200" y="3140968"/>
            <a:ext cx="720080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" name="Flèche droite 22"/>
          <p:cNvSpPr/>
          <p:nvPr/>
        </p:nvSpPr>
        <p:spPr>
          <a:xfrm rot="1735948">
            <a:off x="6362100" y="3666200"/>
            <a:ext cx="720080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" name="Flèche droite 23"/>
          <p:cNvSpPr/>
          <p:nvPr/>
        </p:nvSpPr>
        <p:spPr>
          <a:xfrm rot="19847058">
            <a:off x="6361546" y="2587462"/>
            <a:ext cx="720080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" name="Flèche droite 24"/>
          <p:cNvSpPr/>
          <p:nvPr/>
        </p:nvSpPr>
        <p:spPr>
          <a:xfrm rot="2740152">
            <a:off x="6315265" y="4240918"/>
            <a:ext cx="720080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280584" name="Picture 8" descr="cart, shopping icon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49368" y="4077072"/>
            <a:ext cx="638200" cy="638200"/>
          </a:xfrm>
          <a:prstGeom prst="rect">
            <a:avLst/>
          </a:prstGeom>
          <a:noFill/>
        </p:spPr>
      </p:pic>
      <p:sp>
        <p:nvSpPr>
          <p:cNvPr id="30" name="Flèche droite 29"/>
          <p:cNvSpPr/>
          <p:nvPr/>
        </p:nvSpPr>
        <p:spPr>
          <a:xfrm rot="18714015">
            <a:off x="833344" y="4797152"/>
            <a:ext cx="288032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" name="Flèche droite 30"/>
          <p:cNvSpPr/>
          <p:nvPr/>
        </p:nvSpPr>
        <p:spPr>
          <a:xfrm rot="13628378">
            <a:off x="1703199" y="4808419"/>
            <a:ext cx="288032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" name="Flèche droite 31"/>
          <p:cNvSpPr/>
          <p:nvPr/>
        </p:nvSpPr>
        <p:spPr>
          <a:xfrm rot="16200000">
            <a:off x="1265392" y="4797152"/>
            <a:ext cx="288032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4" name="Flèche droite 33"/>
          <p:cNvSpPr/>
          <p:nvPr/>
        </p:nvSpPr>
        <p:spPr>
          <a:xfrm rot="16200000">
            <a:off x="1295636" y="3969060"/>
            <a:ext cx="216024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Contiki</a:t>
            </a:r>
            <a:endParaRPr lang="fr-BE" dirty="0"/>
          </a:p>
        </p:txBody>
      </p:sp>
      <p:sp>
        <p:nvSpPr>
          <p:cNvPr id="6" name="TextBox 8"/>
          <p:cNvSpPr txBox="1"/>
          <p:nvPr/>
        </p:nvSpPr>
        <p:spPr>
          <a:xfrm>
            <a:off x="462873" y="242088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 smtClean="0"/>
              <a:t>2001</a:t>
            </a:r>
            <a:endParaRPr lang="fr-BE" b="1" dirty="0"/>
          </a:p>
        </p:txBody>
      </p:sp>
      <p:sp>
        <p:nvSpPr>
          <p:cNvPr id="10" name="Rectangle 9"/>
          <p:cNvSpPr/>
          <p:nvPr/>
        </p:nvSpPr>
        <p:spPr>
          <a:xfrm>
            <a:off x="528841" y="2833866"/>
            <a:ext cx="1234847" cy="1630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" name="Rectangle 10"/>
          <p:cNvSpPr/>
          <p:nvPr/>
        </p:nvSpPr>
        <p:spPr>
          <a:xfrm>
            <a:off x="1763689" y="2833866"/>
            <a:ext cx="2520279" cy="163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Rectangle 11"/>
          <p:cNvSpPr/>
          <p:nvPr/>
        </p:nvSpPr>
        <p:spPr>
          <a:xfrm>
            <a:off x="4283968" y="2833864"/>
            <a:ext cx="2448272" cy="1630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" name="TextBox 16"/>
          <p:cNvSpPr txBox="1"/>
          <p:nvPr/>
        </p:nvSpPr>
        <p:spPr>
          <a:xfrm>
            <a:off x="611560" y="3049796"/>
            <a:ext cx="79208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BE" sz="2800" b="1" dirty="0" err="1" smtClean="0">
                <a:solidFill>
                  <a:srgbClr val="C00000"/>
                </a:solidFill>
              </a:rPr>
              <a:t>uIP</a:t>
            </a:r>
            <a:endParaRPr lang="fr-BE" sz="2000" b="1" dirty="0">
              <a:solidFill>
                <a:srgbClr val="C00000"/>
              </a:solidFill>
            </a:endParaRPr>
          </a:p>
        </p:txBody>
      </p:sp>
      <p:sp>
        <p:nvSpPr>
          <p:cNvPr id="15" name="TextBox 8"/>
          <p:cNvSpPr txBox="1"/>
          <p:nvPr/>
        </p:nvSpPr>
        <p:spPr>
          <a:xfrm>
            <a:off x="1687009" y="2420888"/>
            <a:ext cx="130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 smtClean="0"/>
              <a:t>2003-2004</a:t>
            </a:r>
            <a:endParaRPr lang="fr-BE" b="1" dirty="0"/>
          </a:p>
        </p:txBody>
      </p:sp>
      <p:sp>
        <p:nvSpPr>
          <p:cNvPr id="16" name="Rectangle 15"/>
          <p:cNvSpPr/>
          <p:nvPr/>
        </p:nvSpPr>
        <p:spPr>
          <a:xfrm>
            <a:off x="1907704" y="3049796"/>
            <a:ext cx="309634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sz="2800" b="1" dirty="0" err="1" smtClean="0">
                <a:solidFill>
                  <a:schemeClr val="tx2"/>
                </a:solidFill>
              </a:rPr>
              <a:t>Contiki</a:t>
            </a:r>
            <a:r>
              <a:rPr lang="fr-BE" sz="2800" b="1" dirty="0" smtClean="0">
                <a:solidFill>
                  <a:schemeClr val="tx2"/>
                </a:solidFill>
              </a:rPr>
              <a:t>,</a:t>
            </a:r>
          </a:p>
          <a:p>
            <a:r>
              <a:rPr lang="fr-BE" sz="2800" b="1" dirty="0" err="1" smtClean="0">
                <a:solidFill>
                  <a:schemeClr val="tx2"/>
                </a:solidFill>
              </a:rPr>
              <a:t>Protothreads</a:t>
            </a:r>
            <a:endParaRPr lang="fr-BE" sz="2800" b="1" dirty="0" smtClean="0">
              <a:solidFill>
                <a:schemeClr val="tx2"/>
              </a:solidFill>
            </a:endParaRPr>
          </a:p>
          <a:p>
            <a:endParaRPr lang="fr-BE" sz="2800" b="1" dirty="0">
              <a:solidFill>
                <a:schemeClr val="tx2"/>
              </a:solidFill>
            </a:endParaRPr>
          </a:p>
        </p:txBody>
      </p:sp>
      <p:sp>
        <p:nvSpPr>
          <p:cNvPr id="17" name="TextBox 8"/>
          <p:cNvSpPr txBox="1"/>
          <p:nvPr/>
        </p:nvSpPr>
        <p:spPr>
          <a:xfrm>
            <a:off x="4207289" y="2420888"/>
            <a:ext cx="130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 smtClean="0"/>
              <a:t>2007</a:t>
            </a:r>
            <a:endParaRPr lang="fr-BE" b="1" dirty="0"/>
          </a:p>
        </p:txBody>
      </p:sp>
      <p:sp>
        <p:nvSpPr>
          <p:cNvPr id="18" name="Rectangle 17"/>
          <p:cNvSpPr/>
          <p:nvPr/>
        </p:nvSpPr>
        <p:spPr>
          <a:xfrm>
            <a:off x="4355976" y="3052117"/>
            <a:ext cx="309634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sz="2800" b="1" dirty="0" smtClean="0">
                <a:solidFill>
                  <a:schemeClr val="accent3">
                    <a:lumMod val="50000"/>
                  </a:schemeClr>
                </a:solidFill>
              </a:rPr>
              <a:t>COOJA,</a:t>
            </a:r>
          </a:p>
          <a:p>
            <a:r>
              <a:rPr lang="fr-BE" sz="2800" b="1" dirty="0" smtClean="0">
                <a:solidFill>
                  <a:schemeClr val="accent3">
                    <a:lumMod val="50000"/>
                  </a:schemeClr>
                </a:solidFill>
              </a:rPr>
              <a:t>Power </a:t>
            </a:r>
            <a:r>
              <a:rPr lang="fr-BE" sz="2800" b="1" dirty="0" err="1" smtClean="0">
                <a:solidFill>
                  <a:schemeClr val="accent3">
                    <a:lumMod val="50000"/>
                  </a:schemeClr>
                </a:solidFill>
              </a:rPr>
              <a:t>Profiling</a:t>
            </a:r>
            <a:endParaRPr lang="fr-BE" sz="2800" b="1" dirty="0" smtClean="0">
              <a:solidFill>
                <a:schemeClr val="accent3">
                  <a:lumMod val="50000"/>
                </a:schemeClr>
              </a:solidFill>
            </a:endParaRPr>
          </a:p>
          <a:p>
            <a:endParaRPr lang="fr-BE" sz="2800" b="1" dirty="0">
              <a:solidFill>
                <a:schemeClr val="tx2"/>
              </a:solidFill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462873" y="407707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 smtClean="0"/>
              <a:t>2008</a:t>
            </a:r>
            <a:endParaRPr lang="fr-BE" b="1" dirty="0"/>
          </a:p>
        </p:txBody>
      </p:sp>
      <p:sp>
        <p:nvSpPr>
          <p:cNvPr id="21" name="Rectangle 20"/>
          <p:cNvSpPr/>
          <p:nvPr/>
        </p:nvSpPr>
        <p:spPr>
          <a:xfrm>
            <a:off x="4067945" y="4490050"/>
            <a:ext cx="2520279" cy="163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" name="Rectangle 21"/>
          <p:cNvSpPr/>
          <p:nvPr/>
        </p:nvSpPr>
        <p:spPr>
          <a:xfrm>
            <a:off x="6588224" y="4492276"/>
            <a:ext cx="1944216" cy="1608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" name="TextBox 16"/>
          <p:cNvSpPr txBox="1"/>
          <p:nvPr/>
        </p:nvSpPr>
        <p:spPr>
          <a:xfrm>
            <a:off x="611560" y="4705980"/>
            <a:ext cx="216024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BE" sz="2800" b="1" dirty="0" err="1" smtClean="0">
                <a:solidFill>
                  <a:srgbClr val="C00000"/>
                </a:solidFill>
              </a:rPr>
              <a:t>SICSLoWPAN</a:t>
            </a:r>
            <a:endParaRPr lang="fr-BE" sz="2000" b="1" dirty="0">
              <a:solidFill>
                <a:srgbClr val="C00000"/>
              </a:solidFill>
            </a:endParaRPr>
          </a:p>
        </p:txBody>
      </p:sp>
      <p:sp>
        <p:nvSpPr>
          <p:cNvPr id="24" name="TextBox 8"/>
          <p:cNvSpPr txBox="1"/>
          <p:nvPr/>
        </p:nvSpPr>
        <p:spPr>
          <a:xfrm>
            <a:off x="3995936" y="4077072"/>
            <a:ext cx="130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 smtClean="0"/>
              <a:t>2009-2010</a:t>
            </a:r>
            <a:endParaRPr lang="fr-BE" b="1" dirty="0"/>
          </a:p>
        </p:txBody>
      </p:sp>
      <p:sp>
        <p:nvSpPr>
          <p:cNvPr id="25" name="Rectangle 24"/>
          <p:cNvSpPr/>
          <p:nvPr/>
        </p:nvSpPr>
        <p:spPr>
          <a:xfrm>
            <a:off x="4067944" y="4705980"/>
            <a:ext cx="309634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sz="2800" b="1" dirty="0" err="1" smtClean="0">
                <a:solidFill>
                  <a:schemeClr val="tx2"/>
                </a:solidFill>
              </a:rPr>
              <a:t>Many</a:t>
            </a:r>
            <a:r>
              <a:rPr lang="fr-BE" sz="2800" b="1" dirty="0" smtClean="0">
                <a:solidFill>
                  <a:schemeClr val="tx2"/>
                </a:solidFill>
              </a:rPr>
              <a:t> more</a:t>
            </a:r>
          </a:p>
          <a:p>
            <a:r>
              <a:rPr lang="fr-BE" sz="2800" b="1" dirty="0" err="1" smtClean="0">
                <a:solidFill>
                  <a:schemeClr val="tx2"/>
                </a:solidFill>
              </a:rPr>
              <a:t>Platforms</a:t>
            </a:r>
            <a:endParaRPr lang="fr-BE" sz="2800" b="1" dirty="0" smtClean="0">
              <a:solidFill>
                <a:schemeClr val="tx2"/>
              </a:solidFill>
            </a:endParaRPr>
          </a:p>
          <a:p>
            <a:endParaRPr lang="fr-BE" sz="2800" b="1" dirty="0">
              <a:solidFill>
                <a:schemeClr val="tx2"/>
              </a:solidFill>
            </a:endParaRPr>
          </a:p>
        </p:txBody>
      </p:sp>
      <p:sp>
        <p:nvSpPr>
          <p:cNvPr id="26" name="TextBox 8"/>
          <p:cNvSpPr txBox="1"/>
          <p:nvPr/>
        </p:nvSpPr>
        <p:spPr>
          <a:xfrm>
            <a:off x="6511545" y="4077072"/>
            <a:ext cx="130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 smtClean="0"/>
              <a:t>2011</a:t>
            </a:r>
            <a:endParaRPr lang="fr-BE" b="1" dirty="0"/>
          </a:p>
        </p:txBody>
      </p:sp>
      <p:sp>
        <p:nvSpPr>
          <p:cNvPr id="27" name="Rectangle 26"/>
          <p:cNvSpPr/>
          <p:nvPr/>
        </p:nvSpPr>
        <p:spPr>
          <a:xfrm>
            <a:off x="6660232" y="4708301"/>
            <a:ext cx="21602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sz="2800" b="1" dirty="0" err="1" smtClean="0">
                <a:solidFill>
                  <a:schemeClr val="accent3">
                    <a:lumMod val="50000"/>
                  </a:schemeClr>
                </a:solidFill>
              </a:rPr>
              <a:t>ContikiRPL</a:t>
            </a:r>
            <a:endParaRPr lang="fr-BE" sz="2800" b="1" dirty="0" smtClean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fr-BE" sz="2800" b="1" dirty="0" err="1" smtClean="0">
                <a:solidFill>
                  <a:schemeClr val="accent3">
                    <a:lumMod val="50000"/>
                  </a:schemeClr>
                </a:solidFill>
              </a:rPr>
              <a:t>ContikiMAC</a:t>
            </a:r>
            <a:endParaRPr lang="fr-BE" sz="2800" b="1" dirty="0" smtClean="0">
              <a:solidFill>
                <a:schemeClr val="accent3">
                  <a:lumMod val="50000"/>
                </a:schemeClr>
              </a:solidFill>
            </a:endParaRPr>
          </a:p>
          <a:p>
            <a:endParaRPr lang="fr-BE" sz="2800" b="1" dirty="0">
              <a:solidFill>
                <a:schemeClr val="tx2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39552" y="4492277"/>
            <a:ext cx="3528391" cy="1608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56677" name="Picture 5" descr="http://dunkels.com/adam/img/adam1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548680"/>
            <a:ext cx="1314450" cy="1733551"/>
          </a:xfrm>
          <a:prstGeom prst="rect">
            <a:avLst/>
          </a:prstGeom>
          <a:noFill/>
        </p:spPr>
      </p:pic>
      <p:sp>
        <p:nvSpPr>
          <p:cNvPr id="156679" name="AutoShape 7" descr="data:image/jpeg;base64,/9j/4AAQSkZJRgABAQAAAQABAAD/2wCEAAkGBxQSEhQTEhQUFBQSEBkUFRUXFxQVFhAVGBcWFhcUFRQYHCggGBolGxQUITEhJSkrLi4uFx8zODMsNygtLisBCgoKDg0OGxAQGiwkICUsLCwtLCwsLCwsLC8sLCwsMCwsLCwsLCwsLC0sLCwsLCwsLCwsLCwsLCwsLCwsLCwsLP/AABEIAPYAzQMBEQACEQEDEQH/xAAbAAABBQEBAAAAAAAAAAAAAAAFAAIDBAYHAf/EAEUQAAECAwQECQkHAwQDAQAAAAEAAgMEEQUSITEGQVFhExUiMnFygZHBBxQWM1OSobHhJEJSYmPR8CWisiNDgvFzwtI0/8QAGwEBAAMBAQEBAAAAAAAAAAAAAAEEBQMGAgf/xAA4EQACAQIDBgMHAwMEAwAAAAAAAQIDEQQhMQUSE0FRcSJhgSMykaGxwdFC4fAGFDMkQ1LxYnKy/9oADAMBAAIRAxEAPwDuBKAqzE0GoAbGtwDWgK50ibtQHnpE3agF6RN2oBekTdqAXpE3agF6RN2oBekTdqAXpE3agF6RN2oBekTdqAXpE3agF6RN2oBekTdqAXpE3agF6RN2oBekTdqAXpE3agF6RN2oBekTdqAXpE3agJYdvg60AQlrQDkBfa6qAbGNAgMxaka8DQ66IDOx7OLv9xw7PqgK5sT9V3d9UAuJP1Xd31QC4k/Vd3fVALiT9V3d9UAuJP1Xd31QC4k/Vd3fVALiT9V3d9UAuJP1Xd31QC4k/Vd3fVALiT9V3d9UAuJP1Xd31QC4k/Vd3fVALiT9V3d9UAuJP1Xd31QC4k/Vd3fVAMNkAf7x7vqgIjIM9v8AL91O6+hG8uo8WY0/7zu76qCSRtjVyiu7vqgPeJP1Xd31QFW1Jcy8IxA9xu0wpv6UBe0btkupUoDoUlGq2qAsTh5JQGSiGt/r+AQEN1AK6gFdQCuoBXUArqAV1ANKmxB4UsLnmKA8oUAqFAe4oLkceZawVe4NA1kgD4qG0tT7hCU3aKu/ICxNKIZfch1dvyHZXH4L5hJTdo5nWvh5UI71RpeRWn7adkynTSvdVXoYWTy53trZLv8AhHncTteMfDSV/PkCI8w93PLjXaT/ANKK0IYaS4jk3/4qy+L1MepjK9T3pP6fQfJyjX/zPbh2haGExkKt1FW76vq/oc4py1ZadZdMWktO4kfJWZKE/eimd4Tq084Sa9RrZ6NBPKq9u0UDh4O7e9Uq2z4vOn8DTw+1ZJ7tZeq+5oLMtdsQCpBvZOyrTMEajuWVKLi7PU24yUldPIi00H2SKdw+YXyfRndFY2IQHXrIdyAgCc5zSgMmwYv6/gEAriAVxAK4gFcQCuIBpCkgaWoDy4pIFcQCuIBXEA19BnhQV6BtKEmZtfSYNq2DifxHIdA1qtUrpZRNfCbLc/FVyXTmZGfnnxDVxc9xwAzPQAPBV1vVJGvN0sLTbSsg1YkjDl4b3x8Yz20aK+qrjWgOJyFDTMrcoqGGipXV1r+Fz+R+cbU2isROSqPySWfr+E35jGxGl2AApU1eTQ0FaUGs5DpVKtjZ1JqWWTuvr/10MOHDTtFesn9kM87e7AUAOoNy6Na5TxNSa3W8voOPUeUcuyQRsmG/hWDllrm3iSCAG4cup1CoxXXDVI06iu7plii6zmld/t1NI2fDWuaxlARgS4uoaUvEEUr0U6VsPD3abl8C8sZZNKK9fqVYctBiXWPY8OL6Va8NBDqCvKBxGdNa+5Tqwu7q3b+a9TnGnQq2jZ3v15d7Z26ZepnLRkxLRnNbEbEhk4uaR2PoCaOafhUa184ijx6XE3bSXInB4lYatwXJSi9H0LVrzvCSEZruezku6Q6ixj0YK0W5wQHYbG9WEAVnOaUBlpcYxOv4BASXEAriAVxAK4gPCxSQecGgFwaARYgPLiE2PeDQFOamg3L+b9w3pcJXyRhretoxCWtPJrq1796p1a29ktD0WB2eqfjn730AER9MSq+pqtpK5ZsSC4h0YkhmQGV47zs3LTw0eEnUtor+vL5nhP6h2i5QtF5PJfdhOWs58TlUo0k8o5HbRRSwdau9/rnd8zxUKUpK/IvxrEMLg3t/1zwrQ5t0iESS26y+Tyqk3TlRcq2HnStvFv8AtdzdlHxZq+WXa/PoyePZ8OG6NGaXCC1zWhoJDnCK285gc3KgOFcDShXNrV8jtKhCnKVRN7unxXl8jyzxBjHgb8cwmQnljXuFBE5Tg4NaaNFBvxJVrC4XjXf6Va67s5RqUZvhXlaztfrmxCNCBuwnuYBqdTBwFSAcg1acZU4Xpxnu2byz++np6HLfh+htLz/mhHPzhh0HBODSKhzg5odXGoqMelcam0lTluwjded19iau9D9Lt1Kk3MCLDESnKDrkTfUcl/bQg7xvU4fa26lGUcr9dF9zlXhxYqstdJd+T9efmB5+YLYcUaokEd7HXPk0HtXDEw3Ksoo9bg6vFoQk+n0yLei3OC4Fk7DY3qwgCs5zSgMzJDGJ1vBAWbiAVxAK4gFcUkCuIBXEA27XJCbHohIDyIQ0VP8A2gB0SK6IbrMtuofuf5vQgyWllphlYMM19o78R/DXYFUrVP0o3tmYOy4s/T8mSJVY2xkvLOjxWwmazjuCsUIXd2Y21MVux4cdXr2N/aFmsgthQ6ciGy+8fixADekkAdFVtYanxKbppe87X6L+aHgtrNcSLlpFX7+XqSWRMEgMbDhuLjXFoONScKmgFMKDYtCtTjHO7SXQz8FVco7sYpt9V6in2MfCaCSXFxJAqBDGq6MgczguU6KqXhNZZd79bnSruums87vsija0eJFhNZd5ENwLn0ebzg24284k05OpVpbKi7JTz6Pn8MyticXVqU91x8K1eeuiuBmy2OZHQusNkqMt5Ta7P76r5mdxL8gnINAFKYV/hV7gwpx3YrL+fMsYeTepFM8Kxzi2IQ10QC6SSCHfeLcQW1qD2YYrzWOpyhWk3o3kXE6izjLnp3+QYl9G3RYb3sAhueXQYkLENZEaah7Scmktbhqv7FwjTbTNGngXUhJxybya5XT17fnoYfSKTfCa5jxR0MxGnWKVhkEHYb1e1Xa0lJq3RfRGpgqUqVFQlqr/AFLmivOC5Fs7FY3qwgCs5zSgM5Zo5UTreCAvXUArqA9DEAriARbRSCO5VAPuKARR4gaMe7xOwIAeyE6Mdjdv4tw2BAVtI7UbKwDcpfdVrdx1u7PmvirPdiW8Fh+PVS5LNnKory4knWs89YlZWIY76CqmKu7HxVqKnByZu/JpYdGmO8YuyWjFWVjx9Wo6k3N8wvphDuOhRC0OAqCDkSMQD3/Ba+zndShex5zbS3ZQqNXSvkUpaZhGhvOBMEGKRQue+tCxgIo3IGoyGCtThUXLnl0t1fUoUq1FvWzcfF1b6LKy79Miy94ewCHBADMXPN5xPWdhQfzBckt2Xilry/YsuSnC0KeS1evxY6C6XALYovXsxC4QAbKCtHEbSklWveD062Ij/bWcaqvf/jdfs+4Y0fl5cgmDBIbU1fEoTWlLra1woSqmKnWXvy9EaGApYZpulTy6y+3oBrZ4IvrCugAlt1rboAFOVWgzNdvTqVuhvqNpmfilSc707dkrfZc+4pOcDIbmFgcXPDmEgG68ZEg86mobV81qCqSTei1PqjXUKbha7buu/wB/IZbdqx7kJr2FrXlz+FGF8thPAaaYVrV3YMMFl4yEYzUab1vfyLXHrz3YyjrfPr4X/wBmMta9GlXTD+c9jnV28u4D3Q2rm/I2IJqKvqN0V5wUH0disb1YQBWc5pQGfsocqJ1vBAELqkHoagPaIBUQEVKncpA+6oBDMxwwb6d28oQD4EAxTedUMz3u3lCSWamsmQxnlTX+w+aEHNdMJsujFta3OTuqM6duHYqNaV5Hp9mUOHSu9XmAFxNIbLS5jRocMa3Cqs4eOdzG2tWtFQXM7pZsoIUNrBqaFbMAityz+HguYOdm3rD+UXfD1uFUUirjMOq9Jw58u5jOJjDhucSRFhARHtIo0wyQAYb/ALxBz7tS2ViVOSjyeSfn5nmZbPdKDnfxRza5W8mG4s6IkNoiRHULG84Al2IqQGt5IJBoTj2KpGluSbjH4fu8/M0pVlUppTk80tf2WXk3n6E9n2a4OY6G4GGXk8IAC5nJI19J6CvirWjZqSztp6nWhhpKUZQfhvrzWX89Q7PMPBuqQaNNbwN1w1ghpCpU340adaL4bz+OnyA0Cxb1Iha1uNWwgDS7928Tjnid2CtyxO74E/X8fYz4YLe9o0l0iunK/wBX8CaX0ea03i7EOOoEXSKUocK6/hivieMbVkjpT2cou7ef2MhpPAa6LEhQ4j4j7j3kVoyCHAQ24DNxD91AMslXrVOJu5WsjpQwSp1HUcm7vTkiG35S5IRGDKFAaO3CvxquReAWi3OCgHYbG9WEAVnOaUAAsjnRet4IAkpIEgEgGPOpSiUPAUAhmo4YN+r9zuQgGy8IxjedzAa4/e3ncgJJyarRjBnkNu87vn8wGxQJeFEiuxe1hcTv1Dvook7K51o0+JNR6s47MxC5xJzJWaz2UFZWISVB9Gh8mshwsyYhyYr9KNonk8fV3678sjrq6lMSEFCbs+9EZEa8tLKgtoHNiNdS81zTqNB24rtCtuxcWr3+RwqUFKakna3zvyBczJwoTzdh1AJpVriIjXjlQ7zAS17fukgYGit06s6i979rc7Pk+fxM6tQp0ZZR+Ts09VdXs1yv2CVnyz23TCNyG41dDiBxI3syIJ1g7Fxqzi7qeb6r7lqhTnGzp5R5qV/lz+IVKql4imZpjAXPcABmSaDvKEmVtK34sweCkmk1wMYijW9WvOPw6VAIYFjtlYbqm8+IRwjziXffdU9g70BV0hhf02Zec3N/9goBkdFucEB2GxvVhAFZzmlAALI50XreCAIkqQNvIQK8gPIe1SyTyYmAxpc4gAbTT4qEr6ENpK7MrNaQQHP5cTk1xIBN6moU1LqqFR8ji8TS/wCRcmLfhGjGOAJAo04E1yqDkNdNfRnzcWtTopJ6BKQl6CtaudiSh9oF6ezFyUI/G8N7ByvALhXfhNDZkN6vfojk6onqCKZdRpX1FXdjlWnuQcjpvkwk7kvfObytFI8a227s2hdTEqSAFaGl8rCNDEvnYwXv7hh8VydWC5lyns/EVFdRt3yB7dP5YnERBvLf2UKvA6S2XiEskn6haRtqXmOY8V3GhC6pp6FGdOdN2krMuRGxPuxSOkNd8SKr6R8leLKR3f79B+VrfmQoBX9HIZN6K58U/ncSO7IIQFIUNkMckBoA1IDOWxFL3hgzJoemtXd3JH/EoEe6aw7tmRm7IY+YRkmA0W5wUA7DY3qwgCs5zSgM9ZZ5UTreCAvPcpIIzEUkAm0NJYEKovXzsbj8clZp4SrPlbuUq20cPS1ld9FmZqe00jO5MFoZXAfecejUrkcDCOc3f6GXV2vVqPdpK1/Vga0555rDc8vdWsVxNau/APyt+J6AulOmveSt0/nVnOrWl/jcrvm/PovJfNkEBoa3hHUONIbTk8jAuP5W/E4bV8zze6vX8Hel4Vvv0/PZfNlaKS4kkkkmpOsnbVfEoq1ixCbvcPaMaUPgvEOKbzHGgcdXSqFanu5rQ0qVXeVnqFPKRMgw4IBwN53yCoYh5I39jx8Un2OfKob5WnsqbSutFeNFHaMrUJHWbGn4crJw3RDTk4DW47AFdlNRV2eaoUJ1pbsEY639KYswS0G5D1MBz6x1qlUquR6TC4CnRV9X1ABK5F8SATHFpvNJaRkQvqMnF3RxrUIVY7skb3QzSwxDwMY8oZHar9Oe8rnlcVhpUJ7r05G5hvwX2yuxxKAoz8zdbX+V1V7cegFSQB7ChX3mKchg2uvf4qAe6eu/p8x1PEIyTAaLc4KAdhsb1YQBWc5pQGakogaYhP4vBfUYuTsj4nNQV2Dbat1zAeDaKjWcfgr1HBpvxsysXtGUIvhr4mPfb0SYvQ4hxYK4YBw6FYoRjSruFtc0UsXUliMJGrfTJg960jERPDdwTOEOD31EP8oydE+YG+p1KtPxy3eS1/H3ZfpLgw3/ANUvd8l1+y9SpJwr5rR1xoq4jZsG85Bca+KhFZO7LOE2fVqSTkrILQLGmI/LuBoIo1tea0c1o3AfvrVRYqKysajwM29667cl5FCblHQ3FrwQQuykpK6OO64OzKU1DqF8TjdWO9OVncnmbRdGgQw7OHVh71h4lWdj2Gxs4SfmD1VNsjiwr1NxX3CW67lfE0FWhuNll0eJMRGw2VcaADY0LrGEqjuyhXxNPBx4dNZ/zU2lkaEMDQYxLnHVqCsKlBcjIlj8RJ33n6EdvaHhrC+BU3RUsOJptb+y5VaCteJo4Pacm9yr8fyYtwoqhuniAidEMNzYjc2mq7UZWkZ20qHEpN81mdl0dtDhoLX7W4q+eYCZfRQDMWzMGI8Q25k47hkflTsO1CA1JwRDYGjUFJAH07d9gj9QfMIz65GF0W5wXyDsNjerCAKznNKAzEsK8KPzeC+oS3ZJnxUjvRaAtrQKgrXpyPPVoGCnP9KM1+qt13QVOLy3aq5HPZ3i38PLmsu4Shywc+hNGAXnHY0Z9pwA3kK3OpaF46vT+fMz6VC9RqeSWb7L86LzBlqRC+Kx5HJDg0MGQbk1oHcqOMpONJW5a+ZrbNxKniHvJZ6eVtEvQ38GCx11kMANGLqZVGqu7H4rJPQhtgoKDUpIAWl8oHQg/W007D9VYw0rSsVcVC8d7oYUhXGVIsqFtLw2kH4U8FiY9Wqeh7HYDvQl3+wxUTeIpiJdaSvqKu7HKtUVODk+Rt/J5ZAbD4Zw5T8loxVlY8bUm5ycnqza1X0fA6GcUPrkc30zs0QYxLRRr+UN1cx3qhWhuyPUbOr8WlnqsjPLiaAyK2oKlanzNXjY3HkwnKwnMP3StJO6ueMqR3JOPRmqtWdDGnH/AL3d47SN6k5g6xJU1MV+bstw1BSAzVCADpyfsMfqj5hGfXIxWi3OC+Qdhsb1YQBWc5pQGYlDjE63ggKtoQq1Wjh53iY+Lp2kzCaRydQVf3eJBxZjOTo1o1EJkX7Oxv33NBi7hTkNPYb3aNi5YK8l4v05FnatqbtDSfif2X39SDgqQ3xMiOTD65GLv+INektXaut/2fq+37/YrYN8Fcd9l35v0X1ND5PZoOgFv3mGhWA04uzPXRkpRUlzNYoJAGlk81sPg68pxqRsG9WsNTbe8U8XVSjuczElXGU4MpvdVzvygfGqxto++ux7D+n37Oa819Bizj0RWmG3nsZ+JwXfDq8rmTtapalu9WdisqBchMaNTQrp5stVUkj2KGSZ7TqWvQA/Wx3wP1AXCurxuamyqm7VceqOdKkekPChDNB5N4t18bYM91cu1aNP3UeRxqtXl3NRDBmItf8AbYewn+V7yda+yqG2igoEIHVQADTg/Yo/V8QpZ9GO0W5wXyDsNjerCAKznNKAy8tnE6/ggFHbUKxh5WlYqYuF436GWtyWqCtalLM89iqd0ZOzBSK+Hnwgq3eRhRcrqjiM9JHZp4nBK2cou3owjaZAIhjKELvS7N7vew6AFbpLLeerz/HyM/FSSkqcdI5evN+rK+j026WjOdSrHDKtMVQr4KU6l1oauF2pClRUZJtoJz+lMV+DaMG7P3iukMDCOuZxq7Vqzyjkvn8QM6IXYk1XVqx8wm3myKYihoJK4TaSuy7STk7IfJWY/wA3fHcKX3gDoxosPFPfzPXbHapzcfL6FGiryw9SMN+UbI2qePw1StwITTlZuyz089DyzmXpqEN/7Lrh+ZmbYecV3+x2NjcB0KyYthwahI5ADdI2Vlog/LXuIXOqvAy1gZWrxOWOzWeeuQ0oA5osS+kKH97lPI1V2n8VO4YaytCn7iPIY13xE+50STlhDaGhdCqS0QCKAz+m/wD+GN1fEIyTH6Lc4KAdhsb1YQBWc5pQGYlc4nW8EBIWr6Ts7nzKO8rAW1INQVrU5XMCtC2TMPOOECMI1KmHVzRtcQQ2u4Eg9i+sZDepKS5HHZlTh13Tekh8YZH8Qr3q7TmpxUkZVam6dRxfIruC+mfCIXlc5NLU6wi5OyQ6VhRIpuw2Fx26u9UK2LhHJZmzhcBVkryyRprI0LJIfMGtMQ0ZBZ1SrKbzNulRjTWQS0vgXJUBuADxl0Fd8HbiFTaf+HLqc6GtddqL/Tvuh/S7tj1/6y+g+xjSbhdP7LGw+jPU7YXii+/2OyNGHYrBjntEB7dUkA+38JeL1PEL4qe6yzg1evHucofmelZx69EcU0BRESdka7yYS3Je/aVpRVlY8ZVlvTcurZvbq+jmK6gGRB8URKAOnQ+wxur4hAYzRbnBQDsNjerCAKznNKAzMmMYnW8EBPRSQDJmjqjWAK9oqr2GnlYzMZTtK/UxmkUpUFaULSi4swq14TU1yBlnvvQQDnDN09GpcsFKydN8mdtqwUpRrR0kvmNijBXWZcdSKQY0tJze00dXHoI2YKpRjCbe9nJdfxoaWJnVppOGUZLK2Xo3rl3LVn2m6Wih9asryhsG1Vsdhv8Acj6l3ZWN/wBqb7fg6lJTDYrA9pqCFlm+CtMof2V25zfnTxVnCP2qKO0l7B90cu2q1tJf6eXp9Th/TUrbRh2l/wDLIWvuRYb9jgsDDvOx7fa9O9NS6M7XJEOhtdtaFcPPE9xCD26gAGm0xcliNb3AdgxPyXGu7RNHZlPer36HMFRPUFeddyaazgulKN5FPHVeHRbOq6EyHBSzBTEiqvnkjQ3VIFdQEV2p6FJIB09b9hjdXxCgGI0W5wUA7DY3qwgCs5zSgM5Zwxi9YfJATx28k9FO/BSQCZdl50V29daErSK+JhvQ7Aa2peoK16Ujz+Jp3TMdJciM5hyiD+4L4n7PEKXKWR9Uvb4KUOcM/QmiNWgYpBZhDZgNdzYouncdRWVim6NVVInodnqOJw8qE+WaLtqyBhuLHD6jURuWhTqRqwujHq0p0Kji9UXdDbcMCJwMQ8hx5J2HYsXF4fhSutGen2fjOPC0veXz8zaaVNDpSIRsaf7gvjC/5UdMer4eXp9TkcxEu960MdHeoSRmbErKjjqdR6J/VNDZyDh8QvLxbjI/T6sY16TS0aOm+T+1BGgBh5zMCtBO6ueRlFxk4vVGquqSCOK8NzQHM9NbY4aLdbzIdW9J1n4U7FSrzvKy5HpdmYfh0956vP05GbXA0ySxZEzEyxgxANSreHjzPP7Wr3kqa7s7ZLwAxoaNQorJjEl1CRkTZtRBHjYaAz+n7fsMfq+IQGD0W5wUA7DY3qwgCs5zSgM/ZQxi9YIC3MM5PaPmFJAOsRleE6xRBq+QOtaXpUbFq0Z3VzCxFPdbRz63YRY4PGbXXu5dsTDfo3WqzKWCqcHE2eksviWJiho4ZOFVZoVOJTUiji6PBrSgDJ9poHDNpqOxccXT36bLOza/CrJ8nkdBhSgn5Nj2+tY3D835SsvC4h0pZ6M9BtDBrEQuveWn4MJOyxBIOBB7QQtmpCNWFmeZo1Z0Kl1qjTWPbvDSkWBEPLbDw/MBQ+CxoU3SrqLPTVK0a+FlKPQxFpDA9K0cV/iZi4B+3j3N+zRkTUnDiQ6CK1nZEGw79689Vpb2a1Pd4HHOg92Xu/QytmTUWRj1oRQ0e04HuXKnU3PDIvYzBLELi0tfqdHgaVS7oYfwgB2E0oejWrHEj1Mh4WunbcfwMvpBpXeqyCc83/8AyPHVq2rhUr8omng9mO+/W+H5/BjyVVN0iivPNbi44AL7pwcnYq4rExowuzp3k/0c4CHwjxy349C0ErKx5Oc3OTk9WbG6pPk8cKIBrYesowOuKAZ3ygt+wR+p4hSDnmi3OCgHYbG9WEAVnOaUACsUcqL1ggCExDq1wGdMOnUpIBlkUESI3abw6ChJ5bkvk7aKdqt4aXIzsbDPeMFpDK1BWrSd8jz+JjZqS5AWzXVhFhzhup/xOS44R7k5UumaLG0lxacK65qz7ojjEHDbqVqpUhFeJmfQo1Jy8CbNr5MoUVjHte0hlatqvPVLbz3dD2lHe4a39bZlnTfR+8DHhjEesA1/n/dX8Fibezl6GRtTBb3toLv+Tnt0tdeGBHxGsK/VoqbT5oyKGJlSTjyasU7S5pK54lezfY7YJ+3j3R1/QmMBJwyTq7T0BYR60qaTSsGZwLaOGAeOcNxP3ujHpXxOnGWpZw+LqUH4Xl05GMnNEZlgvNYXt1EUrTe1VJUJLTM3aO1KM14vC/MDxJOIDQw3g9Vy+OHLoWv7qha++viTSlizEU0ZDdjrIoukaEnqUq+1aUVaGb+Ru9FtBmwSIkblP2agrcYqKsjBrV51pb02bYNovo4iIQkTYesqQPuqAK6gM35RG/0+Y6niEBzbRbnBQDsNjerCAKznNKAC2COVF6wQBi6pADm4XBRQ8Zf+p/YmncgCM7CESEaY4VC+6Ut2SONeG9Bo59bzHVuthuccjhzenYFf/uow0zMp4CdVZ5EujWhDr3CRiLrhi0a+lVamJlKe/HJ6F2jgKcKXCl4le+ZqZPRaXhG8IYJrmVwbbd2W4xUVaKsgsyGBgAAoPo9La4HWgOXaZ2GIES8ynBvOA/AfwnwW1hMRxI2eqPL7RwfBlvR91/Ly/Bk48O8KAV26h2nUumJlFQd3yOWCpzlVi0uaOiaNS73QWtAwpSjQWt7ziVgnrTUyVlNbi7E/AdiAIUQDHS7Tm0HsQHrIQGQAQD6IBBqkmw9sJRcD7qAV1AK6gM15Rm/06Z/8fiEBzDRbnBQDsNjerCAKznNKAD6PDlRusEAYvbcEAyZlhEbQ9h2FSAVBiOlzdcKsJw+n7fPNAEODhxRkDXvCAqmzHt9W+m4ivyogPR5wNTT3oBjxG13W9n7lCChHiHW8u6Mu8UCkFbzLhRdLA5pzBGHx/ZTGTi7pnxOEZq0ldFmDotABDiwVGrUOxQ227smMVFWSsGYUINFGig3ISPQCQCogHBiE2HiElyR4aoB7RAKiAVEB4aDNAZXykRxxdMAY1YBXVzggOZ6LDlBQDsFjerCAKznNKAEaOc6N1ggDhCAYYezBAMiMqKEBwOooCg+zm1q0uZ8QpAhLRdUX4BAO8zinOI75fJAJtlDNxJ6cT3lAWYUixuqvSgJ7o2IDwwwgPOCCAXBBLg94MJcHoagHIBIBIBjooGZCAjMwNQJQDbzzuUA9bL7cUBn/ACkQwLOmOqP8ggOYaNc4IDr1jerCAKznNKAD6PHlRusEAavIBXkAryA8JQDSwIBtzYSgFV21AecI7YEAuGOz4oBecbigF5xuPwUgXnO4/BALzn8pQHnDn8PxUA84V2wIBco6/kgFwNcySgHNggICQAIB15AK8gMx5SXf06P1R/kEBzHRrnBAdesb1YQBWc5pQASwjyovWCALX0Ar6ApQbTD3FrWnA6yAobsC2HPOTf7giBBFnrhAiAsrkTl3hSCwIlckBGYzvw/3BANMy78PxCAjkrSbEL2jOG667pQFlz9gqgG33fg/uCAhlJ9sQvaMHQ3XXDYUBZrszQHnL/CPeCAa+I8ZsPYQUAyBPNcaA0cM2nAjsQDY87dPNJ7QgK0S2mtpeaRVwbXDAnKqAnnbSEOlQTUVwooTuAbM6Vw2c5r8SAKUJJOAAUgNw41QDtCAzflHf/T4/QP8ggOb6Nc4IDr1jerCAKznNKAAWQaGL1h8kAR4RALhEAJs9nLPWKAKQLVHDmXumrWtN7CnK1UQF+ZgNe0tcKhwoUBntF5guh3XGvBxHMrtukjwQBl6AEQrUvV/03ijiMRnTCoQEVhwiHRn1FIkUuAGrcd+CANwygJmoABaA4Gba/7sw26eu3LvHyQBmWfVw7fkgLpKApydow4zb0N1R2g/FAD7Zk74q3kxG4sdv2HcgKtnznDwQ7JwwcNhGBQFSbhhwLTr+G9AQRnk0qa0AFTuUApWHJ+cR+Fd6uEaM/M7W7wHapBtL6AzflDf9gjdA/yCA59o1zggOvWN6sIArOc0oDOWe6hi9YfJAW+EQHhiIBtms5R6UAWbJQw/hLovkAXtdAgKVv2qYIa1raui1a133WneUBRsOW4JrW1qa1J2k4koAs9ADGWrCdW66tCQcDmM0AP0chua14IpejPI6C4kHuKA0kMKGCCSjvdEihzSGNIDCcnYYkd47l8xjYlsh0nlDEl3FvPhkRG9LcSO0VC+yBthTQiBjhrb4IAzEyPQfkgMpobXgmih5JNd2aANxygM3ow/kxT910d5HReKAtzraGu1AArZiG61oNDFeGV2A1qRvoEBpZCC2ExrG4ABAWOEQGc8oD/sMXs/yCAw+jXOCA69Y3qwgCs5zSgMzKGnCdfwQEl9AK+gL9mtx7UA2Bah88iQHc0MYWHY4g1Fd/ggLlqyTY0N0N2vI62u1EIDP2JMO4TgonrIbqH8w1OHSEAde5AUxKwxWjGCpqcBidqAG2M0+czJPMY8Bo1Aloy+PegDcxMthQ3RHZMaXHsQEElbLYl3kPaHUzphXbigC2GRQGX0dZwUzEgHJjnOZ1HAkfOnYgNXVAVo8VrRiQAN4CAzVrWiYlYUD72Dompg10OsoB0lBEJgY3IBAeTjsu3wQGftk4wf/OPk5Aadr8EB7fQGe09f9iidnzCAyGjXOCA67Y3qwgC02OSUBmA2l/e7wQEd9AK+gGFoz8SgExoBqM9uvvQCuj+EoBNaAajPbr70B5cb/CUAuDbs+JQCENuzegEYbdiAkDqZIBpA395QHjWgGozIpXXTpQCuj+EoDww27AenFAPBAyQHt9AMiMa7MAoBgl2Z3Rh8EBNfQCvoADpuayjxtI+YQGf0aljUIDq9lMowIArFFQgM5a0m4g3SRVAZGcko4OER4/5FAUDKzPtYnvOQC81mfaxPecgF5rM+1ie85ALzWZ9rE95yAXmsz7WJ7zkAvNZn2sT3nIBeazPtYnvOQC81mfaxPecgF5rM+1ie85ALzWZ9rE95yAXmsz7WJ7zkAvNZn2sT3nIBeazPtYnvOQC81mfaxPecgF5rM+1ie85ALzWZ9rE95yAXmsz7WJ7zkAvNZn2sT3nIBeazPtYnvOQC81mfaxPecgHizYz8Hve4bCSR3IDRWHYt2mCA2crBo2iAtoCKJBBQFV9nNKAj4pZsCAXFLNgQC4pZsCAXFLNgQC4pZsCAXFLNgQC4pZsCAXFLNgQC4pZsCAXFLNgQC4pZsCAXFLNgQC4pZsCAXFLNgQC4pZsCAXFLNgQC4pZsCAXFLNgQC4pZsCAXFLNgQDm2Y0akBZhSoCAnAQ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pic>
        <p:nvPicPr>
          <p:cNvPr id="156681" name="Picture 9" descr="http://www.linux-ipv6.org/v6ready/IPv6_ready_logo_phase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7124" y="4725144"/>
            <a:ext cx="786764" cy="9411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2975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ContikiMAC</a:t>
            </a:r>
            <a:r>
              <a:rPr lang="fr-BE" dirty="0" smtClean="0"/>
              <a:t>: </a:t>
            </a:r>
            <a:r>
              <a:rPr lang="fr-BE" dirty="0" err="1" smtClean="0"/>
              <a:t>Sleepy</a:t>
            </a:r>
            <a:r>
              <a:rPr lang="fr-BE" dirty="0" smtClean="0"/>
              <a:t> Radios</a:t>
            </a:r>
            <a:endParaRPr lang="fr-BE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fr-BE" dirty="0" smtClean="0"/>
              <a:t>Radios are power-</a:t>
            </a:r>
            <a:r>
              <a:rPr lang="fr-BE" dirty="0" err="1" smtClean="0"/>
              <a:t>hungry</a:t>
            </a:r>
            <a:endParaRPr lang="fr-BE" dirty="0" smtClean="0"/>
          </a:p>
          <a:p>
            <a:r>
              <a:rPr lang="fr-BE" dirty="0" err="1" smtClean="0"/>
              <a:t>Current</a:t>
            </a:r>
            <a:r>
              <a:rPr lang="fr-BE" dirty="0" smtClean="0"/>
              <a:t> </a:t>
            </a:r>
            <a:r>
              <a:rPr lang="fr-BE" dirty="0" err="1" smtClean="0"/>
              <a:t>Draw</a:t>
            </a:r>
            <a:r>
              <a:rPr lang="fr-BE" dirty="0" smtClean="0"/>
              <a:t> of RX +/- </a:t>
            </a:r>
            <a:r>
              <a:rPr lang="fr-BE" dirty="0" err="1" smtClean="0"/>
              <a:t>same</a:t>
            </a:r>
            <a:r>
              <a:rPr lang="fr-BE" dirty="0" smtClean="0"/>
              <a:t> as TX</a:t>
            </a:r>
          </a:p>
          <a:p>
            <a:endParaRPr lang="fr-BE" dirty="0" smtClean="0"/>
          </a:p>
          <a:p>
            <a:pPr lvl="1">
              <a:buFont typeface="Wingdings"/>
              <a:buChar char="à"/>
            </a:pPr>
            <a:r>
              <a:rPr lang="fr-BE" sz="3200" dirty="0" err="1" smtClean="0">
                <a:sym typeface="Wingdings" pitchFamily="2" charset="2"/>
              </a:rPr>
              <a:t>ContikiMAC</a:t>
            </a:r>
            <a:r>
              <a:rPr lang="fr-BE" sz="3200" dirty="0" smtClean="0">
                <a:sym typeface="Wingdings" pitchFamily="2" charset="2"/>
              </a:rPr>
              <a:t>: </a:t>
            </a:r>
            <a:r>
              <a:rPr lang="fr-BE" sz="3200" dirty="0" err="1" smtClean="0">
                <a:sym typeface="Wingdings" pitchFamily="2" charset="2"/>
              </a:rPr>
              <a:t>Duty</a:t>
            </a:r>
            <a:r>
              <a:rPr lang="fr-BE" sz="3200" dirty="0" smtClean="0">
                <a:sym typeface="Wingdings" pitchFamily="2" charset="2"/>
              </a:rPr>
              <a:t> Cycle the Radio</a:t>
            </a:r>
          </a:p>
          <a:p>
            <a:pPr lvl="1">
              <a:buNone/>
            </a:pPr>
            <a:r>
              <a:rPr lang="fr-BE" sz="3200" dirty="0" smtClean="0">
                <a:sym typeface="Wingdings" pitchFamily="2" charset="2"/>
              </a:rPr>
              <a:t>        - </a:t>
            </a:r>
            <a:r>
              <a:rPr lang="fr-BE" sz="3200" dirty="0" err="1" smtClean="0">
                <a:sym typeface="Wingdings" pitchFamily="2" charset="2"/>
              </a:rPr>
              <a:t>Builds</a:t>
            </a:r>
            <a:r>
              <a:rPr lang="fr-BE" sz="3200" dirty="0" smtClean="0">
                <a:sym typeface="Wingdings" pitchFamily="2" charset="2"/>
              </a:rPr>
              <a:t> on </a:t>
            </a:r>
            <a:r>
              <a:rPr lang="fr-BE" sz="3200" dirty="0" err="1" smtClean="0">
                <a:sym typeface="Wingdings" pitchFamily="2" charset="2"/>
              </a:rPr>
              <a:t>previous</a:t>
            </a:r>
            <a:r>
              <a:rPr lang="fr-BE" sz="3200" dirty="0" smtClean="0">
                <a:sym typeface="Wingdings" pitchFamily="2" charset="2"/>
              </a:rPr>
              <a:t> RDC </a:t>
            </a:r>
            <a:r>
              <a:rPr lang="fr-BE" sz="3200" dirty="0" err="1" smtClean="0">
                <a:sym typeface="Wingdings" pitchFamily="2" charset="2"/>
              </a:rPr>
              <a:t>protocols</a:t>
            </a:r>
            <a:endParaRPr lang="fr-BE" sz="3200" dirty="0" smtClean="0">
              <a:sym typeface="Wingdings" pitchFamily="2" charset="2"/>
            </a:endParaRPr>
          </a:p>
          <a:p>
            <a:pPr lvl="1">
              <a:buNone/>
            </a:pPr>
            <a:r>
              <a:rPr lang="fr-BE" sz="3200" dirty="0" smtClean="0">
                <a:sym typeface="Wingdings" pitchFamily="2" charset="2"/>
              </a:rPr>
              <a:t>        - No </a:t>
            </a:r>
            <a:r>
              <a:rPr lang="fr-BE" sz="3200" dirty="0" err="1" smtClean="0">
                <a:sym typeface="Wingdings" pitchFamily="2" charset="2"/>
              </a:rPr>
              <a:t>synchronization</a:t>
            </a:r>
            <a:endParaRPr lang="fr-BE" sz="3200" dirty="0" smtClean="0">
              <a:sym typeface="Wingdings" pitchFamily="2" charset="2"/>
            </a:endParaRPr>
          </a:p>
          <a:p>
            <a:pPr lvl="1">
              <a:buNone/>
            </a:pPr>
            <a:r>
              <a:rPr lang="fr-BE" sz="3200" dirty="0" smtClean="0">
                <a:sym typeface="Wingdings" pitchFamily="2" charset="2"/>
              </a:rPr>
              <a:t>        - </a:t>
            </a:r>
            <a:r>
              <a:rPr lang="fr-BE" sz="3200" dirty="0" err="1" smtClean="0">
                <a:sym typeface="Wingdings" pitchFamily="2" charset="2"/>
              </a:rPr>
              <a:t>Supporting</a:t>
            </a:r>
            <a:r>
              <a:rPr lang="fr-BE" sz="3200" dirty="0" smtClean="0">
                <a:sym typeface="Wingdings" pitchFamily="2" charset="2"/>
              </a:rPr>
              <a:t> </a:t>
            </a:r>
            <a:r>
              <a:rPr lang="fr-BE" sz="3200" dirty="0" err="1" smtClean="0">
                <a:sym typeface="Wingdings" pitchFamily="2" charset="2"/>
              </a:rPr>
              <a:t>Async</a:t>
            </a:r>
            <a:r>
              <a:rPr lang="fr-BE" sz="3200" dirty="0" smtClean="0">
                <a:sym typeface="Wingdings" pitchFamily="2" charset="2"/>
              </a:rPr>
              <a:t> communications</a:t>
            </a:r>
          </a:p>
          <a:p>
            <a:pPr lvl="1">
              <a:buNone/>
            </a:pPr>
            <a:r>
              <a:rPr lang="fr-BE" sz="3200" dirty="0" smtClean="0">
                <a:sym typeface="Wingdings" pitchFamily="2" charset="2"/>
              </a:rPr>
              <a:t>        - &lt; 1% </a:t>
            </a:r>
            <a:r>
              <a:rPr lang="fr-BE" sz="3200" dirty="0" err="1" smtClean="0">
                <a:sym typeface="Wingdings" pitchFamily="2" charset="2"/>
              </a:rPr>
              <a:t>Duty</a:t>
            </a:r>
            <a:r>
              <a:rPr lang="fr-BE" sz="3200" dirty="0" smtClean="0">
                <a:sym typeface="Wingdings" pitchFamily="2" charset="2"/>
              </a:rPr>
              <a:t> Cycle </a:t>
            </a:r>
            <a:r>
              <a:rPr lang="fr-BE" sz="3200" dirty="0" err="1" smtClean="0">
                <a:sym typeface="Wingdings" pitchFamily="2" charset="2"/>
              </a:rPr>
              <a:t>achieved</a:t>
            </a:r>
            <a:endParaRPr lang="fr-BE" sz="3200" dirty="0" smtClean="0">
              <a:sym typeface="Wingdings" pitchFamily="2" charset="2"/>
            </a:endParaRPr>
          </a:p>
          <a:p>
            <a:pPr lvl="1">
              <a:buFont typeface="Wingdings"/>
              <a:buChar char="à"/>
            </a:pPr>
            <a:endParaRPr lang="fr-BE" sz="3200" dirty="0" smtClean="0">
              <a:sym typeface="Wingdings" pitchFamily="2" charset="2"/>
            </a:endParaRPr>
          </a:p>
          <a:p>
            <a:pPr>
              <a:buNone/>
            </a:pPr>
            <a:endParaRPr lang="fr-BE" dirty="0" smtClean="0"/>
          </a:p>
        </p:txBody>
      </p:sp>
      <p:sp>
        <p:nvSpPr>
          <p:cNvPr id="4" name="Rectangle 3"/>
          <p:cNvSpPr/>
          <p:nvPr/>
        </p:nvSpPr>
        <p:spPr>
          <a:xfrm>
            <a:off x="1547664" y="6453336"/>
            <a:ext cx="6192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BE" dirty="0" smtClean="0">
                <a:hlinkClick r:id="rId2"/>
              </a:rPr>
              <a:t>http://dunkels.com/adam/dunkels11contikimac.pdf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32123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ContikiMAC</a:t>
            </a:r>
            <a:r>
              <a:rPr lang="fr-BE" dirty="0" smtClean="0"/>
              <a:t>: </a:t>
            </a:r>
            <a:r>
              <a:rPr lang="fr-BE" dirty="0" err="1" smtClean="0"/>
              <a:t>Sleepy</a:t>
            </a:r>
            <a:r>
              <a:rPr lang="fr-BE" dirty="0" smtClean="0"/>
              <a:t> Radios</a:t>
            </a:r>
            <a:endParaRPr lang="fr-BE" dirty="0"/>
          </a:p>
        </p:txBody>
      </p:sp>
      <p:sp>
        <p:nvSpPr>
          <p:cNvPr id="4" name="Rectangle 3"/>
          <p:cNvSpPr/>
          <p:nvPr/>
        </p:nvSpPr>
        <p:spPr>
          <a:xfrm>
            <a:off x="1979712" y="3140968"/>
            <a:ext cx="72008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 4"/>
          <p:cNvSpPr/>
          <p:nvPr/>
        </p:nvSpPr>
        <p:spPr>
          <a:xfrm>
            <a:off x="395536" y="2348880"/>
            <a:ext cx="1080120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A</a:t>
            </a:r>
          </a:p>
          <a:p>
            <a:pPr algn="ctr"/>
            <a:r>
              <a:rPr lang="fr-BE" dirty="0" smtClean="0"/>
              <a:t>(</a:t>
            </a:r>
            <a:r>
              <a:rPr lang="fr-BE" dirty="0" err="1" smtClean="0"/>
              <a:t>sender</a:t>
            </a:r>
            <a:r>
              <a:rPr lang="fr-BE" dirty="0" smtClean="0"/>
              <a:t>)</a:t>
            </a:r>
            <a:endParaRPr lang="fr-BE" dirty="0"/>
          </a:p>
        </p:txBody>
      </p:sp>
      <p:sp>
        <p:nvSpPr>
          <p:cNvPr id="6" name="Rectangle 5"/>
          <p:cNvSpPr/>
          <p:nvPr/>
        </p:nvSpPr>
        <p:spPr>
          <a:xfrm>
            <a:off x="395536" y="3140968"/>
            <a:ext cx="1080120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B</a:t>
            </a:r>
          </a:p>
          <a:p>
            <a:pPr algn="ctr"/>
            <a:r>
              <a:rPr lang="fr-BE" dirty="0" smtClean="0"/>
              <a:t>(</a:t>
            </a:r>
            <a:r>
              <a:rPr lang="fr-BE" dirty="0" err="1" smtClean="0"/>
              <a:t>receiver</a:t>
            </a:r>
            <a:r>
              <a:rPr lang="fr-BE" dirty="0" smtClean="0"/>
              <a:t>)</a:t>
            </a:r>
            <a:endParaRPr lang="fr-BE" dirty="0"/>
          </a:p>
        </p:txBody>
      </p:sp>
      <p:sp>
        <p:nvSpPr>
          <p:cNvPr id="8" name="Rectangle 7"/>
          <p:cNvSpPr/>
          <p:nvPr/>
        </p:nvSpPr>
        <p:spPr>
          <a:xfrm>
            <a:off x="2123728" y="3140968"/>
            <a:ext cx="72008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Rectangle 8"/>
          <p:cNvSpPr/>
          <p:nvPr/>
        </p:nvSpPr>
        <p:spPr>
          <a:xfrm>
            <a:off x="4860032" y="3140968"/>
            <a:ext cx="72008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Rectangle 9"/>
          <p:cNvSpPr/>
          <p:nvPr/>
        </p:nvSpPr>
        <p:spPr>
          <a:xfrm>
            <a:off x="5004048" y="3140968"/>
            <a:ext cx="72008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" name="Rectangle 10"/>
          <p:cNvSpPr/>
          <p:nvPr/>
        </p:nvSpPr>
        <p:spPr>
          <a:xfrm>
            <a:off x="7668344" y="3140968"/>
            <a:ext cx="72008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Rectangle 11"/>
          <p:cNvSpPr/>
          <p:nvPr/>
        </p:nvSpPr>
        <p:spPr>
          <a:xfrm>
            <a:off x="7812360" y="3140968"/>
            <a:ext cx="72008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4" name="Connecteur droit avec flèche 13"/>
          <p:cNvCxnSpPr/>
          <p:nvPr/>
        </p:nvCxnSpPr>
        <p:spPr>
          <a:xfrm>
            <a:off x="2123728" y="4077072"/>
            <a:ext cx="288032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161799" y="4077072"/>
            <a:ext cx="978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dirty="0" smtClean="0"/>
              <a:t>~128 ms</a:t>
            </a:r>
            <a:endParaRPr lang="fr-BE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1412777"/>
            <a:ext cx="8229600" cy="1008112"/>
          </a:xfrm>
        </p:spPr>
        <p:txBody>
          <a:bodyPr/>
          <a:lstStyle/>
          <a:p>
            <a:pPr algn="ctr">
              <a:buNone/>
            </a:pPr>
            <a:r>
              <a:rPr lang="fr-BE" dirty="0" err="1" smtClean="0"/>
              <a:t>Sleep</a:t>
            </a:r>
            <a:r>
              <a:rPr lang="fr-BE" dirty="0" smtClean="0"/>
              <a:t>, </a:t>
            </a:r>
            <a:r>
              <a:rPr lang="fr-BE" dirty="0" err="1" smtClean="0"/>
              <a:t>wake</a:t>
            </a:r>
            <a:r>
              <a:rPr lang="fr-BE" dirty="0" smtClean="0"/>
              <a:t> up </a:t>
            </a:r>
            <a:r>
              <a:rPr lang="fr-BE" dirty="0" err="1" smtClean="0"/>
              <a:t>periodically</a:t>
            </a:r>
            <a:endParaRPr lang="fr-BE" dirty="0" smtClean="0"/>
          </a:p>
          <a:p>
            <a:pPr>
              <a:buNone/>
            </a:pPr>
            <a:endParaRPr lang="fr-BE" dirty="0" smtClean="0"/>
          </a:p>
        </p:txBody>
      </p:sp>
    </p:spTree>
    <p:extLst>
      <p:ext uri="{BB962C8B-B14F-4D97-AF65-F5344CB8AC3E}">
        <p14:creationId xmlns:p14="http://schemas.microsoft.com/office/powerpoint/2010/main" val="332123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24" name="Picture 4" descr="http://blogs-images.forbes.com/gartnergroup/files/2012/09/2012Emerging-Technologies-Graphic4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395561"/>
            <a:ext cx="8001000" cy="5057775"/>
          </a:xfrm>
          <a:prstGeom prst="rect">
            <a:avLst/>
          </a:prstGeom>
          <a:noFill/>
        </p:spPr>
      </p:pic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/>
          </a:bodyPr>
          <a:lstStyle/>
          <a:p>
            <a:r>
              <a:rPr lang="fr-BE" sz="5400" dirty="0" smtClean="0"/>
              <a:t>Gartner, 2012</a:t>
            </a:r>
            <a:endParaRPr lang="fr-BE" sz="5400" dirty="0"/>
          </a:p>
        </p:txBody>
      </p:sp>
      <p:sp>
        <p:nvSpPr>
          <p:cNvPr id="7" name="Rectangle 6"/>
          <p:cNvSpPr/>
          <p:nvPr/>
        </p:nvSpPr>
        <p:spPr>
          <a:xfrm>
            <a:off x="1619672" y="2636912"/>
            <a:ext cx="1584176" cy="4320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ContikiMAC</a:t>
            </a:r>
            <a:r>
              <a:rPr lang="fr-BE" dirty="0" smtClean="0"/>
              <a:t>: </a:t>
            </a:r>
            <a:r>
              <a:rPr lang="fr-BE" dirty="0" err="1" smtClean="0"/>
              <a:t>Sleepy</a:t>
            </a:r>
            <a:r>
              <a:rPr lang="fr-BE" dirty="0" smtClean="0"/>
              <a:t> Radios</a:t>
            </a:r>
            <a:endParaRPr lang="fr-BE" dirty="0"/>
          </a:p>
        </p:txBody>
      </p:sp>
      <p:sp>
        <p:nvSpPr>
          <p:cNvPr id="4" name="Rectangle 3"/>
          <p:cNvSpPr/>
          <p:nvPr/>
        </p:nvSpPr>
        <p:spPr>
          <a:xfrm>
            <a:off x="1979712" y="3140968"/>
            <a:ext cx="72008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 4"/>
          <p:cNvSpPr/>
          <p:nvPr/>
        </p:nvSpPr>
        <p:spPr>
          <a:xfrm>
            <a:off x="395536" y="2348880"/>
            <a:ext cx="1080120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A</a:t>
            </a:r>
          </a:p>
          <a:p>
            <a:pPr algn="ctr"/>
            <a:r>
              <a:rPr lang="fr-BE" dirty="0" smtClean="0"/>
              <a:t>(</a:t>
            </a:r>
            <a:r>
              <a:rPr lang="fr-BE" dirty="0" err="1" smtClean="0"/>
              <a:t>sender</a:t>
            </a:r>
            <a:r>
              <a:rPr lang="fr-BE" dirty="0" smtClean="0"/>
              <a:t>)</a:t>
            </a:r>
            <a:endParaRPr lang="fr-BE" dirty="0"/>
          </a:p>
        </p:txBody>
      </p:sp>
      <p:sp>
        <p:nvSpPr>
          <p:cNvPr id="6" name="Rectangle 5"/>
          <p:cNvSpPr/>
          <p:nvPr/>
        </p:nvSpPr>
        <p:spPr>
          <a:xfrm>
            <a:off x="395536" y="3140968"/>
            <a:ext cx="1080120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B</a:t>
            </a:r>
          </a:p>
          <a:p>
            <a:pPr algn="ctr"/>
            <a:r>
              <a:rPr lang="fr-BE" dirty="0" smtClean="0"/>
              <a:t>(</a:t>
            </a:r>
            <a:r>
              <a:rPr lang="fr-BE" dirty="0" err="1" smtClean="0"/>
              <a:t>receiver</a:t>
            </a:r>
            <a:r>
              <a:rPr lang="fr-BE" dirty="0" smtClean="0"/>
              <a:t>)</a:t>
            </a:r>
            <a:endParaRPr lang="fr-BE" dirty="0"/>
          </a:p>
        </p:txBody>
      </p:sp>
      <p:sp>
        <p:nvSpPr>
          <p:cNvPr id="8" name="Rectangle 7"/>
          <p:cNvSpPr/>
          <p:nvPr/>
        </p:nvSpPr>
        <p:spPr>
          <a:xfrm>
            <a:off x="2123728" y="3140968"/>
            <a:ext cx="72008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Rectangle 8"/>
          <p:cNvSpPr/>
          <p:nvPr/>
        </p:nvSpPr>
        <p:spPr>
          <a:xfrm>
            <a:off x="4860032" y="3140968"/>
            <a:ext cx="72008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Rectangle 9"/>
          <p:cNvSpPr/>
          <p:nvPr/>
        </p:nvSpPr>
        <p:spPr>
          <a:xfrm>
            <a:off x="5004048" y="3140968"/>
            <a:ext cx="72008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" name="Rectangle 10"/>
          <p:cNvSpPr/>
          <p:nvPr/>
        </p:nvSpPr>
        <p:spPr>
          <a:xfrm>
            <a:off x="7668344" y="3140968"/>
            <a:ext cx="72008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Rectangle 11"/>
          <p:cNvSpPr/>
          <p:nvPr/>
        </p:nvSpPr>
        <p:spPr>
          <a:xfrm>
            <a:off x="7812360" y="3140968"/>
            <a:ext cx="72008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4" name="Connecteur droit avec flèche 13"/>
          <p:cNvCxnSpPr/>
          <p:nvPr/>
        </p:nvCxnSpPr>
        <p:spPr>
          <a:xfrm>
            <a:off x="2123728" y="4077072"/>
            <a:ext cx="288032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161799" y="4077072"/>
            <a:ext cx="978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dirty="0" smtClean="0"/>
              <a:t>~128 ms</a:t>
            </a:r>
            <a:endParaRPr lang="fr-BE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412777"/>
            <a:ext cx="8229600" cy="1008112"/>
          </a:xfrm>
        </p:spPr>
        <p:txBody>
          <a:bodyPr/>
          <a:lstStyle/>
          <a:p>
            <a:pPr algn="ctr">
              <a:buNone/>
            </a:pPr>
            <a:r>
              <a:rPr lang="fr-BE" dirty="0" err="1" smtClean="0"/>
              <a:t>Unicasts</a:t>
            </a:r>
            <a:r>
              <a:rPr lang="fr-BE" dirty="0" smtClean="0"/>
              <a:t>: </a:t>
            </a:r>
            <a:r>
              <a:rPr lang="fr-BE" dirty="0" err="1" smtClean="0"/>
              <a:t>strobe</a:t>
            </a:r>
            <a:r>
              <a:rPr lang="fr-BE" dirty="0" smtClean="0"/>
              <a:t> </a:t>
            </a:r>
            <a:r>
              <a:rPr lang="fr-BE" dirty="0" err="1" smtClean="0"/>
              <a:t>until</a:t>
            </a:r>
            <a:r>
              <a:rPr lang="fr-BE" dirty="0" smtClean="0"/>
              <a:t> </a:t>
            </a:r>
            <a:r>
              <a:rPr lang="fr-BE" dirty="0" err="1" smtClean="0"/>
              <a:t>ACK’d</a:t>
            </a:r>
            <a:endParaRPr lang="fr-BE" dirty="0" smtClean="0"/>
          </a:p>
          <a:p>
            <a:pPr>
              <a:buNone/>
            </a:pPr>
            <a:endParaRPr lang="fr-BE" dirty="0" smtClean="0"/>
          </a:p>
        </p:txBody>
      </p:sp>
      <p:sp>
        <p:nvSpPr>
          <p:cNvPr id="16" name="Rectangle 15"/>
          <p:cNvSpPr/>
          <p:nvPr/>
        </p:nvSpPr>
        <p:spPr>
          <a:xfrm>
            <a:off x="3059832" y="2348880"/>
            <a:ext cx="28803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Rectangle 19"/>
          <p:cNvSpPr/>
          <p:nvPr/>
        </p:nvSpPr>
        <p:spPr>
          <a:xfrm>
            <a:off x="3419872" y="2348880"/>
            <a:ext cx="28803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Rectangle 20"/>
          <p:cNvSpPr/>
          <p:nvPr/>
        </p:nvSpPr>
        <p:spPr>
          <a:xfrm>
            <a:off x="3779912" y="2348880"/>
            <a:ext cx="28803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30" name="Connecteur droit avec flèche 29"/>
          <p:cNvCxnSpPr/>
          <p:nvPr/>
        </p:nvCxnSpPr>
        <p:spPr>
          <a:xfrm flipV="1">
            <a:off x="3059832" y="3068960"/>
            <a:ext cx="0" cy="18722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2339752" y="5013176"/>
            <a:ext cx="14423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BE" b="1" dirty="0" smtClean="0"/>
              <a:t>Start </a:t>
            </a:r>
            <a:r>
              <a:rPr lang="fr-BE" b="1" dirty="0" err="1" smtClean="0"/>
              <a:t>sending</a:t>
            </a:r>
            <a:endParaRPr lang="fr-BE" b="1" dirty="0" smtClean="0"/>
          </a:p>
          <a:p>
            <a:pPr algn="ctr"/>
            <a:r>
              <a:rPr lang="fr-BE" b="1" dirty="0" err="1" smtClean="0"/>
              <a:t>at</a:t>
            </a:r>
            <a:r>
              <a:rPr lang="fr-BE" b="1" dirty="0" smtClean="0"/>
              <a:t> </a:t>
            </a:r>
            <a:r>
              <a:rPr lang="fr-BE" b="1" dirty="0" err="1" smtClean="0"/>
              <a:t>any</a:t>
            </a:r>
            <a:r>
              <a:rPr lang="fr-BE" b="1" dirty="0" smtClean="0"/>
              <a:t> time</a:t>
            </a:r>
            <a:endParaRPr lang="fr-BE" b="1" dirty="0"/>
          </a:p>
        </p:txBody>
      </p:sp>
    </p:spTree>
    <p:extLst>
      <p:ext uri="{BB962C8B-B14F-4D97-AF65-F5344CB8AC3E}">
        <p14:creationId xmlns:p14="http://schemas.microsoft.com/office/powerpoint/2010/main" val="332123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ContikiMAC</a:t>
            </a:r>
            <a:r>
              <a:rPr lang="fr-BE" dirty="0" smtClean="0"/>
              <a:t>: </a:t>
            </a:r>
            <a:r>
              <a:rPr lang="fr-BE" dirty="0" err="1" smtClean="0"/>
              <a:t>Sleepy</a:t>
            </a:r>
            <a:r>
              <a:rPr lang="fr-BE" dirty="0" smtClean="0"/>
              <a:t> Radios</a:t>
            </a:r>
            <a:endParaRPr lang="fr-BE" dirty="0"/>
          </a:p>
        </p:txBody>
      </p:sp>
      <p:sp>
        <p:nvSpPr>
          <p:cNvPr id="4" name="Rectangle 3"/>
          <p:cNvSpPr/>
          <p:nvPr/>
        </p:nvSpPr>
        <p:spPr>
          <a:xfrm>
            <a:off x="1979712" y="3140968"/>
            <a:ext cx="72008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 4"/>
          <p:cNvSpPr/>
          <p:nvPr/>
        </p:nvSpPr>
        <p:spPr>
          <a:xfrm>
            <a:off x="395536" y="2348880"/>
            <a:ext cx="1080120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A</a:t>
            </a:r>
          </a:p>
          <a:p>
            <a:pPr algn="ctr"/>
            <a:r>
              <a:rPr lang="fr-BE" dirty="0" smtClean="0"/>
              <a:t>(</a:t>
            </a:r>
            <a:r>
              <a:rPr lang="fr-BE" dirty="0" err="1" smtClean="0"/>
              <a:t>sender</a:t>
            </a:r>
            <a:r>
              <a:rPr lang="fr-BE" dirty="0" smtClean="0"/>
              <a:t>)</a:t>
            </a:r>
            <a:endParaRPr lang="fr-BE" dirty="0"/>
          </a:p>
        </p:txBody>
      </p:sp>
      <p:sp>
        <p:nvSpPr>
          <p:cNvPr id="6" name="Rectangle 5"/>
          <p:cNvSpPr/>
          <p:nvPr/>
        </p:nvSpPr>
        <p:spPr>
          <a:xfrm>
            <a:off x="395536" y="3140968"/>
            <a:ext cx="1080120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B</a:t>
            </a:r>
          </a:p>
          <a:p>
            <a:pPr algn="ctr"/>
            <a:r>
              <a:rPr lang="fr-BE" dirty="0" smtClean="0"/>
              <a:t>(</a:t>
            </a:r>
            <a:r>
              <a:rPr lang="fr-BE" dirty="0" err="1" smtClean="0"/>
              <a:t>receiver</a:t>
            </a:r>
            <a:r>
              <a:rPr lang="fr-BE" dirty="0" smtClean="0"/>
              <a:t>)</a:t>
            </a:r>
            <a:endParaRPr lang="fr-BE" dirty="0"/>
          </a:p>
        </p:txBody>
      </p:sp>
      <p:sp>
        <p:nvSpPr>
          <p:cNvPr id="8" name="Rectangle 7"/>
          <p:cNvSpPr/>
          <p:nvPr/>
        </p:nvSpPr>
        <p:spPr>
          <a:xfrm>
            <a:off x="2123728" y="3140968"/>
            <a:ext cx="72008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Rectangle 8"/>
          <p:cNvSpPr/>
          <p:nvPr/>
        </p:nvSpPr>
        <p:spPr>
          <a:xfrm>
            <a:off x="4860032" y="3140968"/>
            <a:ext cx="72008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Rectangle 9"/>
          <p:cNvSpPr/>
          <p:nvPr/>
        </p:nvSpPr>
        <p:spPr>
          <a:xfrm>
            <a:off x="5004048" y="3140968"/>
            <a:ext cx="72008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" name="Rectangle 10"/>
          <p:cNvSpPr/>
          <p:nvPr/>
        </p:nvSpPr>
        <p:spPr>
          <a:xfrm>
            <a:off x="7668344" y="3140968"/>
            <a:ext cx="72008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Rectangle 11"/>
          <p:cNvSpPr/>
          <p:nvPr/>
        </p:nvSpPr>
        <p:spPr>
          <a:xfrm>
            <a:off x="7812360" y="3140968"/>
            <a:ext cx="72008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4" name="Connecteur droit avec flèche 13"/>
          <p:cNvCxnSpPr/>
          <p:nvPr/>
        </p:nvCxnSpPr>
        <p:spPr>
          <a:xfrm>
            <a:off x="2123728" y="4077072"/>
            <a:ext cx="288032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161799" y="4077072"/>
            <a:ext cx="978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dirty="0" smtClean="0"/>
              <a:t>~128 ms</a:t>
            </a:r>
            <a:endParaRPr lang="fr-BE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412777"/>
            <a:ext cx="8229600" cy="1008112"/>
          </a:xfrm>
        </p:spPr>
        <p:txBody>
          <a:bodyPr/>
          <a:lstStyle/>
          <a:p>
            <a:pPr algn="ctr">
              <a:buNone/>
            </a:pPr>
            <a:r>
              <a:rPr lang="fr-BE" dirty="0" err="1" smtClean="0"/>
              <a:t>Unicasts</a:t>
            </a:r>
            <a:r>
              <a:rPr lang="fr-BE" dirty="0" smtClean="0"/>
              <a:t>: </a:t>
            </a:r>
            <a:r>
              <a:rPr lang="fr-BE" dirty="0" err="1" smtClean="0"/>
              <a:t>strobe</a:t>
            </a:r>
            <a:r>
              <a:rPr lang="fr-BE" dirty="0" smtClean="0"/>
              <a:t> </a:t>
            </a:r>
            <a:r>
              <a:rPr lang="fr-BE" dirty="0" err="1" smtClean="0"/>
              <a:t>until</a:t>
            </a:r>
            <a:r>
              <a:rPr lang="fr-BE" dirty="0" smtClean="0"/>
              <a:t> </a:t>
            </a:r>
            <a:r>
              <a:rPr lang="fr-BE" dirty="0" err="1" smtClean="0"/>
              <a:t>ACK’d</a:t>
            </a:r>
            <a:endParaRPr lang="fr-BE" dirty="0" smtClean="0"/>
          </a:p>
          <a:p>
            <a:pPr>
              <a:buNone/>
            </a:pPr>
            <a:endParaRPr lang="fr-BE" dirty="0" smtClean="0"/>
          </a:p>
        </p:txBody>
      </p:sp>
      <p:sp>
        <p:nvSpPr>
          <p:cNvPr id="16" name="Rectangle 15"/>
          <p:cNvSpPr/>
          <p:nvPr/>
        </p:nvSpPr>
        <p:spPr>
          <a:xfrm>
            <a:off x="3059832" y="2348880"/>
            <a:ext cx="28803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Rectangle 19"/>
          <p:cNvSpPr/>
          <p:nvPr/>
        </p:nvSpPr>
        <p:spPr>
          <a:xfrm>
            <a:off x="3419872" y="2348880"/>
            <a:ext cx="28803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Rectangle 20"/>
          <p:cNvSpPr/>
          <p:nvPr/>
        </p:nvSpPr>
        <p:spPr>
          <a:xfrm>
            <a:off x="3779912" y="2348880"/>
            <a:ext cx="28803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" name="Rectangle 21"/>
          <p:cNvSpPr/>
          <p:nvPr/>
        </p:nvSpPr>
        <p:spPr>
          <a:xfrm>
            <a:off x="4139952" y="2348880"/>
            <a:ext cx="28803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" name="Rectangle 22"/>
          <p:cNvSpPr/>
          <p:nvPr/>
        </p:nvSpPr>
        <p:spPr>
          <a:xfrm>
            <a:off x="4499992" y="2348880"/>
            <a:ext cx="28803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" name="Rectangle 23"/>
          <p:cNvSpPr/>
          <p:nvPr/>
        </p:nvSpPr>
        <p:spPr>
          <a:xfrm>
            <a:off x="4860032" y="2348880"/>
            <a:ext cx="28803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" name="Rectangle 24"/>
          <p:cNvSpPr/>
          <p:nvPr/>
        </p:nvSpPr>
        <p:spPr>
          <a:xfrm>
            <a:off x="5220072" y="2348880"/>
            <a:ext cx="28803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" name="Rectangle 25"/>
          <p:cNvSpPr/>
          <p:nvPr/>
        </p:nvSpPr>
        <p:spPr>
          <a:xfrm>
            <a:off x="5220072" y="3140968"/>
            <a:ext cx="288032" cy="64807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9" name="Rectangle 28"/>
          <p:cNvSpPr/>
          <p:nvPr/>
        </p:nvSpPr>
        <p:spPr>
          <a:xfrm>
            <a:off x="4355976" y="4653136"/>
            <a:ext cx="214539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BE" sz="2800" dirty="0" smtClean="0"/>
              <a:t>Data </a:t>
            </a:r>
            <a:r>
              <a:rPr lang="fr-BE" sz="2800" dirty="0" err="1" smtClean="0"/>
              <a:t>present</a:t>
            </a:r>
            <a:r>
              <a:rPr lang="fr-BE" sz="2800" dirty="0" smtClean="0"/>
              <a:t>,</a:t>
            </a:r>
          </a:p>
          <a:p>
            <a:pPr algn="ctr"/>
            <a:r>
              <a:rPr lang="fr-BE" sz="2800" dirty="0" err="1" smtClean="0"/>
              <a:t>It’s</a:t>
            </a:r>
            <a:r>
              <a:rPr lang="fr-BE" sz="2800" dirty="0" smtClean="0"/>
              <a:t> for me</a:t>
            </a:r>
            <a:endParaRPr lang="fr-BE" sz="2800" dirty="0"/>
          </a:p>
        </p:txBody>
      </p:sp>
      <p:cxnSp>
        <p:nvCxnSpPr>
          <p:cNvPr id="30" name="Connecteur droit avec flèche 29"/>
          <p:cNvCxnSpPr/>
          <p:nvPr/>
        </p:nvCxnSpPr>
        <p:spPr>
          <a:xfrm flipV="1">
            <a:off x="5364088" y="3933056"/>
            <a:ext cx="0" cy="792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23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ContikiMAC</a:t>
            </a:r>
            <a:r>
              <a:rPr lang="fr-BE" dirty="0" smtClean="0"/>
              <a:t>: </a:t>
            </a:r>
            <a:r>
              <a:rPr lang="fr-BE" dirty="0" err="1" smtClean="0"/>
              <a:t>Sleepy</a:t>
            </a:r>
            <a:r>
              <a:rPr lang="fr-BE" dirty="0" smtClean="0"/>
              <a:t> Radios</a:t>
            </a:r>
            <a:endParaRPr lang="fr-BE" dirty="0"/>
          </a:p>
        </p:txBody>
      </p:sp>
      <p:sp>
        <p:nvSpPr>
          <p:cNvPr id="4" name="Rectangle 3"/>
          <p:cNvSpPr/>
          <p:nvPr/>
        </p:nvSpPr>
        <p:spPr>
          <a:xfrm>
            <a:off x="1979712" y="3140968"/>
            <a:ext cx="72008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 4"/>
          <p:cNvSpPr/>
          <p:nvPr/>
        </p:nvSpPr>
        <p:spPr>
          <a:xfrm>
            <a:off x="395536" y="2348880"/>
            <a:ext cx="1080120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A</a:t>
            </a:r>
          </a:p>
          <a:p>
            <a:pPr algn="ctr"/>
            <a:r>
              <a:rPr lang="fr-BE" dirty="0" smtClean="0"/>
              <a:t>(</a:t>
            </a:r>
            <a:r>
              <a:rPr lang="fr-BE" dirty="0" err="1" smtClean="0"/>
              <a:t>sender</a:t>
            </a:r>
            <a:r>
              <a:rPr lang="fr-BE" dirty="0" smtClean="0"/>
              <a:t>)</a:t>
            </a:r>
            <a:endParaRPr lang="fr-BE" dirty="0"/>
          </a:p>
        </p:txBody>
      </p:sp>
      <p:sp>
        <p:nvSpPr>
          <p:cNvPr id="6" name="Rectangle 5"/>
          <p:cNvSpPr/>
          <p:nvPr/>
        </p:nvSpPr>
        <p:spPr>
          <a:xfrm>
            <a:off x="395536" y="3140968"/>
            <a:ext cx="1080120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B</a:t>
            </a:r>
          </a:p>
          <a:p>
            <a:pPr algn="ctr"/>
            <a:r>
              <a:rPr lang="fr-BE" dirty="0" smtClean="0"/>
              <a:t>(</a:t>
            </a:r>
            <a:r>
              <a:rPr lang="fr-BE" dirty="0" err="1" smtClean="0"/>
              <a:t>receiver</a:t>
            </a:r>
            <a:r>
              <a:rPr lang="fr-BE" dirty="0" smtClean="0"/>
              <a:t>)</a:t>
            </a:r>
            <a:endParaRPr lang="fr-BE" dirty="0"/>
          </a:p>
        </p:txBody>
      </p:sp>
      <p:sp>
        <p:nvSpPr>
          <p:cNvPr id="8" name="Rectangle 7"/>
          <p:cNvSpPr/>
          <p:nvPr/>
        </p:nvSpPr>
        <p:spPr>
          <a:xfrm>
            <a:off x="2123728" y="3140968"/>
            <a:ext cx="72008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Rectangle 8"/>
          <p:cNvSpPr/>
          <p:nvPr/>
        </p:nvSpPr>
        <p:spPr>
          <a:xfrm>
            <a:off x="4860032" y="3140968"/>
            <a:ext cx="72008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Rectangle 9"/>
          <p:cNvSpPr/>
          <p:nvPr/>
        </p:nvSpPr>
        <p:spPr>
          <a:xfrm>
            <a:off x="5004048" y="3140968"/>
            <a:ext cx="72008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" name="Rectangle 10"/>
          <p:cNvSpPr/>
          <p:nvPr/>
        </p:nvSpPr>
        <p:spPr>
          <a:xfrm>
            <a:off x="7668344" y="3140968"/>
            <a:ext cx="72008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Rectangle 11"/>
          <p:cNvSpPr/>
          <p:nvPr/>
        </p:nvSpPr>
        <p:spPr>
          <a:xfrm>
            <a:off x="7812360" y="3140968"/>
            <a:ext cx="72008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4" name="Connecteur droit avec flèche 13"/>
          <p:cNvCxnSpPr/>
          <p:nvPr/>
        </p:nvCxnSpPr>
        <p:spPr>
          <a:xfrm>
            <a:off x="2123728" y="4077072"/>
            <a:ext cx="288032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161799" y="4077072"/>
            <a:ext cx="978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dirty="0" smtClean="0"/>
              <a:t>~128 ms</a:t>
            </a:r>
            <a:endParaRPr lang="fr-BE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412777"/>
            <a:ext cx="8229600" cy="1008112"/>
          </a:xfrm>
        </p:spPr>
        <p:txBody>
          <a:bodyPr/>
          <a:lstStyle/>
          <a:p>
            <a:pPr algn="ctr">
              <a:buNone/>
            </a:pPr>
            <a:r>
              <a:rPr lang="fr-BE" dirty="0" err="1" smtClean="0"/>
              <a:t>Unicasts</a:t>
            </a:r>
            <a:r>
              <a:rPr lang="fr-BE" dirty="0" smtClean="0"/>
              <a:t>: </a:t>
            </a:r>
            <a:r>
              <a:rPr lang="fr-BE" dirty="0" err="1" smtClean="0"/>
              <a:t>strobe</a:t>
            </a:r>
            <a:r>
              <a:rPr lang="fr-BE" dirty="0" smtClean="0"/>
              <a:t> </a:t>
            </a:r>
            <a:r>
              <a:rPr lang="fr-BE" dirty="0" err="1" smtClean="0"/>
              <a:t>until</a:t>
            </a:r>
            <a:r>
              <a:rPr lang="fr-BE" dirty="0" smtClean="0"/>
              <a:t> </a:t>
            </a:r>
            <a:r>
              <a:rPr lang="fr-BE" dirty="0" err="1" smtClean="0"/>
              <a:t>ACK’d</a:t>
            </a:r>
            <a:endParaRPr lang="fr-BE" dirty="0" smtClean="0"/>
          </a:p>
          <a:p>
            <a:pPr>
              <a:buNone/>
            </a:pPr>
            <a:endParaRPr lang="fr-BE" dirty="0" smtClean="0"/>
          </a:p>
        </p:txBody>
      </p:sp>
      <p:sp>
        <p:nvSpPr>
          <p:cNvPr id="16" name="Rectangle 15"/>
          <p:cNvSpPr/>
          <p:nvPr/>
        </p:nvSpPr>
        <p:spPr>
          <a:xfrm>
            <a:off x="3059832" y="2348880"/>
            <a:ext cx="28803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Rectangle 19"/>
          <p:cNvSpPr/>
          <p:nvPr/>
        </p:nvSpPr>
        <p:spPr>
          <a:xfrm>
            <a:off x="3419872" y="2348880"/>
            <a:ext cx="28803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Rectangle 20"/>
          <p:cNvSpPr/>
          <p:nvPr/>
        </p:nvSpPr>
        <p:spPr>
          <a:xfrm>
            <a:off x="3779912" y="2348880"/>
            <a:ext cx="28803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" name="Rectangle 21"/>
          <p:cNvSpPr/>
          <p:nvPr/>
        </p:nvSpPr>
        <p:spPr>
          <a:xfrm>
            <a:off x="4139952" y="2348880"/>
            <a:ext cx="28803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" name="Rectangle 22"/>
          <p:cNvSpPr/>
          <p:nvPr/>
        </p:nvSpPr>
        <p:spPr>
          <a:xfrm>
            <a:off x="4499992" y="2348880"/>
            <a:ext cx="28803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" name="Rectangle 23"/>
          <p:cNvSpPr/>
          <p:nvPr/>
        </p:nvSpPr>
        <p:spPr>
          <a:xfrm>
            <a:off x="4860032" y="2348880"/>
            <a:ext cx="28803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" name="Rectangle 24"/>
          <p:cNvSpPr/>
          <p:nvPr/>
        </p:nvSpPr>
        <p:spPr>
          <a:xfrm>
            <a:off x="5220072" y="2348880"/>
            <a:ext cx="28803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" name="Rectangle 25"/>
          <p:cNvSpPr/>
          <p:nvPr/>
        </p:nvSpPr>
        <p:spPr>
          <a:xfrm>
            <a:off x="5220072" y="3140968"/>
            <a:ext cx="288032" cy="64807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" name="Rectangle 26"/>
          <p:cNvSpPr/>
          <p:nvPr/>
        </p:nvSpPr>
        <p:spPr>
          <a:xfrm>
            <a:off x="5580112" y="3140968"/>
            <a:ext cx="216024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8" name="Rectangle 27"/>
          <p:cNvSpPr/>
          <p:nvPr/>
        </p:nvSpPr>
        <p:spPr>
          <a:xfrm>
            <a:off x="5580112" y="2348880"/>
            <a:ext cx="216024" cy="64807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9" name="Rectangle 28"/>
          <p:cNvSpPr/>
          <p:nvPr/>
        </p:nvSpPr>
        <p:spPr>
          <a:xfrm>
            <a:off x="4695287" y="4653136"/>
            <a:ext cx="2104743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BE" sz="2800" dirty="0" smtClean="0"/>
              <a:t>ACK</a:t>
            </a:r>
          </a:p>
          <a:p>
            <a:pPr algn="ctr"/>
            <a:r>
              <a:rPr lang="fr-BE" sz="2800" dirty="0" smtClean="0"/>
              <a:t>+ </a:t>
            </a:r>
          </a:p>
          <a:p>
            <a:pPr algn="ctr"/>
            <a:r>
              <a:rPr lang="fr-BE" sz="2800" dirty="0" smtClean="0"/>
              <a:t>Back to </a:t>
            </a:r>
            <a:r>
              <a:rPr lang="fr-BE" sz="2800" dirty="0" err="1" smtClean="0"/>
              <a:t>sleep</a:t>
            </a:r>
            <a:endParaRPr lang="fr-BE" sz="2800" dirty="0"/>
          </a:p>
        </p:txBody>
      </p:sp>
      <p:cxnSp>
        <p:nvCxnSpPr>
          <p:cNvPr id="30" name="Connecteur droit avec flèche 29"/>
          <p:cNvCxnSpPr/>
          <p:nvPr/>
        </p:nvCxnSpPr>
        <p:spPr>
          <a:xfrm flipV="1">
            <a:off x="5724128" y="3933056"/>
            <a:ext cx="0" cy="792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080935" y="4221088"/>
            <a:ext cx="206306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BE" sz="2800" dirty="0" smtClean="0"/>
              <a:t>ACK </a:t>
            </a:r>
            <a:r>
              <a:rPr lang="fr-BE" sz="2800" dirty="0" err="1" smtClean="0"/>
              <a:t>recv</a:t>
            </a:r>
            <a:r>
              <a:rPr lang="fr-BE" sz="2800" dirty="0" smtClean="0"/>
              <a:t>,</a:t>
            </a:r>
          </a:p>
          <a:p>
            <a:pPr algn="ctr"/>
            <a:r>
              <a:rPr lang="fr-BE" sz="2800" dirty="0" smtClean="0"/>
              <a:t>Stop </a:t>
            </a:r>
            <a:r>
              <a:rPr lang="fr-BE" sz="2800" dirty="0" err="1" smtClean="0"/>
              <a:t>sending</a:t>
            </a:r>
            <a:endParaRPr lang="fr-BE" sz="2800" dirty="0"/>
          </a:p>
        </p:txBody>
      </p:sp>
      <p:cxnSp>
        <p:nvCxnSpPr>
          <p:cNvPr id="32" name="Connecteur droit avec flèche 31"/>
          <p:cNvCxnSpPr/>
          <p:nvPr/>
        </p:nvCxnSpPr>
        <p:spPr>
          <a:xfrm flipH="1" flipV="1">
            <a:off x="5868144" y="2636912"/>
            <a:ext cx="1440161" cy="16561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23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ContikiMAC</a:t>
            </a:r>
            <a:r>
              <a:rPr lang="fr-BE" dirty="0" smtClean="0"/>
              <a:t>: </a:t>
            </a:r>
            <a:r>
              <a:rPr lang="fr-BE" dirty="0" err="1" smtClean="0"/>
              <a:t>Sleepy</a:t>
            </a:r>
            <a:r>
              <a:rPr lang="fr-BE" dirty="0" smtClean="0"/>
              <a:t> Radios</a:t>
            </a:r>
            <a:endParaRPr lang="fr-BE" dirty="0"/>
          </a:p>
        </p:txBody>
      </p:sp>
      <p:sp>
        <p:nvSpPr>
          <p:cNvPr id="4" name="Rectangle 3"/>
          <p:cNvSpPr/>
          <p:nvPr/>
        </p:nvSpPr>
        <p:spPr>
          <a:xfrm>
            <a:off x="1979712" y="3140968"/>
            <a:ext cx="72008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 4"/>
          <p:cNvSpPr/>
          <p:nvPr/>
        </p:nvSpPr>
        <p:spPr>
          <a:xfrm>
            <a:off x="395536" y="2348880"/>
            <a:ext cx="1080120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A</a:t>
            </a:r>
          </a:p>
          <a:p>
            <a:pPr algn="ctr"/>
            <a:r>
              <a:rPr lang="fr-BE" dirty="0" smtClean="0"/>
              <a:t>(</a:t>
            </a:r>
            <a:r>
              <a:rPr lang="fr-BE" dirty="0" err="1" smtClean="0"/>
              <a:t>sender</a:t>
            </a:r>
            <a:r>
              <a:rPr lang="fr-BE" dirty="0" smtClean="0"/>
              <a:t>)</a:t>
            </a:r>
            <a:endParaRPr lang="fr-BE" dirty="0"/>
          </a:p>
        </p:txBody>
      </p:sp>
      <p:sp>
        <p:nvSpPr>
          <p:cNvPr id="6" name="Rectangle 5"/>
          <p:cNvSpPr/>
          <p:nvPr/>
        </p:nvSpPr>
        <p:spPr>
          <a:xfrm>
            <a:off x="395536" y="3140968"/>
            <a:ext cx="1080120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B</a:t>
            </a:r>
          </a:p>
          <a:p>
            <a:pPr algn="ctr"/>
            <a:r>
              <a:rPr lang="fr-BE" dirty="0" smtClean="0"/>
              <a:t>(</a:t>
            </a:r>
            <a:r>
              <a:rPr lang="fr-BE" dirty="0" err="1" smtClean="0"/>
              <a:t>receiver</a:t>
            </a:r>
            <a:r>
              <a:rPr lang="fr-BE" dirty="0" smtClean="0"/>
              <a:t>)</a:t>
            </a:r>
            <a:endParaRPr lang="fr-BE" dirty="0"/>
          </a:p>
        </p:txBody>
      </p:sp>
      <p:sp>
        <p:nvSpPr>
          <p:cNvPr id="8" name="Rectangle 7"/>
          <p:cNvSpPr/>
          <p:nvPr/>
        </p:nvSpPr>
        <p:spPr>
          <a:xfrm>
            <a:off x="2123728" y="3140968"/>
            <a:ext cx="72008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Rectangle 8"/>
          <p:cNvSpPr/>
          <p:nvPr/>
        </p:nvSpPr>
        <p:spPr>
          <a:xfrm>
            <a:off x="4860032" y="3140968"/>
            <a:ext cx="72008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Rectangle 9"/>
          <p:cNvSpPr/>
          <p:nvPr/>
        </p:nvSpPr>
        <p:spPr>
          <a:xfrm>
            <a:off x="5004048" y="3140968"/>
            <a:ext cx="72008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" name="Rectangle 10"/>
          <p:cNvSpPr/>
          <p:nvPr/>
        </p:nvSpPr>
        <p:spPr>
          <a:xfrm>
            <a:off x="7668344" y="3140968"/>
            <a:ext cx="72008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Rectangle 11"/>
          <p:cNvSpPr/>
          <p:nvPr/>
        </p:nvSpPr>
        <p:spPr>
          <a:xfrm>
            <a:off x="7812360" y="3140968"/>
            <a:ext cx="72008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412777"/>
            <a:ext cx="8229600" cy="1008112"/>
          </a:xfrm>
        </p:spPr>
        <p:txBody>
          <a:bodyPr/>
          <a:lstStyle/>
          <a:p>
            <a:pPr algn="ctr">
              <a:buNone/>
            </a:pPr>
            <a:r>
              <a:rPr lang="fr-BE" dirty="0" smtClean="0"/>
              <a:t>Phase-</a:t>
            </a:r>
            <a:r>
              <a:rPr lang="fr-BE" dirty="0" err="1" smtClean="0"/>
              <a:t>Lock</a:t>
            </a:r>
            <a:r>
              <a:rPr lang="fr-BE" dirty="0" smtClean="0"/>
              <a:t>: </a:t>
            </a:r>
            <a:r>
              <a:rPr lang="fr-BE" dirty="0" err="1" smtClean="0"/>
              <a:t>anticipate</a:t>
            </a:r>
            <a:r>
              <a:rPr lang="fr-BE" dirty="0" smtClean="0"/>
              <a:t> </a:t>
            </a:r>
            <a:r>
              <a:rPr lang="fr-BE" dirty="0" err="1" smtClean="0"/>
              <a:t>wake-up</a:t>
            </a:r>
            <a:r>
              <a:rPr lang="fr-BE" dirty="0" smtClean="0"/>
              <a:t> by </a:t>
            </a:r>
            <a:r>
              <a:rPr lang="fr-BE" dirty="0" err="1" smtClean="0"/>
              <a:t>learning</a:t>
            </a:r>
            <a:endParaRPr lang="fr-BE" dirty="0" smtClean="0"/>
          </a:p>
          <a:p>
            <a:pPr>
              <a:buNone/>
            </a:pPr>
            <a:endParaRPr lang="fr-BE" dirty="0" smtClean="0"/>
          </a:p>
        </p:txBody>
      </p:sp>
      <p:sp>
        <p:nvSpPr>
          <p:cNvPr id="16" name="Rectangle 15"/>
          <p:cNvSpPr/>
          <p:nvPr/>
        </p:nvSpPr>
        <p:spPr>
          <a:xfrm>
            <a:off x="3059832" y="2348880"/>
            <a:ext cx="288032" cy="648072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Rectangle 19"/>
          <p:cNvSpPr/>
          <p:nvPr/>
        </p:nvSpPr>
        <p:spPr>
          <a:xfrm>
            <a:off x="3419872" y="2348880"/>
            <a:ext cx="288032" cy="648072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Rectangle 20"/>
          <p:cNvSpPr/>
          <p:nvPr/>
        </p:nvSpPr>
        <p:spPr>
          <a:xfrm>
            <a:off x="3779912" y="2348880"/>
            <a:ext cx="288032" cy="648072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" name="Rectangle 21"/>
          <p:cNvSpPr/>
          <p:nvPr/>
        </p:nvSpPr>
        <p:spPr>
          <a:xfrm>
            <a:off x="4139952" y="2348880"/>
            <a:ext cx="288032" cy="648072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" name="Rectangle 22"/>
          <p:cNvSpPr/>
          <p:nvPr/>
        </p:nvSpPr>
        <p:spPr>
          <a:xfrm>
            <a:off x="4499992" y="2348880"/>
            <a:ext cx="28803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" name="Rectangle 23"/>
          <p:cNvSpPr/>
          <p:nvPr/>
        </p:nvSpPr>
        <p:spPr>
          <a:xfrm>
            <a:off x="4860032" y="2348880"/>
            <a:ext cx="28803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" name="Rectangle 24"/>
          <p:cNvSpPr/>
          <p:nvPr/>
        </p:nvSpPr>
        <p:spPr>
          <a:xfrm>
            <a:off x="5220072" y="2348880"/>
            <a:ext cx="28803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" name="Rectangle 25"/>
          <p:cNvSpPr/>
          <p:nvPr/>
        </p:nvSpPr>
        <p:spPr>
          <a:xfrm>
            <a:off x="5220072" y="3140968"/>
            <a:ext cx="288032" cy="64807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" name="Rectangle 26"/>
          <p:cNvSpPr/>
          <p:nvPr/>
        </p:nvSpPr>
        <p:spPr>
          <a:xfrm>
            <a:off x="5580112" y="3140968"/>
            <a:ext cx="216024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8" name="Rectangle 27"/>
          <p:cNvSpPr/>
          <p:nvPr/>
        </p:nvSpPr>
        <p:spPr>
          <a:xfrm>
            <a:off x="5580112" y="2348880"/>
            <a:ext cx="216024" cy="64807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9" name="Rectangle 28"/>
          <p:cNvSpPr/>
          <p:nvPr/>
        </p:nvSpPr>
        <p:spPr>
          <a:xfrm>
            <a:off x="4695287" y="4653136"/>
            <a:ext cx="2104743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BE" sz="2800" dirty="0" smtClean="0"/>
              <a:t>ACK</a:t>
            </a:r>
          </a:p>
          <a:p>
            <a:pPr algn="ctr"/>
            <a:r>
              <a:rPr lang="fr-BE" sz="2800" dirty="0" smtClean="0"/>
              <a:t>+ </a:t>
            </a:r>
          </a:p>
          <a:p>
            <a:pPr algn="ctr"/>
            <a:r>
              <a:rPr lang="fr-BE" sz="2800" dirty="0" smtClean="0"/>
              <a:t>Back to </a:t>
            </a:r>
            <a:r>
              <a:rPr lang="fr-BE" sz="2800" dirty="0" err="1" smtClean="0"/>
              <a:t>sleep</a:t>
            </a:r>
            <a:endParaRPr lang="fr-BE" sz="2800" dirty="0"/>
          </a:p>
        </p:txBody>
      </p:sp>
      <p:cxnSp>
        <p:nvCxnSpPr>
          <p:cNvPr id="30" name="Connecteur droit avec flèche 29"/>
          <p:cNvCxnSpPr/>
          <p:nvPr/>
        </p:nvCxnSpPr>
        <p:spPr>
          <a:xfrm flipV="1">
            <a:off x="5724128" y="3933056"/>
            <a:ext cx="0" cy="792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080935" y="4221088"/>
            <a:ext cx="206306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BE" sz="2800" dirty="0" smtClean="0"/>
              <a:t>ACK </a:t>
            </a:r>
            <a:r>
              <a:rPr lang="fr-BE" sz="2800" dirty="0" err="1" smtClean="0"/>
              <a:t>recv</a:t>
            </a:r>
            <a:r>
              <a:rPr lang="fr-BE" sz="2800" dirty="0" smtClean="0"/>
              <a:t>,</a:t>
            </a:r>
          </a:p>
          <a:p>
            <a:pPr algn="ctr"/>
            <a:r>
              <a:rPr lang="fr-BE" sz="2800" dirty="0" smtClean="0"/>
              <a:t>Stop </a:t>
            </a:r>
            <a:r>
              <a:rPr lang="fr-BE" sz="2800" dirty="0" err="1" smtClean="0"/>
              <a:t>sending</a:t>
            </a:r>
            <a:endParaRPr lang="fr-BE" sz="2800" dirty="0"/>
          </a:p>
        </p:txBody>
      </p:sp>
      <p:cxnSp>
        <p:nvCxnSpPr>
          <p:cNvPr id="32" name="Connecteur droit avec flèche 31"/>
          <p:cNvCxnSpPr/>
          <p:nvPr/>
        </p:nvCxnSpPr>
        <p:spPr>
          <a:xfrm flipH="1" flipV="1">
            <a:off x="5868144" y="2636912"/>
            <a:ext cx="1440161" cy="16561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 flipV="1">
            <a:off x="3851920" y="3068960"/>
            <a:ext cx="792088" cy="1800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1691680" y="4941168"/>
            <a:ext cx="2842253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BE" sz="2800" dirty="0" smtClean="0"/>
              <a:t>Start </a:t>
            </a:r>
            <a:r>
              <a:rPr lang="fr-BE" sz="2800" dirty="0" err="1" smtClean="0"/>
              <a:t>slightly</a:t>
            </a:r>
            <a:endParaRPr lang="fr-BE" sz="2800" dirty="0" smtClean="0"/>
          </a:p>
          <a:p>
            <a:pPr algn="ctr"/>
            <a:r>
              <a:rPr lang="fr-BE" sz="2800" dirty="0" err="1" smtClean="0"/>
              <a:t>earlier</a:t>
            </a:r>
            <a:r>
              <a:rPr lang="fr-BE" sz="2800" dirty="0" smtClean="0"/>
              <a:t> </a:t>
            </a:r>
            <a:r>
              <a:rPr lang="fr-BE" sz="2800" dirty="0" err="1" smtClean="0"/>
              <a:t>than</a:t>
            </a:r>
            <a:r>
              <a:rPr lang="fr-BE" sz="2800" dirty="0" smtClean="0"/>
              <a:t> </a:t>
            </a:r>
          </a:p>
          <a:p>
            <a:pPr algn="ctr"/>
            <a:r>
              <a:rPr lang="fr-BE" sz="2800" dirty="0" err="1" smtClean="0"/>
              <a:t>expected</a:t>
            </a:r>
            <a:r>
              <a:rPr lang="fr-BE" sz="2800" dirty="0" smtClean="0"/>
              <a:t> </a:t>
            </a:r>
            <a:r>
              <a:rPr lang="fr-BE" sz="2800" dirty="0" err="1" smtClean="0"/>
              <a:t>wake-up</a:t>
            </a:r>
            <a:endParaRPr lang="fr-BE" sz="2800" dirty="0"/>
          </a:p>
        </p:txBody>
      </p:sp>
      <p:sp>
        <p:nvSpPr>
          <p:cNvPr id="39" name="Accolade fermante 38"/>
          <p:cNvSpPr/>
          <p:nvPr/>
        </p:nvSpPr>
        <p:spPr>
          <a:xfrm rot="5400000">
            <a:off x="3599892" y="2528900"/>
            <a:ext cx="288032" cy="136815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2123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ContikiMAC</a:t>
            </a:r>
            <a:r>
              <a:rPr lang="fr-BE" dirty="0" smtClean="0"/>
              <a:t>: </a:t>
            </a:r>
            <a:r>
              <a:rPr lang="fr-BE" dirty="0" err="1" smtClean="0"/>
              <a:t>Sleepy</a:t>
            </a:r>
            <a:r>
              <a:rPr lang="fr-BE" dirty="0" smtClean="0"/>
              <a:t> Radios</a:t>
            </a:r>
            <a:endParaRPr lang="fr-BE" dirty="0"/>
          </a:p>
        </p:txBody>
      </p:sp>
      <p:sp>
        <p:nvSpPr>
          <p:cNvPr id="4" name="Rectangle 3"/>
          <p:cNvSpPr/>
          <p:nvPr/>
        </p:nvSpPr>
        <p:spPr>
          <a:xfrm>
            <a:off x="1979712" y="3140968"/>
            <a:ext cx="72008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 4"/>
          <p:cNvSpPr/>
          <p:nvPr/>
        </p:nvSpPr>
        <p:spPr>
          <a:xfrm>
            <a:off x="395536" y="2348880"/>
            <a:ext cx="1080120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A</a:t>
            </a:r>
          </a:p>
          <a:p>
            <a:pPr algn="ctr"/>
            <a:r>
              <a:rPr lang="fr-BE" dirty="0" smtClean="0"/>
              <a:t>(</a:t>
            </a:r>
            <a:r>
              <a:rPr lang="fr-BE" dirty="0" err="1" smtClean="0"/>
              <a:t>sender</a:t>
            </a:r>
            <a:r>
              <a:rPr lang="fr-BE" dirty="0" smtClean="0"/>
              <a:t>)</a:t>
            </a:r>
            <a:endParaRPr lang="fr-BE" dirty="0"/>
          </a:p>
        </p:txBody>
      </p:sp>
      <p:sp>
        <p:nvSpPr>
          <p:cNvPr id="6" name="Rectangle 5"/>
          <p:cNvSpPr/>
          <p:nvPr/>
        </p:nvSpPr>
        <p:spPr>
          <a:xfrm>
            <a:off x="395536" y="3140968"/>
            <a:ext cx="1080120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B</a:t>
            </a:r>
          </a:p>
          <a:p>
            <a:pPr algn="ctr"/>
            <a:r>
              <a:rPr lang="fr-BE" dirty="0" smtClean="0"/>
              <a:t>(</a:t>
            </a:r>
            <a:r>
              <a:rPr lang="fr-BE" dirty="0" err="1" smtClean="0"/>
              <a:t>receiver</a:t>
            </a:r>
            <a:r>
              <a:rPr lang="fr-BE" dirty="0" smtClean="0"/>
              <a:t>)</a:t>
            </a:r>
            <a:endParaRPr lang="fr-BE" dirty="0"/>
          </a:p>
        </p:txBody>
      </p:sp>
      <p:sp>
        <p:nvSpPr>
          <p:cNvPr id="8" name="Rectangle 7"/>
          <p:cNvSpPr/>
          <p:nvPr/>
        </p:nvSpPr>
        <p:spPr>
          <a:xfrm>
            <a:off x="2123728" y="3140968"/>
            <a:ext cx="72008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Rectangle 8"/>
          <p:cNvSpPr/>
          <p:nvPr/>
        </p:nvSpPr>
        <p:spPr>
          <a:xfrm>
            <a:off x="4860032" y="3140968"/>
            <a:ext cx="72008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Rectangle 9"/>
          <p:cNvSpPr/>
          <p:nvPr/>
        </p:nvSpPr>
        <p:spPr>
          <a:xfrm>
            <a:off x="5004048" y="3140968"/>
            <a:ext cx="72008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" name="Rectangle 10"/>
          <p:cNvSpPr/>
          <p:nvPr/>
        </p:nvSpPr>
        <p:spPr>
          <a:xfrm>
            <a:off x="7668344" y="3140968"/>
            <a:ext cx="72008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Rectangle 11"/>
          <p:cNvSpPr/>
          <p:nvPr/>
        </p:nvSpPr>
        <p:spPr>
          <a:xfrm>
            <a:off x="7812360" y="3140968"/>
            <a:ext cx="72008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412777"/>
            <a:ext cx="8229600" cy="1008112"/>
          </a:xfrm>
        </p:spPr>
        <p:txBody>
          <a:bodyPr/>
          <a:lstStyle/>
          <a:p>
            <a:pPr algn="ctr">
              <a:buNone/>
            </a:pPr>
            <a:r>
              <a:rPr lang="fr-BE" dirty="0" smtClean="0"/>
              <a:t>Phase-</a:t>
            </a:r>
            <a:r>
              <a:rPr lang="fr-BE" dirty="0" err="1" smtClean="0"/>
              <a:t>Lock</a:t>
            </a:r>
            <a:r>
              <a:rPr lang="fr-BE" dirty="0" smtClean="0"/>
              <a:t>: </a:t>
            </a:r>
            <a:r>
              <a:rPr lang="fr-BE" dirty="0" err="1" smtClean="0"/>
              <a:t>anticipate</a:t>
            </a:r>
            <a:r>
              <a:rPr lang="fr-BE" dirty="0" smtClean="0"/>
              <a:t> </a:t>
            </a:r>
            <a:r>
              <a:rPr lang="fr-BE" dirty="0" err="1" smtClean="0"/>
              <a:t>wake-up</a:t>
            </a:r>
            <a:r>
              <a:rPr lang="fr-BE" dirty="0" smtClean="0"/>
              <a:t> by </a:t>
            </a:r>
            <a:r>
              <a:rPr lang="fr-BE" dirty="0" err="1" smtClean="0"/>
              <a:t>learning</a:t>
            </a:r>
            <a:endParaRPr lang="fr-BE" dirty="0" smtClean="0"/>
          </a:p>
          <a:p>
            <a:pPr>
              <a:buNone/>
            </a:pPr>
            <a:endParaRPr lang="fr-BE" dirty="0" smtClean="0"/>
          </a:p>
        </p:txBody>
      </p:sp>
      <p:sp>
        <p:nvSpPr>
          <p:cNvPr id="16" name="Rectangle 15"/>
          <p:cNvSpPr/>
          <p:nvPr/>
        </p:nvSpPr>
        <p:spPr>
          <a:xfrm>
            <a:off x="3059832" y="2348880"/>
            <a:ext cx="288032" cy="648072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Rectangle 19"/>
          <p:cNvSpPr/>
          <p:nvPr/>
        </p:nvSpPr>
        <p:spPr>
          <a:xfrm>
            <a:off x="3419872" y="2348880"/>
            <a:ext cx="288032" cy="648072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Rectangle 20"/>
          <p:cNvSpPr/>
          <p:nvPr/>
        </p:nvSpPr>
        <p:spPr>
          <a:xfrm>
            <a:off x="3779912" y="2348880"/>
            <a:ext cx="288032" cy="648072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" name="Rectangle 21"/>
          <p:cNvSpPr/>
          <p:nvPr/>
        </p:nvSpPr>
        <p:spPr>
          <a:xfrm>
            <a:off x="4139952" y="2348880"/>
            <a:ext cx="288032" cy="648072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" name="Rectangle 22"/>
          <p:cNvSpPr/>
          <p:nvPr/>
        </p:nvSpPr>
        <p:spPr>
          <a:xfrm>
            <a:off x="4499992" y="2348880"/>
            <a:ext cx="28803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" name="Rectangle 23"/>
          <p:cNvSpPr/>
          <p:nvPr/>
        </p:nvSpPr>
        <p:spPr>
          <a:xfrm>
            <a:off x="4860032" y="2348880"/>
            <a:ext cx="28803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5" name="Rectangle 24"/>
          <p:cNvSpPr/>
          <p:nvPr/>
        </p:nvSpPr>
        <p:spPr>
          <a:xfrm>
            <a:off x="5220072" y="2348880"/>
            <a:ext cx="28803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6" name="Rectangle 25"/>
          <p:cNvSpPr/>
          <p:nvPr/>
        </p:nvSpPr>
        <p:spPr>
          <a:xfrm>
            <a:off x="5220072" y="3140968"/>
            <a:ext cx="288032" cy="64807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" name="Rectangle 26"/>
          <p:cNvSpPr/>
          <p:nvPr/>
        </p:nvSpPr>
        <p:spPr>
          <a:xfrm>
            <a:off x="5580112" y="3140968"/>
            <a:ext cx="216024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8" name="Rectangle 27"/>
          <p:cNvSpPr/>
          <p:nvPr/>
        </p:nvSpPr>
        <p:spPr>
          <a:xfrm>
            <a:off x="5580112" y="2348880"/>
            <a:ext cx="216024" cy="64807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9" name="Rectangle 28"/>
          <p:cNvSpPr/>
          <p:nvPr/>
        </p:nvSpPr>
        <p:spPr>
          <a:xfrm>
            <a:off x="4695287" y="4653136"/>
            <a:ext cx="2104743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BE" sz="2800" dirty="0" smtClean="0"/>
              <a:t>ACK</a:t>
            </a:r>
          </a:p>
          <a:p>
            <a:pPr algn="ctr"/>
            <a:r>
              <a:rPr lang="fr-BE" sz="2800" dirty="0" smtClean="0"/>
              <a:t>+ </a:t>
            </a:r>
          </a:p>
          <a:p>
            <a:pPr algn="ctr"/>
            <a:r>
              <a:rPr lang="fr-BE" sz="2800" dirty="0" smtClean="0"/>
              <a:t>Back to </a:t>
            </a:r>
            <a:r>
              <a:rPr lang="fr-BE" sz="2800" dirty="0" err="1" smtClean="0"/>
              <a:t>sleep</a:t>
            </a:r>
            <a:endParaRPr lang="fr-BE" sz="2800" dirty="0"/>
          </a:p>
        </p:txBody>
      </p:sp>
      <p:cxnSp>
        <p:nvCxnSpPr>
          <p:cNvPr id="30" name="Connecteur droit avec flèche 29"/>
          <p:cNvCxnSpPr/>
          <p:nvPr/>
        </p:nvCxnSpPr>
        <p:spPr>
          <a:xfrm flipV="1">
            <a:off x="5724128" y="3933056"/>
            <a:ext cx="0" cy="792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080935" y="4221088"/>
            <a:ext cx="206306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BE" sz="2800" dirty="0" smtClean="0"/>
              <a:t>ACK </a:t>
            </a:r>
            <a:r>
              <a:rPr lang="fr-BE" sz="2800" dirty="0" err="1" smtClean="0"/>
              <a:t>recv</a:t>
            </a:r>
            <a:r>
              <a:rPr lang="fr-BE" sz="2800" dirty="0" smtClean="0"/>
              <a:t>,</a:t>
            </a:r>
          </a:p>
          <a:p>
            <a:pPr algn="ctr"/>
            <a:r>
              <a:rPr lang="fr-BE" sz="2800" dirty="0" smtClean="0"/>
              <a:t>Stop </a:t>
            </a:r>
            <a:r>
              <a:rPr lang="fr-BE" sz="2800" dirty="0" err="1" smtClean="0"/>
              <a:t>sending</a:t>
            </a:r>
            <a:endParaRPr lang="fr-BE" sz="2800" dirty="0"/>
          </a:p>
        </p:txBody>
      </p:sp>
      <p:cxnSp>
        <p:nvCxnSpPr>
          <p:cNvPr id="32" name="Connecteur droit avec flèche 31"/>
          <p:cNvCxnSpPr/>
          <p:nvPr/>
        </p:nvCxnSpPr>
        <p:spPr>
          <a:xfrm flipH="1" flipV="1">
            <a:off x="5868144" y="2636912"/>
            <a:ext cx="1440161" cy="16561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 flipV="1">
            <a:off x="3851920" y="3068960"/>
            <a:ext cx="792088" cy="1800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1691680" y="4941168"/>
            <a:ext cx="2842253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BE" sz="2800" dirty="0" smtClean="0"/>
              <a:t>Start </a:t>
            </a:r>
            <a:r>
              <a:rPr lang="fr-BE" sz="2800" dirty="0" err="1" smtClean="0"/>
              <a:t>slightly</a:t>
            </a:r>
            <a:endParaRPr lang="fr-BE" sz="2800" dirty="0" smtClean="0"/>
          </a:p>
          <a:p>
            <a:pPr algn="ctr"/>
            <a:r>
              <a:rPr lang="fr-BE" sz="2800" dirty="0" err="1" smtClean="0"/>
              <a:t>earlier</a:t>
            </a:r>
            <a:r>
              <a:rPr lang="fr-BE" sz="2800" dirty="0" smtClean="0"/>
              <a:t> </a:t>
            </a:r>
            <a:r>
              <a:rPr lang="fr-BE" sz="2800" dirty="0" err="1" smtClean="0"/>
              <a:t>than</a:t>
            </a:r>
            <a:r>
              <a:rPr lang="fr-BE" sz="2800" dirty="0" smtClean="0"/>
              <a:t> </a:t>
            </a:r>
          </a:p>
          <a:p>
            <a:pPr algn="ctr"/>
            <a:r>
              <a:rPr lang="fr-BE" sz="2800" dirty="0" err="1" smtClean="0"/>
              <a:t>expected</a:t>
            </a:r>
            <a:r>
              <a:rPr lang="fr-BE" sz="2800" dirty="0" smtClean="0"/>
              <a:t> </a:t>
            </a:r>
            <a:r>
              <a:rPr lang="fr-BE" sz="2800" dirty="0" err="1" smtClean="0"/>
              <a:t>wake-up</a:t>
            </a:r>
            <a:endParaRPr lang="fr-BE" sz="2800" dirty="0"/>
          </a:p>
        </p:txBody>
      </p:sp>
      <p:sp>
        <p:nvSpPr>
          <p:cNvPr id="37" name="Rectangle 36"/>
          <p:cNvSpPr/>
          <p:nvPr/>
        </p:nvSpPr>
        <p:spPr>
          <a:xfrm>
            <a:off x="801680" y="4221088"/>
            <a:ext cx="21075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BE" sz="2800" b="1" dirty="0" err="1" smtClean="0"/>
              <a:t>Saved</a:t>
            </a:r>
            <a:r>
              <a:rPr lang="fr-BE" sz="2800" b="1" dirty="0" smtClean="0"/>
              <a:t> power</a:t>
            </a:r>
            <a:endParaRPr lang="fr-BE" sz="2800" b="1" dirty="0"/>
          </a:p>
        </p:txBody>
      </p:sp>
      <p:sp>
        <p:nvSpPr>
          <p:cNvPr id="39" name="Accolade fermante 38"/>
          <p:cNvSpPr/>
          <p:nvPr/>
        </p:nvSpPr>
        <p:spPr>
          <a:xfrm rot="5400000">
            <a:off x="3599892" y="2528900"/>
            <a:ext cx="288032" cy="136815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0" name="Connecteur droit avec flèche 39"/>
          <p:cNvCxnSpPr>
            <a:stCxn id="39" idx="1"/>
          </p:cNvCxnSpPr>
          <p:nvPr/>
        </p:nvCxnSpPr>
        <p:spPr>
          <a:xfrm flipH="1">
            <a:off x="2843808" y="3356992"/>
            <a:ext cx="900100" cy="9361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23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ContikiMAC</a:t>
            </a:r>
            <a:r>
              <a:rPr lang="fr-BE" dirty="0" smtClean="0"/>
              <a:t>: </a:t>
            </a:r>
            <a:r>
              <a:rPr lang="fr-BE" dirty="0" err="1" smtClean="0"/>
              <a:t>Sleepy</a:t>
            </a:r>
            <a:r>
              <a:rPr lang="fr-BE" dirty="0" smtClean="0"/>
              <a:t> Radios</a:t>
            </a:r>
            <a:endParaRPr lang="fr-BE" dirty="0"/>
          </a:p>
        </p:txBody>
      </p:sp>
      <p:sp>
        <p:nvSpPr>
          <p:cNvPr id="4" name="Rectangle 3"/>
          <p:cNvSpPr/>
          <p:nvPr/>
        </p:nvSpPr>
        <p:spPr>
          <a:xfrm>
            <a:off x="1979712" y="3140968"/>
            <a:ext cx="72008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 4"/>
          <p:cNvSpPr/>
          <p:nvPr/>
        </p:nvSpPr>
        <p:spPr>
          <a:xfrm>
            <a:off x="395536" y="2348880"/>
            <a:ext cx="1080120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A</a:t>
            </a:r>
          </a:p>
          <a:p>
            <a:pPr algn="ctr"/>
            <a:r>
              <a:rPr lang="fr-BE" dirty="0" smtClean="0"/>
              <a:t>(</a:t>
            </a:r>
            <a:r>
              <a:rPr lang="fr-BE" dirty="0" err="1" smtClean="0"/>
              <a:t>sender</a:t>
            </a:r>
            <a:r>
              <a:rPr lang="fr-BE" dirty="0" smtClean="0"/>
              <a:t>)</a:t>
            </a:r>
            <a:endParaRPr lang="fr-BE" dirty="0"/>
          </a:p>
        </p:txBody>
      </p:sp>
      <p:sp>
        <p:nvSpPr>
          <p:cNvPr id="6" name="Rectangle 5"/>
          <p:cNvSpPr/>
          <p:nvPr/>
        </p:nvSpPr>
        <p:spPr>
          <a:xfrm>
            <a:off x="395536" y="3140968"/>
            <a:ext cx="1080120" cy="648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B</a:t>
            </a:r>
          </a:p>
          <a:p>
            <a:pPr algn="ctr"/>
            <a:r>
              <a:rPr lang="fr-BE" dirty="0" smtClean="0"/>
              <a:t>(</a:t>
            </a:r>
            <a:r>
              <a:rPr lang="fr-BE" dirty="0" err="1" smtClean="0"/>
              <a:t>receiver</a:t>
            </a:r>
            <a:r>
              <a:rPr lang="fr-BE" dirty="0" smtClean="0"/>
              <a:t>)</a:t>
            </a:r>
            <a:endParaRPr lang="fr-BE" dirty="0"/>
          </a:p>
        </p:txBody>
      </p:sp>
      <p:sp>
        <p:nvSpPr>
          <p:cNvPr id="8" name="Rectangle 7"/>
          <p:cNvSpPr/>
          <p:nvPr/>
        </p:nvSpPr>
        <p:spPr>
          <a:xfrm>
            <a:off x="2123728" y="3140968"/>
            <a:ext cx="72008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Rectangle 8"/>
          <p:cNvSpPr/>
          <p:nvPr/>
        </p:nvSpPr>
        <p:spPr>
          <a:xfrm>
            <a:off x="4860032" y="3140968"/>
            <a:ext cx="72008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Rectangle 9"/>
          <p:cNvSpPr/>
          <p:nvPr/>
        </p:nvSpPr>
        <p:spPr>
          <a:xfrm>
            <a:off x="5004048" y="3140968"/>
            <a:ext cx="72008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" name="Rectangle 10"/>
          <p:cNvSpPr/>
          <p:nvPr/>
        </p:nvSpPr>
        <p:spPr>
          <a:xfrm>
            <a:off x="7668344" y="3140968"/>
            <a:ext cx="72008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Rectangle 11"/>
          <p:cNvSpPr/>
          <p:nvPr/>
        </p:nvSpPr>
        <p:spPr>
          <a:xfrm>
            <a:off x="7812360" y="3140968"/>
            <a:ext cx="72008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1187624" y="1340768"/>
            <a:ext cx="8229600" cy="1008112"/>
          </a:xfrm>
        </p:spPr>
        <p:txBody>
          <a:bodyPr/>
          <a:lstStyle/>
          <a:p>
            <a:pPr>
              <a:buNone/>
            </a:pPr>
            <a:r>
              <a:rPr lang="fr-BE" dirty="0" err="1" smtClean="0"/>
              <a:t>Broadcasts</a:t>
            </a:r>
            <a:endParaRPr lang="fr-BE" dirty="0" smtClean="0"/>
          </a:p>
          <a:p>
            <a:pPr>
              <a:buNone/>
            </a:pPr>
            <a:endParaRPr lang="fr-BE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3059832" y="2348880"/>
            <a:ext cx="28803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" name="Rectangle 17"/>
          <p:cNvSpPr/>
          <p:nvPr/>
        </p:nvSpPr>
        <p:spPr>
          <a:xfrm>
            <a:off x="3419872" y="2348880"/>
            <a:ext cx="28803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" name="Rectangle 18"/>
          <p:cNvSpPr/>
          <p:nvPr/>
        </p:nvSpPr>
        <p:spPr>
          <a:xfrm>
            <a:off x="3779912" y="2348880"/>
            <a:ext cx="28803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Rectangle 19"/>
          <p:cNvSpPr/>
          <p:nvPr/>
        </p:nvSpPr>
        <p:spPr>
          <a:xfrm>
            <a:off x="4139952" y="2348880"/>
            <a:ext cx="28803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Rectangle 20"/>
          <p:cNvSpPr/>
          <p:nvPr/>
        </p:nvSpPr>
        <p:spPr>
          <a:xfrm>
            <a:off x="4499992" y="2348880"/>
            <a:ext cx="28803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" name="Rectangle 21"/>
          <p:cNvSpPr/>
          <p:nvPr/>
        </p:nvSpPr>
        <p:spPr>
          <a:xfrm>
            <a:off x="4860032" y="2348880"/>
            <a:ext cx="28803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" name="Rectangle 22"/>
          <p:cNvSpPr/>
          <p:nvPr/>
        </p:nvSpPr>
        <p:spPr>
          <a:xfrm>
            <a:off x="5220072" y="2348880"/>
            <a:ext cx="28803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4" name="Connecteur droit avec flèche 23"/>
          <p:cNvCxnSpPr/>
          <p:nvPr/>
        </p:nvCxnSpPr>
        <p:spPr>
          <a:xfrm>
            <a:off x="2123728" y="4077072"/>
            <a:ext cx="288032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161799" y="4077072"/>
            <a:ext cx="978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dirty="0" smtClean="0"/>
              <a:t>~128 ms</a:t>
            </a:r>
            <a:endParaRPr lang="fr-BE" dirty="0"/>
          </a:p>
        </p:txBody>
      </p:sp>
      <p:sp>
        <p:nvSpPr>
          <p:cNvPr id="26" name="Rectangle 25"/>
          <p:cNvSpPr/>
          <p:nvPr/>
        </p:nvSpPr>
        <p:spPr>
          <a:xfrm>
            <a:off x="5580112" y="2348880"/>
            <a:ext cx="28803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" name="Rectangle 26"/>
          <p:cNvSpPr/>
          <p:nvPr/>
        </p:nvSpPr>
        <p:spPr>
          <a:xfrm>
            <a:off x="5940152" y="2348880"/>
            <a:ext cx="28803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8" name="Rectangle 27"/>
          <p:cNvSpPr/>
          <p:nvPr/>
        </p:nvSpPr>
        <p:spPr>
          <a:xfrm>
            <a:off x="6300192" y="2348880"/>
            <a:ext cx="28803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9" name="Rectangle 28"/>
          <p:cNvSpPr/>
          <p:nvPr/>
        </p:nvSpPr>
        <p:spPr>
          <a:xfrm>
            <a:off x="6660232" y="2348880"/>
            <a:ext cx="28803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30" name="Connecteur droit avec flèche 29"/>
          <p:cNvCxnSpPr/>
          <p:nvPr/>
        </p:nvCxnSpPr>
        <p:spPr>
          <a:xfrm>
            <a:off x="3029873" y="2132856"/>
            <a:ext cx="3918391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4499992" y="1628800"/>
            <a:ext cx="12474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2400" b="1" dirty="0" smtClean="0"/>
              <a:t>&gt;128 ms</a:t>
            </a:r>
            <a:endParaRPr lang="fr-BE" sz="2400" b="1" dirty="0"/>
          </a:p>
        </p:txBody>
      </p:sp>
    </p:spTree>
    <p:extLst>
      <p:ext uri="{BB962C8B-B14F-4D97-AF65-F5344CB8AC3E}">
        <p14:creationId xmlns:p14="http://schemas.microsoft.com/office/powerpoint/2010/main" val="332123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ContikiMAC</a:t>
            </a:r>
            <a:endParaRPr lang="fr-BE" dirty="0"/>
          </a:p>
        </p:txBody>
      </p:sp>
      <p:pic>
        <p:nvPicPr>
          <p:cNvPr id="288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726654"/>
            <a:ext cx="7664450" cy="443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907704" y="6237312"/>
            <a:ext cx="6192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BE" dirty="0" smtClean="0">
                <a:hlinkClick r:id="rId3"/>
              </a:rPr>
              <a:t>http://dunkels.com/adam/dunkels11contikimac.pdf</a:t>
            </a:r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Contiki</a:t>
            </a:r>
            <a:endParaRPr lang="fr-BE" dirty="0"/>
          </a:p>
        </p:txBody>
      </p:sp>
      <p:sp>
        <p:nvSpPr>
          <p:cNvPr id="6" name="TextBox 8"/>
          <p:cNvSpPr txBox="1"/>
          <p:nvPr/>
        </p:nvSpPr>
        <p:spPr>
          <a:xfrm>
            <a:off x="462873" y="242088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 smtClean="0"/>
              <a:t>2001</a:t>
            </a:r>
            <a:endParaRPr lang="fr-BE" b="1" dirty="0"/>
          </a:p>
        </p:txBody>
      </p:sp>
      <p:sp>
        <p:nvSpPr>
          <p:cNvPr id="10" name="Rectangle 9"/>
          <p:cNvSpPr/>
          <p:nvPr/>
        </p:nvSpPr>
        <p:spPr>
          <a:xfrm>
            <a:off x="528841" y="2833866"/>
            <a:ext cx="1234847" cy="1630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" name="Rectangle 10"/>
          <p:cNvSpPr/>
          <p:nvPr/>
        </p:nvSpPr>
        <p:spPr>
          <a:xfrm>
            <a:off x="1763689" y="2833866"/>
            <a:ext cx="2520279" cy="163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Rectangle 11"/>
          <p:cNvSpPr/>
          <p:nvPr/>
        </p:nvSpPr>
        <p:spPr>
          <a:xfrm>
            <a:off x="4283968" y="2833864"/>
            <a:ext cx="2448272" cy="1630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" name="TextBox 16"/>
          <p:cNvSpPr txBox="1"/>
          <p:nvPr/>
        </p:nvSpPr>
        <p:spPr>
          <a:xfrm>
            <a:off x="611560" y="3049796"/>
            <a:ext cx="79208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BE" sz="2800" b="1" dirty="0" err="1" smtClean="0">
                <a:solidFill>
                  <a:srgbClr val="C00000"/>
                </a:solidFill>
              </a:rPr>
              <a:t>uIP</a:t>
            </a:r>
            <a:endParaRPr lang="fr-BE" sz="2000" b="1" dirty="0">
              <a:solidFill>
                <a:srgbClr val="C00000"/>
              </a:solidFill>
            </a:endParaRPr>
          </a:p>
        </p:txBody>
      </p:sp>
      <p:sp>
        <p:nvSpPr>
          <p:cNvPr id="15" name="TextBox 8"/>
          <p:cNvSpPr txBox="1"/>
          <p:nvPr/>
        </p:nvSpPr>
        <p:spPr>
          <a:xfrm>
            <a:off x="1687009" y="2420888"/>
            <a:ext cx="130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 smtClean="0"/>
              <a:t>2003-2004</a:t>
            </a:r>
            <a:endParaRPr lang="fr-BE" b="1" dirty="0"/>
          </a:p>
        </p:txBody>
      </p:sp>
      <p:sp>
        <p:nvSpPr>
          <p:cNvPr id="16" name="Rectangle 15"/>
          <p:cNvSpPr/>
          <p:nvPr/>
        </p:nvSpPr>
        <p:spPr>
          <a:xfrm>
            <a:off x="1907704" y="3049796"/>
            <a:ext cx="309634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sz="2800" b="1" dirty="0" err="1" smtClean="0">
                <a:solidFill>
                  <a:schemeClr val="tx2"/>
                </a:solidFill>
              </a:rPr>
              <a:t>Contiki</a:t>
            </a:r>
            <a:r>
              <a:rPr lang="fr-BE" sz="2800" b="1" dirty="0" smtClean="0">
                <a:solidFill>
                  <a:schemeClr val="tx2"/>
                </a:solidFill>
              </a:rPr>
              <a:t>,</a:t>
            </a:r>
          </a:p>
          <a:p>
            <a:r>
              <a:rPr lang="fr-BE" sz="2800" b="1" dirty="0" err="1" smtClean="0">
                <a:solidFill>
                  <a:schemeClr val="tx2"/>
                </a:solidFill>
              </a:rPr>
              <a:t>Protothreads</a:t>
            </a:r>
            <a:endParaRPr lang="fr-BE" sz="2800" b="1" dirty="0" smtClean="0">
              <a:solidFill>
                <a:schemeClr val="tx2"/>
              </a:solidFill>
            </a:endParaRPr>
          </a:p>
          <a:p>
            <a:endParaRPr lang="fr-BE" sz="2800" b="1" dirty="0">
              <a:solidFill>
                <a:schemeClr val="tx2"/>
              </a:solidFill>
            </a:endParaRPr>
          </a:p>
        </p:txBody>
      </p:sp>
      <p:sp>
        <p:nvSpPr>
          <p:cNvPr id="17" name="TextBox 8"/>
          <p:cNvSpPr txBox="1"/>
          <p:nvPr/>
        </p:nvSpPr>
        <p:spPr>
          <a:xfrm>
            <a:off x="4207289" y="2420888"/>
            <a:ext cx="130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 smtClean="0"/>
              <a:t>2007</a:t>
            </a:r>
            <a:endParaRPr lang="fr-BE" b="1" dirty="0"/>
          </a:p>
        </p:txBody>
      </p:sp>
      <p:sp>
        <p:nvSpPr>
          <p:cNvPr id="18" name="Rectangle 17"/>
          <p:cNvSpPr/>
          <p:nvPr/>
        </p:nvSpPr>
        <p:spPr>
          <a:xfrm>
            <a:off x="4355976" y="3052117"/>
            <a:ext cx="309634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sz="2800" b="1" dirty="0" smtClean="0">
                <a:solidFill>
                  <a:schemeClr val="accent3">
                    <a:lumMod val="50000"/>
                  </a:schemeClr>
                </a:solidFill>
              </a:rPr>
              <a:t>COOJA,</a:t>
            </a:r>
          </a:p>
          <a:p>
            <a:r>
              <a:rPr lang="fr-BE" sz="2800" b="1" dirty="0" smtClean="0">
                <a:solidFill>
                  <a:schemeClr val="accent3">
                    <a:lumMod val="50000"/>
                  </a:schemeClr>
                </a:solidFill>
              </a:rPr>
              <a:t>Power </a:t>
            </a:r>
            <a:r>
              <a:rPr lang="fr-BE" sz="2800" b="1" dirty="0" err="1" smtClean="0">
                <a:solidFill>
                  <a:schemeClr val="accent3">
                    <a:lumMod val="50000"/>
                  </a:schemeClr>
                </a:solidFill>
              </a:rPr>
              <a:t>Profiling</a:t>
            </a:r>
            <a:endParaRPr lang="fr-BE" sz="2800" b="1" dirty="0" smtClean="0">
              <a:solidFill>
                <a:schemeClr val="accent3">
                  <a:lumMod val="50000"/>
                </a:schemeClr>
              </a:solidFill>
            </a:endParaRPr>
          </a:p>
          <a:p>
            <a:endParaRPr lang="fr-BE" sz="2800" b="1" dirty="0">
              <a:solidFill>
                <a:schemeClr val="tx2"/>
              </a:solidFill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462873" y="407707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 smtClean="0"/>
              <a:t>2008</a:t>
            </a:r>
            <a:endParaRPr lang="fr-BE" b="1" dirty="0"/>
          </a:p>
        </p:txBody>
      </p:sp>
      <p:sp>
        <p:nvSpPr>
          <p:cNvPr id="21" name="Rectangle 20"/>
          <p:cNvSpPr/>
          <p:nvPr/>
        </p:nvSpPr>
        <p:spPr>
          <a:xfrm>
            <a:off x="4067945" y="4490050"/>
            <a:ext cx="2520279" cy="163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" name="Rectangle 21"/>
          <p:cNvSpPr/>
          <p:nvPr/>
        </p:nvSpPr>
        <p:spPr>
          <a:xfrm>
            <a:off x="6588224" y="4492276"/>
            <a:ext cx="1944216" cy="1608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" name="TextBox 16"/>
          <p:cNvSpPr txBox="1"/>
          <p:nvPr/>
        </p:nvSpPr>
        <p:spPr>
          <a:xfrm>
            <a:off x="611560" y="4705980"/>
            <a:ext cx="216024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BE" sz="2800" b="1" dirty="0" err="1" smtClean="0">
                <a:solidFill>
                  <a:srgbClr val="C00000"/>
                </a:solidFill>
              </a:rPr>
              <a:t>SICSLoWPAN</a:t>
            </a:r>
            <a:endParaRPr lang="fr-BE" sz="2000" b="1" dirty="0">
              <a:solidFill>
                <a:srgbClr val="C00000"/>
              </a:solidFill>
            </a:endParaRPr>
          </a:p>
        </p:txBody>
      </p:sp>
      <p:sp>
        <p:nvSpPr>
          <p:cNvPr id="24" name="TextBox 8"/>
          <p:cNvSpPr txBox="1"/>
          <p:nvPr/>
        </p:nvSpPr>
        <p:spPr>
          <a:xfrm>
            <a:off x="3995936" y="4077072"/>
            <a:ext cx="130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 smtClean="0"/>
              <a:t>2009-2010</a:t>
            </a:r>
            <a:endParaRPr lang="fr-BE" b="1" dirty="0"/>
          </a:p>
        </p:txBody>
      </p:sp>
      <p:sp>
        <p:nvSpPr>
          <p:cNvPr id="25" name="Rectangle 24"/>
          <p:cNvSpPr/>
          <p:nvPr/>
        </p:nvSpPr>
        <p:spPr>
          <a:xfrm>
            <a:off x="4067944" y="4705980"/>
            <a:ext cx="309634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sz="2800" b="1" dirty="0" err="1" smtClean="0">
                <a:solidFill>
                  <a:schemeClr val="tx2"/>
                </a:solidFill>
              </a:rPr>
              <a:t>Many</a:t>
            </a:r>
            <a:r>
              <a:rPr lang="fr-BE" sz="2800" b="1" dirty="0" smtClean="0">
                <a:solidFill>
                  <a:schemeClr val="tx2"/>
                </a:solidFill>
              </a:rPr>
              <a:t> more</a:t>
            </a:r>
          </a:p>
          <a:p>
            <a:r>
              <a:rPr lang="fr-BE" sz="2800" b="1" dirty="0" err="1" smtClean="0">
                <a:solidFill>
                  <a:schemeClr val="tx2"/>
                </a:solidFill>
              </a:rPr>
              <a:t>Platforms</a:t>
            </a:r>
            <a:endParaRPr lang="fr-BE" sz="2800" b="1" dirty="0" smtClean="0">
              <a:solidFill>
                <a:schemeClr val="tx2"/>
              </a:solidFill>
            </a:endParaRPr>
          </a:p>
          <a:p>
            <a:endParaRPr lang="fr-BE" sz="2800" b="1" dirty="0">
              <a:solidFill>
                <a:schemeClr val="tx2"/>
              </a:solidFill>
            </a:endParaRPr>
          </a:p>
        </p:txBody>
      </p:sp>
      <p:sp>
        <p:nvSpPr>
          <p:cNvPr id="26" name="TextBox 8"/>
          <p:cNvSpPr txBox="1"/>
          <p:nvPr/>
        </p:nvSpPr>
        <p:spPr>
          <a:xfrm>
            <a:off x="6511545" y="4077072"/>
            <a:ext cx="130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 smtClean="0"/>
              <a:t>2011</a:t>
            </a:r>
            <a:endParaRPr lang="fr-BE" b="1" dirty="0"/>
          </a:p>
        </p:txBody>
      </p:sp>
      <p:sp>
        <p:nvSpPr>
          <p:cNvPr id="27" name="Rectangle 26"/>
          <p:cNvSpPr/>
          <p:nvPr/>
        </p:nvSpPr>
        <p:spPr>
          <a:xfrm>
            <a:off x="6660232" y="4708301"/>
            <a:ext cx="21602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sz="2800" b="1" dirty="0" err="1" smtClean="0">
                <a:solidFill>
                  <a:schemeClr val="accent3">
                    <a:lumMod val="50000"/>
                  </a:schemeClr>
                </a:solidFill>
              </a:rPr>
              <a:t>ContikiRPL</a:t>
            </a:r>
            <a:endParaRPr lang="fr-BE" sz="2800" b="1" dirty="0" smtClean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fr-BE" sz="2800" b="1" dirty="0" err="1" smtClean="0">
                <a:solidFill>
                  <a:schemeClr val="accent3">
                    <a:lumMod val="50000"/>
                  </a:schemeClr>
                </a:solidFill>
              </a:rPr>
              <a:t>ContikiMAC</a:t>
            </a:r>
            <a:endParaRPr lang="fr-BE" sz="2800" b="1" dirty="0" smtClean="0">
              <a:solidFill>
                <a:schemeClr val="accent3">
                  <a:lumMod val="50000"/>
                </a:schemeClr>
              </a:solidFill>
            </a:endParaRPr>
          </a:p>
          <a:p>
            <a:endParaRPr lang="fr-BE" sz="2800" b="1" dirty="0">
              <a:solidFill>
                <a:schemeClr val="tx2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39552" y="4492277"/>
            <a:ext cx="3528391" cy="1608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56677" name="Picture 5" descr="http://dunkels.com/adam/img/adam1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548680"/>
            <a:ext cx="1314450" cy="1733551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539552" y="6093296"/>
            <a:ext cx="5040560" cy="1440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3" name="TextBox 16"/>
          <p:cNvSpPr txBox="1"/>
          <p:nvPr/>
        </p:nvSpPr>
        <p:spPr>
          <a:xfrm>
            <a:off x="611560" y="6237312"/>
            <a:ext cx="619268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BE" sz="2400" b="1" dirty="0" err="1" smtClean="0">
                <a:solidFill>
                  <a:srgbClr val="C00000"/>
                </a:solidFill>
              </a:rPr>
              <a:t>Connect</a:t>
            </a:r>
            <a:r>
              <a:rPr lang="fr-BE" sz="2400" b="1" dirty="0" smtClean="0">
                <a:solidFill>
                  <a:srgbClr val="C00000"/>
                </a:solidFill>
              </a:rPr>
              <a:t> to the Cloud: </a:t>
            </a:r>
            <a:r>
              <a:rPr lang="fr-BE" sz="2400" b="1" dirty="0" err="1" smtClean="0">
                <a:solidFill>
                  <a:srgbClr val="C00000"/>
                </a:solidFill>
              </a:rPr>
              <a:t>Thingsquare</a:t>
            </a:r>
            <a:endParaRPr lang="fr-BE" b="1" dirty="0">
              <a:solidFill>
                <a:srgbClr val="C00000"/>
              </a:solidFill>
            </a:endParaRPr>
          </a:p>
        </p:txBody>
      </p:sp>
      <p:sp>
        <p:nvSpPr>
          <p:cNvPr id="34" name="TextBox 8"/>
          <p:cNvSpPr txBox="1"/>
          <p:nvPr/>
        </p:nvSpPr>
        <p:spPr>
          <a:xfrm>
            <a:off x="467544" y="5733256"/>
            <a:ext cx="130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 smtClean="0"/>
              <a:t>2012</a:t>
            </a:r>
            <a:endParaRPr lang="fr-BE" b="1" dirty="0"/>
          </a:p>
        </p:txBody>
      </p:sp>
      <p:sp>
        <p:nvSpPr>
          <p:cNvPr id="156679" name="AutoShape 7" descr="data:image/jpeg;base64,/9j/4AAQSkZJRgABAQAAAQABAAD/2wCEAAkGBxQSEhQTEhQUFBQSEBkUFRUXFxQVFhAVGBcWFhcUFRQYHCggGBolGxQUITEhJSkrLi4uFx8zODMsNygtLisBCgoKDg0OGxAQGiwkICUsLCwtLCwsLCwsLC8sLCwsMCwsLCwsLCwsLC0sLCwsLCwsLCwsLCwsLCwsLCwsLCwsLP/AABEIAPYAzQMBEQACEQEDEQH/xAAbAAABBQEBAAAAAAAAAAAAAAAFAAIDBAYHAf/EAEUQAAECAwQECQkHAwQDAQAAAAEAAgMEEQUSITEGQVFhExUiMnFygZHBBxQWM1OSobHhJEJSYmPR8CWisiNDgvFzwtI0/8QAGwEBAAMBAQEBAAAAAAAAAAAAAAEEBQMGAgf/xAA4EQACAQIDBgMHAwMEAwAAAAAAAQIDEQQhMQUSE0FRcSJhgSMykaGxwdFC4fAGFDMkQ1LxYnKy/9oADAMBAAIRAxEAPwDuBKAqzE0GoAbGtwDWgK50ibtQHnpE3agF6RN2oBekTdqAXpE3agF6RN2oBekTdqAXpE3agF6RN2oBekTdqAXpE3agF6RN2oBekTdqAXpE3agF6RN2oBekTdqAXpE3agF6RN2oBekTdqAXpE3agJYdvg60AQlrQDkBfa6qAbGNAgMxaka8DQ66IDOx7OLv9xw7PqgK5sT9V3d9UAuJP1Xd31QC4k/Vd3fVALiT9V3d9UAuJP1Xd31QC4k/Vd3fVALiT9V3d9UAuJP1Xd31QC4k/Vd3fVALiT9V3d9UAuJP1Xd31QC4k/Vd3fVALiT9V3d9UAuJP1Xd31QC4k/Vd3fVAMNkAf7x7vqgIjIM9v8AL91O6+hG8uo8WY0/7zu76qCSRtjVyiu7vqgPeJP1Xd31QFW1Jcy8IxA9xu0wpv6UBe0btkupUoDoUlGq2qAsTh5JQGSiGt/r+AQEN1AK6gFdQCuoBXUArqAV1ANKmxB4UsLnmKA8oUAqFAe4oLkceZawVe4NA1kgD4qG0tT7hCU3aKu/ICxNKIZfch1dvyHZXH4L5hJTdo5nWvh5UI71RpeRWn7adkynTSvdVXoYWTy53trZLv8AhHncTteMfDSV/PkCI8w93PLjXaT/ANKK0IYaS4jk3/4qy+L1MepjK9T3pP6fQfJyjX/zPbh2haGExkKt1FW76vq/oc4py1ZadZdMWktO4kfJWZKE/eimd4Tq084Sa9RrZ6NBPKq9u0UDh4O7e9Uq2z4vOn8DTw+1ZJ7tZeq+5oLMtdsQCpBvZOyrTMEajuWVKLi7PU24yUldPIi00H2SKdw+YXyfRndFY2IQHXrIdyAgCc5zSgMmwYv6/gEAriAVxAK4gFcQCuIBpCkgaWoDy4pIFcQCuIBXEA19BnhQV6BtKEmZtfSYNq2DifxHIdA1qtUrpZRNfCbLc/FVyXTmZGfnnxDVxc9xwAzPQAPBV1vVJGvN0sLTbSsg1YkjDl4b3x8Yz20aK+qrjWgOJyFDTMrcoqGGipXV1r+Fz+R+cbU2isROSqPySWfr+E35jGxGl2AApU1eTQ0FaUGs5DpVKtjZ1JqWWTuvr/10MOHDTtFesn9kM87e7AUAOoNy6Na5TxNSa3W8voOPUeUcuyQRsmG/hWDllrm3iSCAG4cup1CoxXXDVI06iu7plii6zmld/t1NI2fDWuaxlARgS4uoaUvEEUr0U6VsPD3abl8C8sZZNKK9fqVYctBiXWPY8OL6Va8NBDqCvKBxGdNa+5Tqwu7q3b+a9TnGnQq2jZ3v15d7Z26ZepnLRkxLRnNbEbEhk4uaR2PoCaOafhUa184ijx6XE3bSXInB4lYatwXJSi9H0LVrzvCSEZruezku6Q6ixj0YK0W5wQHYbG9WEAVnOaUBlpcYxOv4BASXEAriAVxAK4gPCxSQecGgFwaARYgPLiE2PeDQFOamg3L+b9w3pcJXyRhretoxCWtPJrq1796p1a29ktD0WB2eqfjn730AER9MSq+pqtpK5ZsSC4h0YkhmQGV47zs3LTw0eEnUtor+vL5nhP6h2i5QtF5PJfdhOWs58TlUo0k8o5HbRRSwdau9/rnd8zxUKUpK/IvxrEMLg3t/1zwrQ5t0iESS26y+Tyqk3TlRcq2HnStvFv8AtdzdlHxZq+WXa/PoyePZ8OG6NGaXCC1zWhoJDnCK285gc3KgOFcDShXNrV8jtKhCnKVRN7unxXl8jyzxBjHgb8cwmQnljXuFBE5Tg4NaaNFBvxJVrC4XjXf6Va67s5RqUZvhXlaztfrmxCNCBuwnuYBqdTBwFSAcg1acZU4Xpxnu2byz++np6HLfh+htLz/mhHPzhh0HBODSKhzg5odXGoqMelcam0lTluwjded19iau9D9Lt1Kk3MCLDESnKDrkTfUcl/bQg7xvU4fa26lGUcr9dF9zlXhxYqstdJd+T9efmB5+YLYcUaokEd7HXPk0HtXDEw3Ksoo9bg6vFoQk+n0yLei3OC4Fk7DY3qwgCs5zSgMzJDGJ1vBAWbiAVxAK4gFcUkCuIBXEA27XJCbHohIDyIQ0VP8A2gB0SK6IbrMtuofuf5vQgyWllphlYMM19o78R/DXYFUrVP0o3tmYOy4s/T8mSJVY2xkvLOjxWwmazjuCsUIXd2Y21MVux4cdXr2N/aFmsgthQ6ciGy+8fixADekkAdFVtYanxKbppe87X6L+aHgtrNcSLlpFX7+XqSWRMEgMbDhuLjXFoONScKmgFMKDYtCtTjHO7SXQz8FVco7sYpt9V6in2MfCaCSXFxJAqBDGq6MgczguU6KqXhNZZd79bnSruums87vsija0eJFhNZd5ENwLn0ebzg24284k05OpVpbKi7JTz6Pn8MyticXVqU91x8K1eeuiuBmy2OZHQusNkqMt5Ta7P76r5mdxL8gnINAFKYV/hV7gwpx3YrL+fMsYeTepFM8Kxzi2IQ10QC6SSCHfeLcQW1qD2YYrzWOpyhWk3o3kXE6izjLnp3+QYl9G3RYb3sAhueXQYkLENZEaah7Scmktbhqv7FwjTbTNGngXUhJxybya5XT17fnoYfSKTfCa5jxR0MxGnWKVhkEHYb1e1Xa0lJq3RfRGpgqUqVFQlqr/AFLmivOC5Fs7FY3qwgCs5zSgM5Zo5UTreCAvXUArqA9DEAriARbRSCO5VAPuKARR4gaMe7xOwIAeyE6Mdjdv4tw2BAVtI7UbKwDcpfdVrdx1u7PmvirPdiW8Fh+PVS5LNnKory4knWs89YlZWIY76CqmKu7HxVqKnByZu/JpYdGmO8YuyWjFWVjx9Wo6k3N8wvphDuOhRC0OAqCDkSMQD3/Ba+zndShex5zbS3ZQqNXSvkUpaZhGhvOBMEGKRQue+tCxgIo3IGoyGCtThUXLnl0t1fUoUq1FvWzcfF1b6LKy79Miy94ewCHBADMXPN5xPWdhQfzBckt2Xilry/YsuSnC0KeS1evxY6C6XALYovXsxC4QAbKCtHEbSklWveD062Ij/bWcaqvf/jdfs+4Y0fl5cgmDBIbU1fEoTWlLra1woSqmKnWXvy9EaGApYZpulTy6y+3oBrZ4IvrCugAlt1rboAFOVWgzNdvTqVuhvqNpmfilSc707dkrfZc+4pOcDIbmFgcXPDmEgG68ZEg86mobV81qCqSTei1PqjXUKbha7buu/wB/IZbdqx7kJr2FrXlz+FGF8thPAaaYVrV3YMMFl4yEYzUab1vfyLXHrz3YyjrfPr4X/wBmMta9GlXTD+c9jnV28u4D3Q2rm/I2IJqKvqN0V5wUH0disb1YQBWc5pQGfsocqJ1vBAELqkHoagPaIBUQEVKncpA+6oBDMxwwb6d28oQD4EAxTedUMz3u3lCSWamsmQxnlTX+w+aEHNdMJsujFta3OTuqM6duHYqNaV5Hp9mUOHSu9XmAFxNIbLS5jRocMa3Cqs4eOdzG2tWtFQXM7pZsoIUNrBqaFbMAityz+HguYOdm3rD+UXfD1uFUUirjMOq9Jw58u5jOJjDhucSRFhARHtIo0wyQAYb/ALxBz7tS2ViVOSjyeSfn5nmZbPdKDnfxRza5W8mG4s6IkNoiRHULG84Al2IqQGt5IJBoTj2KpGluSbjH4fu8/M0pVlUppTk80tf2WXk3n6E9n2a4OY6G4GGXk8IAC5nJI19J6CvirWjZqSztp6nWhhpKUZQfhvrzWX89Q7PMPBuqQaNNbwN1w1ghpCpU340adaL4bz+OnyA0Cxb1Iha1uNWwgDS7928Tjnid2CtyxO74E/X8fYz4YLe9o0l0iunK/wBX8CaX0ea03i7EOOoEXSKUocK6/hivieMbVkjpT2cou7ef2MhpPAa6LEhQ4j4j7j3kVoyCHAQ24DNxD91AMslXrVOJu5WsjpQwSp1HUcm7vTkiG35S5IRGDKFAaO3CvxquReAWi3OCgHYbG9WEAVnOaUAAsjnRet4IAkpIEgEgGPOpSiUPAUAhmo4YN+r9zuQgGy8IxjedzAa4/e3ncgJJyarRjBnkNu87vn8wGxQJeFEiuxe1hcTv1Dvook7K51o0+JNR6s47MxC5xJzJWaz2UFZWISVB9Gh8mshwsyYhyYr9KNonk8fV3678sjrq6lMSEFCbs+9EZEa8tLKgtoHNiNdS81zTqNB24rtCtuxcWr3+RwqUFKakna3zvyBczJwoTzdh1AJpVriIjXjlQ7zAS17fukgYGit06s6i979rc7Pk+fxM6tQp0ZZR+Ts09VdXs1yv2CVnyz23TCNyG41dDiBxI3syIJ1g7Fxqzi7qeb6r7lqhTnGzp5R5qV/lz+IVKql4imZpjAXPcABmSaDvKEmVtK34sweCkmk1wMYijW9WvOPw6VAIYFjtlYbqm8+IRwjziXffdU9g70BV0hhf02Zec3N/9goBkdFucEB2GxvVhAFZzmlAALI50XreCAIkqQNvIQK8gPIe1SyTyYmAxpc4gAbTT4qEr6ENpK7MrNaQQHP5cTk1xIBN6moU1LqqFR8ji8TS/wCRcmLfhGjGOAJAo04E1yqDkNdNfRnzcWtTopJ6BKQl6CtaudiSh9oF6ezFyUI/G8N7ByvALhXfhNDZkN6vfojk6onqCKZdRpX1FXdjlWnuQcjpvkwk7kvfObytFI8a227s2hdTEqSAFaGl8rCNDEvnYwXv7hh8VydWC5lyns/EVFdRt3yB7dP5YnERBvLf2UKvA6S2XiEskn6haRtqXmOY8V3GhC6pp6FGdOdN2krMuRGxPuxSOkNd8SKr6R8leLKR3f79B+VrfmQoBX9HIZN6K58U/ncSO7IIQFIUNkMckBoA1IDOWxFL3hgzJoemtXd3JH/EoEe6aw7tmRm7IY+YRkmA0W5wUA7DY3qwgCs5zSgM9ZZ5UTreCAvPcpIIzEUkAm0NJYEKovXzsbj8clZp4SrPlbuUq20cPS1ld9FmZqe00jO5MFoZXAfecejUrkcDCOc3f6GXV2vVqPdpK1/Vga0555rDc8vdWsVxNau/APyt+J6AulOmveSt0/nVnOrWl/jcrvm/PovJfNkEBoa3hHUONIbTk8jAuP5W/E4bV8zze6vX8Hel4Vvv0/PZfNlaKS4kkkkmpOsnbVfEoq1ixCbvcPaMaUPgvEOKbzHGgcdXSqFanu5rQ0qVXeVnqFPKRMgw4IBwN53yCoYh5I39jx8Un2OfKob5WnsqbSutFeNFHaMrUJHWbGn4crJw3RDTk4DW47AFdlNRV2eaoUJ1pbsEY639KYswS0G5D1MBz6x1qlUquR6TC4CnRV9X1ABK5F8SATHFpvNJaRkQvqMnF3RxrUIVY7skb3QzSwxDwMY8oZHar9Oe8rnlcVhpUJ7r05G5hvwX2yuxxKAoz8zdbX+V1V7cegFSQB7ChX3mKchg2uvf4qAe6eu/p8x1PEIyTAaLc4KAdhsb1YQBWc5pQGakogaYhP4vBfUYuTsj4nNQV2Dbat1zAeDaKjWcfgr1HBpvxsysXtGUIvhr4mPfb0SYvQ4hxYK4YBw6FYoRjSruFtc0UsXUliMJGrfTJg960jERPDdwTOEOD31EP8oydE+YG+p1KtPxy3eS1/H3ZfpLgw3/ANUvd8l1+y9SpJwr5rR1xoq4jZsG85Bca+KhFZO7LOE2fVqSTkrILQLGmI/LuBoIo1tea0c1o3AfvrVRYqKysajwM29667cl5FCblHQ3FrwQQuykpK6OO64OzKU1DqF8TjdWO9OVncnmbRdGgQw7OHVh71h4lWdj2Gxs4SfmD1VNsjiwr1NxX3CW67lfE0FWhuNll0eJMRGw2VcaADY0LrGEqjuyhXxNPBx4dNZ/zU2lkaEMDQYxLnHVqCsKlBcjIlj8RJ33n6EdvaHhrC+BU3RUsOJptb+y5VaCteJo4Pacm9yr8fyYtwoqhuniAidEMNzYjc2mq7UZWkZ20qHEpN81mdl0dtDhoLX7W4q+eYCZfRQDMWzMGI8Q25k47hkflTsO1CA1JwRDYGjUFJAH07d9gj9QfMIz65GF0W5wXyDsNjerCAKznNKAzEsK8KPzeC+oS3ZJnxUjvRaAtrQKgrXpyPPVoGCnP9KM1+qt13QVOLy3aq5HPZ3i38PLmsu4Shywc+hNGAXnHY0Z9pwA3kK3OpaF46vT+fMz6VC9RqeSWb7L86LzBlqRC+Kx5HJDg0MGQbk1oHcqOMpONJW5a+ZrbNxKniHvJZ6eVtEvQ38GCx11kMANGLqZVGqu7H4rJPQhtgoKDUpIAWl8oHQg/W007D9VYw0rSsVcVC8d7oYUhXGVIsqFtLw2kH4U8FiY9Wqeh7HYDvQl3+wxUTeIpiJdaSvqKu7HKtUVODk+Rt/J5ZAbD4Zw5T8loxVlY8bUm5ycnqza1X0fA6GcUPrkc30zs0QYxLRRr+UN1cx3qhWhuyPUbOr8WlnqsjPLiaAyK2oKlanzNXjY3HkwnKwnMP3StJO6ueMqR3JOPRmqtWdDGnH/AL3d47SN6k5g6xJU1MV+bstw1BSAzVCADpyfsMfqj5hGfXIxWi3OC+Qdhsb1YQBWc5pQGYlDjE63ggKtoQq1Wjh53iY+Lp2kzCaRydQVf3eJBxZjOTo1o1EJkX7Oxv33NBi7hTkNPYb3aNi5YK8l4v05FnatqbtDSfif2X39SDgqQ3xMiOTD65GLv+INektXaut/2fq+37/YrYN8Fcd9l35v0X1ND5PZoOgFv3mGhWA04uzPXRkpRUlzNYoJAGlk81sPg68pxqRsG9WsNTbe8U8XVSjuczElXGU4MpvdVzvygfGqxto++ux7D+n37Oa819Bizj0RWmG3nsZ+JwXfDq8rmTtapalu9WdisqBchMaNTQrp5stVUkj2KGSZ7TqWvQA/Wx3wP1AXCurxuamyqm7VceqOdKkekPChDNB5N4t18bYM91cu1aNP3UeRxqtXl3NRDBmItf8AbYewn+V7yda+yqG2igoEIHVQADTg/Yo/V8QpZ9GO0W5wXyDsNjerCAKznNKAy8tnE6/ggFHbUKxh5WlYqYuF436GWtyWqCtalLM89iqd0ZOzBSK+Hnwgq3eRhRcrqjiM9JHZp4nBK2cou3owjaZAIhjKELvS7N7vew6AFbpLLeerz/HyM/FSSkqcdI5evN+rK+j026WjOdSrHDKtMVQr4KU6l1oauF2pClRUZJtoJz+lMV+DaMG7P3iukMDCOuZxq7Vqzyjkvn8QM6IXYk1XVqx8wm3myKYihoJK4TaSuy7STk7IfJWY/wA3fHcKX3gDoxosPFPfzPXbHapzcfL6FGiryw9SMN+UbI2qePw1StwITTlZuyz089DyzmXpqEN/7Lrh+ZmbYecV3+x2NjcB0KyYthwahI5ADdI2Vlog/LXuIXOqvAy1gZWrxOWOzWeeuQ0oA5osS+kKH97lPI1V2n8VO4YaytCn7iPIY13xE+50STlhDaGhdCqS0QCKAz+m/wD+GN1fEIyTH6Lc4KAdhsb1YQBWc5pQGYlc4nW8EBIWr6Ts7nzKO8rAW1INQVrU5XMCtC2TMPOOECMI1KmHVzRtcQQ2u4Eg9i+sZDepKS5HHZlTh13Tekh8YZH8Qr3q7TmpxUkZVam6dRxfIruC+mfCIXlc5NLU6wi5OyQ6VhRIpuw2Fx26u9UK2LhHJZmzhcBVkryyRprI0LJIfMGtMQ0ZBZ1SrKbzNulRjTWQS0vgXJUBuADxl0Fd8HbiFTaf+HLqc6GtddqL/Tvuh/S7tj1/6y+g+xjSbhdP7LGw+jPU7YXii+/2OyNGHYrBjntEB7dUkA+38JeL1PEL4qe6yzg1evHucofmelZx69EcU0BRESdka7yYS3Je/aVpRVlY8ZVlvTcurZvbq+jmK6gGRB8URKAOnQ+wxur4hAYzRbnBQDsNjerCAKznNKAzMmMYnW8EBPRSQDJmjqjWAK9oqr2GnlYzMZTtK/UxmkUpUFaULSi4swq14TU1yBlnvvQQDnDN09GpcsFKydN8mdtqwUpRrR0kvmNijBXWZcdSKQY0tJze00dXHoI2YKpRjCbe9nJdfxoaWJnVppOGUZLK2Xo3rl3LVn2m6Wih9asryhsG1Vsdhv8Acj6l3ZWN/wBqb7fg6lJTDYrA9pqCFlm+CtMof2V25zfnTxVnCP2qKO0l7B90cu2q1tJf6eXp9Th/TUrbRh2l/wDLIWvuRYb9jgsDDvOx7fa9O9NS6M7XJEOhtdtaFcPPE9xCD26gAGm0xcliNb3AdgxPyXGu7RNHZlPer36HMFRPUFeddyaazgulKN5FPHVeHRbOq6EyHBSzBTEiqvnkjQ3VIFdQEV2p6FJIB09b9hjdXxCgGI0W5wUA7DY3qwgCs5zSgM5Zwxi9YfJATx28k9FO/BSQCZdl50V29daErSK+JhvQ7Aa2peoK16Ujz+Jp3TMdJciM5hyiD+4L4n7PEKXKWR9Uvb4KUOcM/QmiNWgYpBZhDZgNdzYouncdRWVim6NVVInodnqOJw8qE+WaLtqyBhuLHD6jURuWhTqRqwujHq0p0Kji9UXdDbcMCJwMQ8hx5J2HYsXF4fhSutGen2fjOPC0veXz8zaaVNDpSIRsaf7gvjC/5UdMer4eXp9TkcxEu960MdHeoSRmbErKjjqdR6J/VNDZyDh8QvLxbjI/T6sY16TS0aOm+T+1BGgBh5zMCtBO6ueRlFxk4vVGquqSCOK8NzQHM9NbY4aLdbzIdW9J1n4U7FSrzvKy5HpdmYfh0956vP05GbXA0ySxZEzEyxgxANSreHjzPP7Wr3kqa7s7ZLwAxoaNQorJjEl1CRkTZtRBHjYaAz+n7fsMfq+IQGD0W5wUA7DY3qwgCs5zSgM/ZQxi9YIC3MM5PaPmFJAOsRleE6xRBq+QOtaXpUbFq0Z3VzCxFPdbRz63YRY4PGbXXu5dsTDfo3WqzKWCqcHE2eksviWJiho4ZOFVZoVOJTUiji6PBrSgDJ9poHDNpqOxccXT36bLOza/CrJ8nkdBhSgn5Nj2+tY3D835SsvC4h0pZ6M9BtDBrEQuveWn4MJOyxBIOBB7QQtmpCNWFmeZo1Z0Kl1qjTWPbvDSkWBEPLbDw/MBQ+CxoU3SrqLPTVK0a+FlKPQxFpDA9K0cV/iZi4B+3j3N+zRkTUnDiQ6CK1nZEGw79689Vpb2a1Pd4HHOg92Xu/QytmTUWRj1oRQ0e04HuXKnU3PDIvYzBLELi0tfqdHgaVS7oYfwgB2E0oejWrHEj1Mh4WunbcfwMvpBpXeqyCc83/8AyPHVq2rhUr8omng9mO+/W+H5/BjyVVN0iivPNbi44AL7pwcnYq4rExowuzp3k/0c4CHwjxy349C0ErKx5Oc3OTk9WbG6pPk8cKIBrYesowOuKAZ3ygt+wR+p4hSDnmi3OCgHYbG9WEAVnOaUACsUcqL1ggCExDq1wGdMOnUpIBlkUESI3abw6ChJ5bkvk7aKdqt4aXIzsbDPeMFpDK1BWrSd8jz+JjZqS5AWzXVhFhzhup/xOS44R7k5UumaLG0lxacK65qz7ojjEHDbqVqpUhFeJmfQo1Jy8CbNr5MoUVjHte0hlatqvPVLbz3dD2lHe4a39bZlnTfR+8DHhjEesA1/n/dX8Fibezl6GRtTBb3toLv+Tnt0tdeGBHxGsK/VoqbT5oyKGJlSTjyasU7S5pK54lezfY7YJ+3j3R1/QmMBJwyTq7T0BYR60qaTSsGZwLaOGAeOcNxP3ujHpXxOnGWpZw+LqUH4Xl05GMnNEZlgvNYXt1EUrTe1VJUJLTM3aO1KM14vC/MDxJOIDQw3g9Vy+OHLoWv7qha++viTSlizEU0ZDdjrIoukaEnqUq+1aUVaGb+Ru9FtBmwSIkblP2agrcYqKsjBrV51pb02bYNovo4iIQkTYesqQPuqAK6gM35RG/0+Y6niEBzbRbnBQDsNjerCAKznNKAC2COVF6wQBi6pADm4XBRQ8Zf+p/YmncgCM7CESEaY4VC+6Ut2SONeG9Bo59bzHVuthuccjhzenYFf/uow0zMp4CdVZ5EujWhDr3CRiLrhi0a+lVamJlKe/HJ6F2jgKcKXCl4le+ZqZPRaXhG8IYJrmVwbbd2W4xUVaKsgsyGBgAAoPo9La4HWgOXaZ2GIES8ynBvOA/AfwnwW1hMRxI2eqPL7RwfBlvR91/Ly/Bk48O8KAV26h2nUumJlFQd3yOWCpzlVi0uaOiaNS73QWtAwpSjQWt7ziVgnrTUyVlNbi7E/AdiAIUQDHS7Tm0HsQHrIQGQAQD6IBBqkmw9sJRcD7qAV1AK6gM15Rm/06Z/8fiEBzDRbnBQDsNjerCAKznNKAD6PDlRusEAYvbcEAyZlhEbQ9h2FSAVBiOlzdcKsJw+n7fPNAEODhxRkDXvCAqmzHt9W+m4ivyogPR5wNTT3oBjxG13W9n7lCChHiHW8u6Mu8UCkFbzLhRdLA5pzBGHx/ZTGTi7pnxOEZq0ldFmDotABDiwVGrUOxQ227smMVFWSsGYUINFGig3ISPQCQCogHBiE2HiElyR4aoB7RAKiAVEB4aDNAZXykRxxdMAY1YBXVzggOZ6LDlBQDsFjerCAKznNKAEaOc6N1ggDhCAYYezBAMiMqKEBwOooCg+zm1q0uZ8QpAhLRdUX4BAO8zinOI75fJAJtlDNxJ6cT3lAWYUixuqvSgJ7o2IDwwwgPOCCAXBBLg94MJcHoagHIBIBIBjooGZCAjMwNQJQDbzzuUA9bL7cUBn/ACkQwLOmOqP8ggOYaNc4IDr1jerCAKznNKAD6PHlRusEAavIBXkAryA8JQDSwIBtzYSgFV21AecI7YEAuGOz4oBecbigF5xuPwUgXnO4/BALzn8pQHnDn8PxUA84V2wIBco6/kgFwNcySgHNggICQAIB15AK8gMx5SXf06P1R/kEBzHRrnBAdesb1YQBWc5pQASwjyovWCALX0Ar6ApQbTD3FrWnA6yAobsC2HPOTf7giBBFnrhAiAsrkTl3hSCwIlckBGYzvw/3BANMy78PxCAjkrSbEL2jOG667pQFlz9gqgG33fg/uCAhlJ9sQvaMHQ3XXDYUBZrszQHnL/CPeCAa+I8ZsPYQUAyBPNcaA0cM2nAjsQDY87dPNJ7QgK0S2mtpeaRVwbXDAnKqAnnbSEOlQTUVwooTuAbM6Vw2c5r8SAKUJJOAAUgNw41QDtCAzflHf/T4/QP8ggOb6Nc4IDr1jerCAKznNKAAWQaGL1h8kAR4RALhEAJs9nLPWKAKQLVHDmXumrWtN7CnK1UQF+ZgNe0tcKhwoUBntF5guh3XGvBxHMrtukjwQBl6AEQrUvV/03ijiMRnTCoQEVhwiHRn1FIkUuAGrcd+CANwygJmoABaA4Gba/7sw26eu3LvHyQBmWfVw7fkgLpKApydow4zb0N1R2g/FAD7Zk74q3kxG4sdv2HcgKtnznDwQ7JwwcNhGBQFSbhhwLTr+G9AQRnk0qa0AFTuUApWHJ+cR+Fd6uEaM/M7W7wHapBtL6AzflDf9gjdA/yCA59o1zggOvWN6sIArOc0oDOWe6hi9YfJAW+EQHhiIBtms5R6UAWbJQw/hLovkAXtdAgKVv2qYIa1raui1a133WneUBRsOW4JrW1qa1J2k4koAs9ADGWrCdW66tCQcDmM0AP0chua14IpejPI6C4kHuKA0kMKGCCSjvdEihzSGNIDCcnYYkd47l8xjYlsh0nlDEl3FvPhkRG9LcSO0VC+yBthTQiBjhrb4IAzEyPQfkgMpobXgmih5JNd2aANxygM3ow/kxT910d5HReKAtzraGu1AArZiG61oNDFeGV2A1qRvoEBpZCC2ExrG4ABAWOEQGc8oD/sMXs/yCAw+jXOCA69Y3qwgCs5zSgMzKGnCdfwQEl9AK+gL9mtx7UA2Bah88iQHc0MYWHY4g1Fd/ggLlqyTY0N0N2vI62u1EIDP2JMO4TgonrIbqH8w1OHSEAde5AUxKwxWjGCpqcBidqAG2M0+czJPMY8Bo1Aloy+PegDcxMthQ3RHZMaXHsQEElbLYl3kPaHUzphXbigC2GRQGX0dZwUzEgHJjnOZ1HAkfOnYgNXVAVo8VrRiQAN4CAzVrWiYlYUD72Dompg10OsoB0lBEJgY3IBAeTjsu3wQGftk4wf/OPk5Aadr8EB7fQGe09f9iidnzCAyGjXOCA67Y3qwgC02OSUBmA2l/e7wQEd9AK+gGFoz8SgExoBqM9uvvQCuj+EoBNaAajPbr70B5cb/CUAuDbs+JQCENuzegEYbdiAkDqZIBpA395QHjWgGozIpXXTpQCuj+EoDww27AenFAPBAyQHt9AMiMa7MAoBgl2Z3Rh8EBNfQCvoADpuayjxtI+YQGf0aljUIDq9lMowIArFFQgM5a0m4g3SRVAZGcko4OER4/5FAUDKzPtYnvOQC81mfaxPecgF5rM+1ie85ALzWZ9rE95yAXmsz7WJ7zkAvNZn2sT3nIBeazPtYnvOQC81mfaxPecgF5rM+1ie85ALzWZ9rE95yAXmsz7WJ7zkAvNZn2sT3nIBeazPtYnvOQC81mfaxPecgF5rM+1ie85ALzWZ9rE95yAXmsz7WJ7zkAvNZn2sT3nIBeazPtYnvOQC81mfaxPecgHizYz8Hve4bCSR3IDRWHYt2mCA2crBo2iAtoCKJBBQFV9nNKAj4pZsCAXFLNgQC4pZsCAXFLNgQC4pZsCAXFLNgQC4pZsCAXFLNgQC4pZsCAXFLNgQC4pZsCAXFLNgQC4pZsCAXFLNgQC4pZsCAXFLNgQC4pZsCAXFLNgQC4pZsCAXFLNgQDm2Y0akBZhSoCAnAQ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pic>
        <p:nvPicPr>
          <p:cNvPr id="156681" name="Picture 9" descr="http://www.linux-ipv6.org/v6ready/IPv6_ready_logo_phase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7124" y="4725144"/>
            <a:ext cx="786764" cy="9411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2975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Contiki-based</a:t>
            </a:r>
            <a:r>
              <a:rPr lang="fr-BE" dirty="0" smtClean="0"/>
              <a:t> </a:t>
            </a:r>
            <a:r>
              <a:rPr lang="fr-BE" dirty="0" err="1" smtClean="0"/>
              <a:t>Projects</a:t>
            </a:r>
            <a:endParaRPr lang="fr-BE" dirty="0"/>
          </a:p>
        </p:txBody>
      </p:sp>
      <p:pic>
        <p:nvPicPr>
          <p:cNvPr id="135170" name="Picture 2" descr="http://thingsquare.com/pr/img/tado-box-57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340768"/>
            <a:ext cx="2152378" cy="2152379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115616" y="3501008"/>
            <a:ext cx="1607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u="sng" dirty="0" smtClean="0">
                <a:hlinkClick r:id="rId3"/>
              </a:rPr>
              <a:t>www.tado.com</a:t>
            </a:r>
            <a:endParaRPr lang="fr-BE" dirty="0"/>
          </a:p>
        </p:txBody>
      </p:sp>
      <p:pic>
        <p:nvPicPr>
          <p:cNvPr id="135172" name="Picture 4" descr="http://thingsquare.com/pr/img/lifx-57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35896" y="1700808"/>
            <a:ext cx="1972866" cy="1972866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3819302" y="3573016"/>
            <a:ext cx="1328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u="sng" dirty="0" smtClean="0">
                <a:hlinkClick r:id="rId5"/>
              </a:rPr>
              <a:t>www.lifx.co</a:t>
            </a:r>
            <a:r>
              <a:rPr lang="fr-BE" u="sng" dirty="0" smtClean="0"/>
              <a:t> </a:t>
            </a:r>
            <a:endParaRPr lang="fr-BE" dirty="0"/>
          </a:p>
        </p:txBody>
      </p:sp>
      <p:pic>
        <p:nvPicPr>
          <p:cNvPr id="135174" name="Picture 6" descr="http://www.contiki-os.org/img/products/redwire-ehwct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56176" y="1844824"/>
            <a:ext cx="2582119" cy="1451899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6051703" y="3573016"/>
            <a:ext cx="2836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dirty="0" smtClean="0">
                <a:hlinkClick r:id="rId7"/>
              </a:rPr>
              <a:t>http://www.redwirellc.com/</a:t>
            </a:r>
            <a:endParaRPr lang="fr-BE" dirty="0"/>
          </a:p>
        </p:txBody>
      </p:sp>
      <p:sp>
        <p:nvSpPr>
          <p:cNvPr id="10" name="ZoneTexte 9"/>
          <p:cNvSpPr txBox="1"/>
          <p:nvPr/>
        </p:nvSpPr>
        <p:spPr>
          <a:xfrm>
            <a:off x="5979695" y="3275692"/>
            <a:ext cx="291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err="1" smtClean="0"/>
              <a:t>Redwire</a:t>
            </a:r>
            <a:r>
              <a:rPr lang="fr-BE" dirty="0" smtClean="0"/>
              <a:t> self-</a:t>
            </a:r>
            <a:r>
              <a:rPr lang="fr-BE" dirty="0" err="1" smtClean="0"/>
              <a:t>powered</a:t>
            </a:r>
            <a:r>
              <a:rPr lang="fr-BE" dirty="0" smtClean="0"/>
              <a:t> </a:t>
            </a:r>
            <a:r>
              <a:rPr lang="fr-BE" dirty="0" err="1" smtClean="0"/>
              <a:t>sensor</a:t>
            </a:r>
            <a:endParaRPr lang="fr-BE" dirty="0"/>
          </a:p>
        </p:txBody>
      </p:sp>
      <p:pic>
        <p:nvPicPr>
          <p:cNvPr id="135176" name="Picture 8" descr="http://www.contiki-os.org/img/products/noolitic-datacenter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27584" y="5013176"/>
            <a:ext cx="1761036" cy="1175399"/>
          </a:xfrm>
          <a:prstGeom prst="rect">
            <a:avLst/>
          </a:prstGeom>
          <a:noFill/>
        </p:spPr>
      </p:pic>
      <p:pic>
        <p:nvPicPr>
          <p:cNvPr id="135178" name="Picture 10" descr="http://www.noolitic.com/images/noolibee%20temp%20detour1fw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771800" y="5628168"/>
            <a:ext cx="1586880" cy="1229832"/>
          </a:xfrm>
          <a:prstGeom prst="rect">
            <a:avLst/>
          </a:prstGeom>
          <a:noFill/>
        </p:spPr>
      </p:pic>
      <p:pic>
        <p:nvPicPr>
          <p:cNvPr id="135180" name="Picture 12" descr="http://www.noolitic.com/images/noolibee%20energy1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79512" y="6343202"/>
            <a:ext cx="2692202" cy="514798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/>
        </p:nvSpPr>
        <p:spPr>
          <a:xfrm>
            <a:off x="683568" y="4581128"/>
            <a:ext cx="2607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dirty="0" smtClean="0">
                <a:hlinkClick r:id="rId11"/>
              </a:rPr>
              <a:t>http://www.noolitic.com/</a:t>
            </a:r>
            <a:endParaRPr lang="fr-BE" dirty="0"/>
          </a:p>
        </p:txBody>
      </p:sp>
      <p:pic>
        <p:nvPicPr>
          <p:cNvPr id="135182" name="Picture 14" descr="http://www.contiki-os.org/img/products/rad-dx1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652120" y="4634149"/>
            <a:ext cx="2359199" cy="2179227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>
            <a:off x="5272441" y="4221088"/>
            <a:ext cx="3043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dirty="0" smtClean="0">
                <a:hlinkClick r:id="rId13"/>
              </a:rPr>
              <a:t>http://www.dtectsystems.com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76734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Contiki</a:t>
            </a:r>
            <a:endParaRPr lang="fr-BE" dirty="0"/>
          </a:p>
        </p:txBody>
      </p:sp>
      <p:sp>
        <p:nvSpPr>
          <p:cNvPr id="6" name="TextBox 8"/>
          <p:cNvSpPr txBox="1"/>
          <p:nvPr/>
        </p:nvSpPr>
        <p:spPr>
          <a:xfrm>
            <a:off x="462873" y="242088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 smtClean="0"/>
              <a:t>2001</a:t>
            </a:r>
            <a:endParaRPr lang="fr-BE" b="1" dirty="0"/>
          </a:p>
        </p:txBody>
      </p:sp>
      <p:sp>
        <p:nvSpPr>
          <p:cNvPr id="10" name="Rectangle 9"/>
          <p:cNvSpPr/>
          <p:nvPr/>
        </p:nvSpPr>
        <p:spPr>
          <a:xfrm>
            <a:off x="528841" y="2833866"/>
            <a:ext cx="1234847" cy="1630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" name="Rectangle 10"/>
          <p:cNvSpPr/>
          <p:nvPr/>
        </p:nvSpPr>
        <p:spPr>
          <a:xfrm>
            <a:off x="1763689" y="2833866"/>
            <a:ext cx="2520279" cy="163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Rectangle 11"/>
          <p:cNvSpPr/>
          <p:nvPr/>
        </p:nvSpPr>
        <p:spPr>
          <a:xfrm>
            <a:off x="4283968" y="2833864"/>
            <a:ext cx="2448272" cy="1630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" name="TextBox 16"/>
          <p:cNvSpPr txBox="1"/>
          <p:nvPr/>
        </p:nvSpPr>
        <p:spPr>
          <a:xfrm>
            <a:off x="611560" y="3049796"/>
            <a:ext cx="79208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BE" sz="2800" b="1" dirty="0" err="1" smtClean="0">
                <a:solidFill>
                  <a:srgbClr val="C00000"/>
                </a:solidFill>
              </a:rPr>
              <a:t>uIP</a:t>
            </a:r>
            <a:endParaRPr lang="fr-BE" sz="2000" b="1" dirty="0">
              <a:solidFill>
                <a:srgbClr val="C00000"/>
              </a:solidFill>
            </a:endParaRPr>
          </a:p>
        </p:txBody>
      </p:sp>
      <p:sp>
        <p:nvSpPr>
          <p:cNvPr id="15" name="TextBox 8"/>
          <p:cNvSpPr txBox="1"/>
          <p:nvPr/>
        </p:nvSpPr>
        <p:spPr>
          <a:xfrm>
            <a:off x="1687009" y="2420888"/>
            <a:ext cx="130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 smtClean="0"/>
              <a:t>2003-2004</a:t>
            </a:r>
            <a:endParaRPr lang="fr-BE" b="1" dirty="0"/>
          </a:p>
        </p:txBody>
      </p:sp>
      <p:sp>
        <p:nvSpPr>
          <p:cNvPr id="16" name="Rectangle 15"/>
          <p:cNvSpPr/>
          <p:nvPr/>
        </p:nvSpPr>
        <p:spPr>
          <a:xfrm>
            <a:off x="1907704" y="3049796"/>
            <a:ext cx="309634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sz="2800" b="1" dirty="0" err="1" smtClean="0">
                <a:solidFill>
                  <a:schemeClr val="tx2"/>
                </a:solidFill>
              </a:rPr>
              <a:t>Contiki</a:t>
            </a:r>
            <a:r>
              <a:rPr lang="fr-BE" sz="2800" b="1" dirty="0" smtClean="0">
                <a:solidFill>
                  <a:schemeClr val="tx2"/>
                </a:solidFill>
              </a:rPr>
              <a:t>,</a:t>
            </a:r>
          </a:p>
          <a:p>
            <a:r>
              <a:rPr lang="fr-BE" sz="2800" b="1" dirty="0" err="1" smtClean="0">
                <a:solidFill>
                  <a:schemeClr val="tx2"/>
                </a:solidFill>
              </a:rPr>
              <a:t>Protothreads</a:t>
            </a:r>
            <a:endParaRPr lang="fr-BE" sz="2800" b="1" dirty="0" smtClean="0">
              <a:solidFill>
                <a:schemeClr val="tx2"/>
              </a:solidFill>
            </a:endParaRPr>
          </a:p>
          <a:p>
            <a:endParaRPr lang="fr-BE" sz="2800" b="1" dirty="0">
              <a:solidFill>
                <a:schemeClr val="tx2"/>
              </a:solidFill>
            </a:endParaRPr>
          </a:p>
        </p:txBody>
      </p:sp>
      <p:sp>
        <p:nvSpPr>
          <p:cNvPr id="17" name="TextBox 8"/>
          <p:cNvSpPr txBox="1"/>
          <p:nvPr/>
        </p:nvSpPr>
        <p:spPr>
          <a:xfrm>
            <a:off x="4207289" y="2420888"/>
            <a:ext cx="130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 smtClean="0"/>
              <a:t>2007</a:t>
            </a:r>
            <a:endParaRPr lang="fr-BE" b="1" dirty="0"/>
          </a:p>
        </p:txBody>
      </p:sp>
      <p:sp>
        <p:nvSpPr>
          <p:cNvPr id="18" name="Rectangle 17"/>
          <p:cNvSpPr/>
          <p:nvPr/>
        </p:nvSpPr>
        <p:spPr>
          <a:xfrm>
            <a:off x="4355976" y="3052117"/>
            <a:ext cx="309634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sz="2800" b="1" dirty="0" smtClean="0">
                <a:solidFill>
                  <a:schemeClr val="accent3">
                    <a:lumMod val="50000"/>
                  </a:schemeClr>
                </a:solidFill>
              </a:rPr>
              <a:t>COOJA,</a:t>
            </a:r>
          </a:p>
          <a:p>
            <a:r>
              <a:rPr lang="fr-BE" sz="2800" b="1" dirty="0" smtClean="0">
                <a:solidFill>
                  <a:schemeClr val="accent3">
                    <a:lumMod val="50000"/>
                  </a:schemeClr>
                </a:solidFill>
              </a:rPr>
              <a:t>Power </a:t>
            </a:r>
            <a:r>
              <a:rPr lang="fr-BE" sz="2800" b="1" dirty="0" err="1" smtClean="0">
                <a:solidFill>
                  <a:schemeClr val="accent3">
                    <a:lumMod val="50000"/>
                  </a:schemeClr>
                </a:solidFill>
              </a:rPr>
              <a:t>Profiling</a:t>
            </a:r>
            <a:endParaRPr lang="fr-BE" sz="2800" b="1" dirty="0" smtClean="0">
              <a:solidFill>
                <a:schemeClr val="accent3">
                  <a:lumMod val="50000"/>
                </a:schemeClr>
              </a:solidFill>
            </a:endParaRPr>
          </a:p>
          <a:p>
            <a:endParaRPr lang="fr-BE" sz="2800" b="1" dirty="0">
              <a:solidFill>
                <a:schemeClr val="tx2"/>
              </a:solidFill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462873" y="407707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 smtClean="0"/>
              <a:t>2008</a:t>
            </a:r>
            <a:endParaRPr lang="fr-BE" b="1" dirty="0"/>
          </a:p>
        </p:txBody>
      </p:sp>
      <p:sp>
        <p:nvSpPr>
          <p:cNvPr id="21" name="Rectangle 20"/>
          <p:cNvSpPr/>
          <p:nvPr/>
        </p:nvSpPr>
        <p:spPr>
          <a:xfrm>
            <a:off x="4067945" y="4490050"/>
            <a:ext cx="2520279" cy="163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" name="Rectangle 21"/>
          <p:cNvSpPr/>
          <p:nvPr/>
        </p:nvSpPr>
        <p:spPr>
          <a:xfrm>
            <a:off x="6588224" y="4492276"/>
            <a:ext cx="1944216" cy="1608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" name="TextBox 16"/>
          <p:cNvSpPr txBox="1"/>
          <p:nvPr/>
        </p:nvSpPr>
        <p:spPr>
          <a:xfrm>
            <a:off x="611560" y="4705980"/>
            <a:ext cx="216024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BE" sz="2800" b="1" dirty="0" err="1" smtClean="0">
                <a:solidFill>
                  <a:srgbClr val="C00000"/>
                </a:solidFill>
              </a:rPr>
              <a:t>SICSLoWPAN</a:t>
            </a:r>
            <a:endParaRPr lang="fr-BE" sz="2000" b="1" dirty="0">
              <a:solidFill>
                <a:srgbClr val="C00000"/>
              </a:solidFill>
            </a:endParaRPr>
          </a:p>
        </p:txBody>
      </p:sp>
      <p:sp>
        <p:nvSpPr>
          <p:cNvPr id="24" name="TextBox 8"/>
          <p:cNvSpPr txBox="1"/>
          <p:nvPr/>
        </p:nvSpPr>
        <p:spPr>
          <a:xfrm>
            <a:off x="3995936" y="4077072"/>
            <a:ext cx="130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 smtClean="0"/>
              <a:t>2009-2010</a:t>
            </a:r>
            <a:endParaRPr lang="fr-BE" b="1" dirty="0"/>
          </a:p>
        </p:txBody>
      </p:sp>
      <p:sp>
        <p:nvSpPr>
          <p:cNvPr id="25" name="Rectangle 24"/>
          <p:cNvSpPr/>
          <p:nvPr/>
        </p:nvSpPr>
        <p:spPr>
          <a:xfrm>
            <a:off x="4067944" y="4705980"/>
            <a:ext cx="309634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sz="2800" b="1" dirty="0" err="1" smtClean="0">
                <a:solidFill>
                  <a:schemeClr val="tx2"/>
                </a:solidFill>
              </a:rPr>
              <a:t>Many</a:t>
            </a:r>
            <a:r>
              <a:rPr lang="fr-BE" sz="2800" b="1" dirty="0" smtClean="0">
                <a:solidFill>
                  <a:schemeClr val="tx2"/>
                </a:solidFill>
              </a:rPr>
              <a:t> more</a:t>
            </a:r>
          </a:p>
          <a:p>
            <a:r>
              <a:rPr lang="fr-BE" sz="2800" b="1" dirty="0" err="1" smtClean="0">
                <a:solidFill>
                  <a:schemeClr val="tx2"/>
                </a:solidFill>
              </a:rPr>
              <a:t>Platforms</a:t>
            </a:r>
            <a:endParaRPr lang="fr-BE" sz="2800" b="1" dirty="0" smtClean="0">
              <a:solidFill>
                <a:schemeClr val="tx2"/>
              </a:solidFill>
            </a:endParaRPr>
          </a:p>
          <a:p>
            <a:endParaRPr lang="fr-BE" sz="2800" b="1" dirty="0">
              <a:solidFill>
                <a:schemeClr val="tx2"/>
              </a:solidFill>
            </a:endParaRPr>
          </a:p>
        </p:txBody>
      </p:sp>
      <p:sp>
        <p:nvSpPr>
          <p:cNvPr id="26" name="TextBox 8"/>
          <p:cNvSpPr txBox="1"/>
          <p:nvPr/>
        </p:nvSpPr>
        <p:spPr>
          <a:xfrm>
            <a:off x="6511545" y="4077072"/>
            <a:ext cx="130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 smtClean="0"/>
              <a:t>2011</a:t>
            </a:r>
            <a:endParaRPr lang="fr-BE" b="1" dirty="0"/>
          </a:p>
        </p:txBody>
      </p:sp>
      <p:sp>
        <p:nvSpPr>
          <p:cNvPr id="27" name="Rectangle 26"/>
          <p:cNvSpPr/>
          <p:nvPr/>
        </p:nvSpPr>
        <p:spPr>
          <a:xfrm>
            <a:off x="6660232" y="4708301"/>
            <a:ext cx="21602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sz="2800" b="1" dirty="0" err="1" smtClean="0">
                <a:solidFill>
                  <a:schemeClr val="accent3">
                    <a:lumMod val="50000"/>
                  </a:schemeClr>
                </a:solidFill>
              </a:rPr>
              <a:t>ContikiRPL</a:t>
            </a:r>
            <a:endParaRPr lang="fr-BE" sz="2800" b="1" dirty="0" smtClean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fr-BE" sz="2800" b="1" dirty="0" err="1" smtClean="0">
                <a:solidFill>
                  <a:schemeClr val="accent3">
                    <a:lumMod val="50000"/>
                  </a:schemeClr>
                </a:solidFill>
              </a:rPr>
              <a:t>ContikiMAC</a:t>
            </a:r>
            <a:endParaRPr lang="fr-BE" sz="2800" b="1" dirty="0" smtClean="0">
              <a:solidFill>
                <a:schemeClr val="accent3">
                  <a:lumMod val="50000"/>
                </a:schemeClr>
              </a:solidFill>
            </a:endParaRPr>
          </a:p>
          <a:p>
            <a:endParaRPr lang="fr-BE" sz="2800" b="1" dirty="0">
              <a:solidFill>
                <a:schemeClr val="tx2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39552" y="4492277"/>
            <a:ext cx="3528391" cy="1608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56677" name="Picture 5" descr="http://dunkels.com/adam/img/adam1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548680"/>
            <a:ext cx="1314450" cy="1733551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539552" y="6093296"/>
            <a:ext cx="5040560" cy="1440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3" name="TextBox 16"/>
          <p:cNvSpPr txBox="1"/>
          <p:nvPr/>
        </p:nvSpPr>
        <p:spPr>
          <a:xfrm>
            <a:off x="611560" y="6237312"/>
            <a:ext cx="619268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BE" sz="2400" b="1" dirty="0" err="1" smtClean="0">
                <a:solidFill>
                  <a:srgbClr val="C00000"/>
                </a:solidFill>
              </a:rPr>
              <a:t>Connect</a:t>
            </a:r>
            <a:r>
              <a:rPr lang="fr-BE" sz="2400" b="1" dirty="0" smtClean="0">
                <a:solidFill>
                  <a:srgbClr val="C00000"/>
                </a:solidFill>
              </a:rPr>
              <a:t> to the Cloud: </a:t>
            </a:r>
            <a:r>
              <a:rPr lang="fr-BE" sz="2400" b="1" dirty="0" err="1" smtClean="0">
                <a:solidFill>
                  <a:srgbClr val="C00000"/>
                </a:solidFill>
              </a:rPr>
              <a:t>Thingsquare</a:t>
            </a:r>
            <a:endParaRPr lang="fr-BE" b="1" dirty="0">
              <a:solidFill>
                <a:srgbClr val="C00000"/>
              </a:solidFill>
            </a:endParaRPr>
          </a:p>
        </p:txBody>
      </p:sp>
      <p:sp>
        <p:nvSpPr>
          <p:cNvPr id="34" name="TextBox 8"/>
          <p:cNvSpPr txBox="1"/>
          <p:nvPr/>
        </p:nvSpPr>
        <p:spPr>
          <a:xfrm>
            <a:off x="467544" y="5733256"/>
            <a:ext cx="130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 smtClean="0"/>
              <a:t>2012</a:t>
            </a:r>
            <a:endParaRPr lang="fr-BE" b="1" dirty="0"/>
          </a:p>
        </p:txBody>
      </p:sp>
      <p:sp>
        <p:nvSpPr>
          <p:cNvPr id="35" name="TextBox 8"/>
          <p:cNvSpPr txBox="1"/>
          <p:nvPr/>
        </p:nvSpPr>
        <p:spPr>
          <a:xfrm>
            <a:off x="5724128" y="5733256"/>
            <a:ext cx="130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 smtClean="0"/>
              <a:t>2013</a:t>
            </a:r>
            <a:endParaRPr lang="fr-BE" b="1" dirty="0"/>
          </a:p>
        </p:txBody>
      </p:sp>
      <p:sp>
        <p:nvSpPr>
          <p:cNvPr id="36" name="Rectangle 35"/>
          <p:cNvSpPr/>
          <p:nvPr/>
        </p:nvSpPr>
        <p:spPr>
          <a:xfrm>
            <a:off x="5580112" y="6093297"/>
            <a:ext cx="1944216" cy="14401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7" name="Rectangle 36"/>
          <p:cNvSpPr/>
          <p:nvPr/>
        </p:nvSpPr>
        <p:spPr>
          <a:xfrm>
            <a:off x="5724128" y="6218148"/>
            <a:ext cx="10801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sz="2800" b="1" dirty="0" smtClean="0">
                <a:solidFill>
                  <a:schemeClr val="accent3">
                    <a:lumMod val="50000"/>
                  </a:schemeClr>
                </a:solidFill>
              </a:rPr>
              <a:t>6LBR</a:t>
            </a:r>
          </a:p>
        </p:txBody>
      </p:sp>
      <p:sp>
        <p:nvSpPr>
          <p:cNvPr id="156679" name="AutoShape 7" descr="data:image/jpeg;base64,/9j/4AAQSkZJRgABAQAAAQABAAD/2wCEAAkGBxQSEhQTEhQUFBQSEBkUFRUXFxQVFhAVGBcWFhcUFRQYHCggGBolGxQUITEhJSkrLi4uFx8zODMsNygtLisBCgoKDg0OGxAQGiwkICUsLCwtLCwsLCwsLC8sLCwsMCwsLCwsLCwsLC0sLCwsLCwsLCwsLCwsLCwsLCwsLCwsLP/AABEIAPYAzQMBEQACEQEDEQH/xAAbAAABBQEBAAAAAAAAAAAAAAAFAAIDBAYHAf/EAEUQAAECAwQECQkHAwQDAQAAAAEAAgMEEQUSITEGQVFhExUiMnFygZHBBxQWM1OSobHhJEJSYmPR8CWisiNDgvFzwtI0/8QAGwEBAAMBAQEBAAAAAAAAAAAAAAEEBQMGAgf/xAA4EQACAQIDBgMHAwMEAwAAAAAAAQIDEQQhMQUSE0FRcSJhgSMykaGxwdFC4fAGFDMkQ1LxYnKy/9oADAMBAAIRAxEAPwDuBKAqzE0GoAbGtwDWgK50ibtQHnpE3agF6RN2oBekTdqAXpE3agF6RN2oBekTdqAXpE3agF6RN2oBekTdqAXpE3agF6RN2oBekTdqAXpE3agF6RN2oBekTdqAXpE3agF6RN2oBekTdqAXpE3agJYdvg60AQlrQDkBfa6qAbGNAgMxaka8DQ66IDOx7OLv9xw7PqgK5sT9V3d9UAuJP1Xd31QC4k/Vd3fVALiT9V3d9UAuJP1Xd31QC4k/Vd3fVALiT9V3d9UAuJP1Xd31QC4k/Vd3fVALiT9V3d9UAuJP1Xd31QC4k/Vd3fVALiT9V3d9UAuJP1Xd31QC4k/Vd3fVAMNkAf7x7vqgIjIM9v8AL91O6+hG8uo8WY0/7zu76qCSRtjVyiu7vqgPeJP1Xd31QFW1Jcy8IxA9xu0wpv6UBe0btkupUoDoUlGq2qAsTh5JQGSiGt/r+AQEN1AK6gFdQCuoBXUArqAV1ANKmxB4UsLnmKA8oUAqFAe4oLkceZawVe4NA1kgD4qG0tT7hCU3aKu/ICxNKIZfch1dvyHZXH4L5hJTdo5nWvh5UI71RpeRWn7adkynTSvdVXoYWTy53trZLv8AhHncTteMfDSV/PkCI8w93PLjXaT/ANKK0IYaS4jk3/4qy+L1MepjK9T3pP6fQfJyjX/zPbh2haGExkKt1FW76vq/oc4py1ZadZdMWktO4kfJWZKE/eimd4Tq084Sa9RrZ6NBPKq9u0UDh4O7e9Uq2z4vOn8DTw+1ZJ7tZeq+5oLMtdsQCpBvZOyrTMEajuWVKLi7PU24yUldPIi00H2SKdw+YXyfRndFY2IQHXrIdyAgCc5zSgMmwYv6/gEAriAVxAK4gFcQCuIBpCkgaWoDy4pIFcQCuIBXEA19BnhQV6BtKEmZtfSYNq2DifxHIdA1qtUrpZRNfCbLc/FVyXTmZGfnnxDVxc9xwAzPQAPBV1vVJGvN0sLTbSsg1YkjDl4b3x8Yz20aK+qrjWgOJyFDTMrcoqGGipXV1r+Fz+R+cbU2isROSqPySWfr+E35jGxGl2AApU1eTQ0FaUGs5DpVKtjZ1JqWWTuvr/10MOHDTtFesn9kM87e7AUAOoNy6Na5TxNSa3W8voOPUeUcuyQRsmG/hWDllrm3iSCAG4cup1CoxXXDVI06iu7plii6zmld/t1NI2fDWuaxlARgS4uoaUvEEUr0U6VsPD3abl8C8sZZNKK9fqVYctBiXWPY8OL6Va8NBDqCvKBxGdNa+5Tqwu7q3b+a9TnGnQq2jZ3v15d7Z26ZepnLRkxLRnNbEbEhk4uaR2PoCaOafhUa184ijx6XE3bSXInB4lYatwXJSi9H0LVrzvCSEZruezku6Q6ixj0YK0W5wQHYbG9WEAVnOaUBlpcYxOv4BASXEAriAVxAK4gPCxSQecGgFwaARYgPLiE2PeDQFOamg3L+b9w3pcJXyRhretoxCWtPJrq1796p1a29ktD0WB2eqfjn730AER9MSq+pqtpK5ZsSC4h0YkhmQGV47zs3LTw0eEnUtor+vL5nhP6h2i5QtF5PJfdhOWs58TlUo0k8o5HbRRSwdau9/rnd8zxUKUpK/IvxrEMLg3t/1zwrQ5t0iESS26y+Tyqk3TlRcq2HnStvFv8AtdzdlHxZq+WXa/PoyePZ8OG6NGaXCC1zWhoJDnCK285gc3KgOFcDShXNrV8jtKhCnKVRN7unxXl8jyzxBjHgb8cwmQnljXuFBE5Tg4NaaNFBvxJVrC4XjXf6Va67s5RqUZvhXlaztfrmxCNCBuwnuYBqdTBwFSAcg1acZU4Xpxnu2byz++np6HLfh+htLz/mhHPzhh0HBODSKhzg5odXGoqMelcam0lTluwjded19iau9D9Lt1Kk3MCLDESnKDrkTfUcl/bQg7xvU4fa26lGUcr9dF9zlXhxYqstdJd+T9efmB5+YLYcUaokEd7HXPk0HtXDEw3Ksoo9bg6vFoQk+n0yLei3OC4Fk7DY3qwgCs5zSgMzJDGJ1vBAWbiAVxAK4gFcUkCuIBXEA27XJCbHohIDyIQ0VP8A2gB0SK6IbrMtuofuf5vQgyWllphlYMM19o78R/DXYFUrVP0o3tmYOy4s/T8mSJVY2xkvLOjxWwmazjuCsUIXd2Y21MVux4cdXr2N/aFmsgthQ6ciGy+8fixADekkAdFVtYanxKbppe87X6L+aHgtrNcSLlpFX7+XqSWRMEgMbDhuLjXFoONScKmgFMKDYtCtTjHO7SXQz8FVco7sYpt9V6in2MfCaCSXFxJAqBDGq6MgczguU6KqXhNZZd79bnSruums87vsija0eJFhNZd5ENwLn0ebzg24284k05OpVpbKi7JTz6Pn8MyticXVqU91x8K1eeuiuBmy2OZHQusNkqMt5Ta7P76r5mdxL8gnINAFKYV/hV7gwpx3YrL+fMsYeTepFM8Kxzi2IQ10QC6SSCHfeLcQW1qD2YYrzWOpyhWk3o3kXE6izjLnp3+QYl9G3RYb3sAhueXQYkLENZEaah7Scmktbhqv7FwjTbTNGngXUhJxybya5XT17fnoYfSKTfCa5jxR0MxGnWKVhkEHYb1e1Xa0lJq3RfRGpgqUqVFQlqr/AFLmivOC5Fs7FY3qwgCs5zSgM5Zo5UTreCAvXUArqA9DEAriARbRSCO5VAPuKARR4gaMe7xOwIAeyE6Mdjdv4tw2BAVtI7UbKwDcpfdVrdx1u7PmvirPdiW8Fh+PVS5LNnKory4knWs89YlZWIY76CqmKu7HxVqKnByZu/JpYdGmO8YuyWjFWVjx9Wo6k3N8wvphDuOhRC0OAqCDkSMQD3/Ba+zndShex5zbS3ZQqNXSvkUpaZhGhvOBMEGKRQue+tCxgIo3IGoyGCtThUXLnl0t1fUoUq1FvWzcfF1b6LKy79Miy94ewCHBADMXPN5xPWdhQfzBckt2Xilry/YsuSnC0KeS1evxY6C6XALYovXsxC4QAbKCtHEbSklWveD062Ij/bWcaqvf/jdfs+4Y0fl5cgmDBIbU1fEoTWlLra1woSqmKnWXvy9EaGApYZpulTy6y+3oBrZ4IvrCugAlt1rboAFOVWgzNdvTqVuhvqNpmfilSc707dkrfZc+4pOcDIbmFgcXPDmEgG68ZEg86mobV81qCqSTei1PqjXUKbha7buu/wB/IZbdqx7kJr2FrXlz+FGF8thPAaaYVrV3YMMFl4yEYzUab1vfyLXHrz3YyjrfPr4X/wBmMta9GlXTD+c9jnV28u4D3Q2rm/I2IJqKvqN0V5wUH0disb1YQBWc5pQGfsocqJ1vBAELqkHoagPaIBUQEVKncpA+6oBDMxwwb6d28oQD4EAxTedUMz3u3lCSWamsmQxnlTX+w+aEHNdMJsujFta3OTuqM6duHYqNaV5Hp9mUOHSu9XmAFxNIbLS5jRocMa3Cqs4eOdzG2tWtFQXM7pZsoIUNrBqaFbMAityz+HguYOdm3rD+UXfD1uFUUirjMOq9Jw58u5jOJjDhucSRFhARHtIo0wyQAYb/ALxBz7tS2ViVOSjyeSfn5nmZbPdKDnfxRza5W8mG4s6IkNoiRHULG84Al2IqQGt5IJBoTj2KpGluSbjH4fu8/M0pVlUppTk80tf2WXk3n6E9n2a4OY6G4GGXk8IAC5nJI19J6CvirWjZqSztp6nWhhpKUZQfhvrzWX89Q7PMPBuqQaNNbwN1w1ghpCpU340adaL4bz+OnyA0Cxb1Iha1uNWwgDS7928Tjnid2CtyxO74E/X8fYz4YLe9o0l0iunK/wBX8CaX0ea03i7EOOoEXSKUocK6/hivieMbVkjpT2cou7ef2MhpPAa6LEhQ4j4j7j3kVoyCHAQ24DNxD91AMslXrVOJu5WsjpQwSp1HUcm7vTkiG35S5IRGDKFAaO3CvxquReAWi3OCgHYbG9WEAVnOaUAAsjnRet4IAkpIEgEgGPOpSiUPAUAhmo4YN+r9zuQgGy8IxjedzAa4/e3ncgJJyarRjBnkNu87vn8wGxQJeFEiuxe1hcTv1Dvook7K51o0+JNR6s47MxC5xJzJWaz2UFZWISVB9Gh8mshwsyYhyYr9KNonk8fV3678sjrq6lMSEFCbs+9EZEa8tLKgtoHNiNdS81zTqNB24rtCtuxcWr3+RwqUFKakna3zvyBczJwoTzdh1AJpVriIjXjlQ7zAS17fukgYGit06s6i979rc7Pk+fxM6tQp0ZZR+Ts09VdXs1yv2CVnyz23TCNyG41dDiBxI3syIJ1g7Fxqzi7qeb6r7lqhTnGzp5R5qV/lz+IVKql4imZpjAXPcABmSaDvKEmVtK34sweCkmk1wMYijW9WvOPw6VAIYFjtlYbqm8+IRwjziXffdU9g70BV0hhf02Zec3N/9goBkdFucEB2GxvVhAFZzmlAALI50XreCAIkqQNvIQK8gPIe1SyTyYmAxpc4gAbTT4qEr6ENpK7MrNaQQHP5cTk1xIBN6moU1LqqFR8ji8TS/wCRcmLfhGjGOAJAo04E1yqDkNdNfRnzcWtTopJ6BKQl6CtaudiSh9oF6ezFyUI/G8N7ByvALhXfhNDZkN6vfojk6onqCKZdRpX1FXdjlWnuQcjpvkwk7kvfObytFI8a227s2hdTEqSAFaGl8rCNDEvnYwXv7hh8VydWC5lyns/EVFdRt3yB7dP5YnERBvLf2UKvA6S2XiEskn6haRtqXmOY8V3GhC6pp6FGdOdN2krMuRGxPuxSOkNd8SKr6R8leLKR3f79B+VrfmQoBX9HIZN6K58U/ncSO7IIQFIUNkMckBoA1IDOWxFL3hgzJoemtXd3JH/EoEe6aw7tmRm7IY+YRkmA0W5wUA7DY3qwgCs5zSgM9ZZ5UTreCAvPcpIIzEUkAm0NJYEKovXzsbj8clZp4SrPlbuUq20cPS1ld9FmZqe00jO5MFoZXAfecejUrkcDCOc3f6GXV2vVqPdpK1/Vga0555rDc8vdWsVxNau/APyt+J6AulOmveSt0/nVnOrWl/jcrvm/PovJfNkEBoa3hHUONIbTk8jAuP5W/E4bV8zze6vX8Hel4Vvv0/PZfNlaKS4kkkkmpOsnbVfEoq1ixCbvcPaMaUPgvEOKbzHGgcdXSqFanu5rQ0qVXeVnqFPKRMgw4IBwN53yCoYh5I39jx8Un2OfKob5WnsqbSutFeNFHaMrUJHWbGn4crJw3RDTk4DW47AFdlNRV2eaoUJ1pbsEY639KYswS0G5D1MBz6x1qlUquR6TC4CnRV9X1ABK5F8SATHFpvNJaRkQvqMnF3RxrUIVY7skb3QzSwxDwMY8oZHar9Oe8rnlcVhpUJ7r05G5hvwX2yuxxKAoz8zdbX+V1V7cegFSQB7ChX3mKchg2uvf4qAe6eu/p8x1PEIyTAaLc4KAdhsb1YQBWc5pQGakogaYhP4vBfUYuTsj4nNQV2Dbat1zAeDaKjWcfgr1HBpvxsysXtGUIvhr4mPfb0SYvQ4hxYK4YBw6FYoRjSruFtc0UsXUliMJGrfTJg960jERPDdwTOEOD31EP8oydE+YG+p1KtPxy3eS1/H3ZfpLgw3/ANUvd8l1+y9SpJwr5rR1xoq4jZsG85Bca+KhFZO7LOE2fVqSTkrILQLGmI/LuBoIo1tea0c1o3AfvrVRYqKysajwM29667cl5FCblHQ3FrwQQuykpK6OO64OzKU1DqF8TjdWO9OVncnmbRdGgQw7OHVh71h4lWdj2Gxs4SfmD1VNsjiwr1NxX3CW67lfE0FWhuNll0eJMRGw2VcaADY0LrGEqjuyhXxNPBx4dNZ/zU2lkaEMDQYxLnHVqCsKlBcjIlj8RJ33n6EdvaHhrC+BU3RUsOJptb+y5VaCteJo4Pacm9yr8fyYtwoqhuniAidEMNzYjc2mq7UZWkZ20qHEpN81mdl0dtDhoLX7W4q+eYCZfRQDMWzMGI8Q25k47hkflTsO1CA1JwRDYGjUFJAH07d9gj9QfMIz65GF0W5wXyDsNjerCAKznNKAzEsK8KPzeC+oS3ZJnxUjvRaAtrQKgrXpyPPVoGCnP9KM1+qt13QVOLy3aq5HPZ3i38PLmsu4Shywc+hNGAXnHY0Z9pwA3kK3OpaF46vT+fMz6VC9RqeSWb7L86LzBlqRC+Kx5HJDg0MGQbk1oHcqOMpONJW5a+ZrbNxKniHvJZ6eVtEvQ38GCx11kMANGLqZVGqu7H4rJPQhtgoKDUpIAWl8oHQg/W007D9VYw0rSsVcVC8d7oYUhXGVIsqFtLw2kH4U8FiY9Wqeh7HYDvQl3+wxUTeIpiJdaSvqKu7HKtUVODk+Rt/J5ZAbD4Zw5T8loxVlY8bUm5ycnqza1X0fA6GcUPrkc30zs0QYxLRRr+UN1cx3qhWhuyPUbOr8WlnqsjPLiaAyK2oKlanzNXjY3HkwnKwnMP3StJO6ueMqR3JOPRmqtWdDGnH/AL3d47SN6k5g6xJU1MV+bstw1BSAzVCADpyfsMfqj5hGfXIxWi3OC+Qdhsb1YQBWc5pQGYlDjE63ggKtoQq1Wjh53iY+Lp2kzCaRydQVf3eJBxZjOTo1o1EJkX7Oxv33NBi7hTkNPYb3aNi5YK8l4v05FnatqbtDSfif2X39SDgqQ3xMiOTD65GLv+INektXaut/2fq+37/YrYN8Fcd9l35v0X1ND5PZoOgFv3mGhWA04uzPXRkpRUlzNYoJAGlk81sPg68pxqRsG9WsNTbe8U8XVSjuczElXGU4MpvdVzvygfGqxto++ux7D+n37Oa819Bizj0RWmG3nsZ+JwXfDq8rmTtapalu9WdisqBchMaNTQrp5stVUkj2KGSZ7TqWvQA/Wx3wP1AXCurxuamyqm7VceqOdKkekPChDNB5N4t18bYM91cu1aNP3UeRxqtXl3NRDBmItf8AbYewn+V7yda+yqG2igoEIHVQADTg/Yo/V8QpZ9GO0W5wXyDsNjerCAKznNKAy8tnE6/ggFHbUKxh5WlYqYuF436GWtyWqCtalLM89iqd0ZOzBSK+Hnwgq3eRhRcrqjiM9JHZp4nBK2cou3owjaZAIhjKELvS7N7vew6AFbpLLeerz/HyM/FSSkqcdI5evN+rK+j026WjOdSrHDKtMVQr4KU6l1oauF2pClRUZJtoJz+lMV+DaMG7P3iukMDCOuZxq7Vqzyjkvn8QM6IXYk1XVqx8wm3myKYihoJK4TaSuy7STk7IfJWY/wA3fHcKX3gDoxosPFPfzPXbHapzcfL6FGiryw9SMN+UbI2qePw1StwITTlZuyz089DyzmXpqEN/7Lrh+ZmbYecV3+x2NjcB0KyYthwahI5ADdI2Vlog/LXuIXOqvAy1gZWrxOWOzWeeuQ0oA5osS+kKH97lPI1V2n8VO4YaytCn7iPIY13xE+50STlhDaGhdCqS0QCKAz+m/wD+GN1fEIyTH6Lc4KAdhsb1YQBWc5pQGYlc4nW8EBIWr6Ts7nzKO8rAW1INQVrU5XMCtC2TMPOOECMI1KmHVzRtcQQ2u4Eg9i+sZDepKS5HHZlTh13Tekh8YZH8Qr3q7TmpxUkZVam6dRxfIruC+mfCIXlc5NLU6wi5OyQ6VhRIpuw2Fx26u9UK2LhHJZmzhcBVkryyRprI0LJIfMGtMQ0ZBZ1SrKbzNulRjTWQS0vgXJUBuADxl0Fd8HbiFTaf+HLqc6GtddqL/Tvuh/S7tj1/6y+g+xjSbhdP7LGw+jPU7YXii+/2OyNGHYrBjntEB7dUkA+38JeL1PEL4qe6yzg1evHucofmelZx69EcU0BRESdka7yYS3Je/aVpRVlY8ZVlvTcurZvbq+jmK6gGRB8URKAOnQ+wxur4hAYzRbnBQDsNjerCAKznNKAzMmMYnW8EBPRSQDJmjqjWAK9oqr2GnlYzMZTtK/UxmkUpUFaULSi4swq14TU1yBlnvvQQDnDN09GpcsFKydN8mdtqwUpRrR0kvmNijBXWZcdSKQY0tJze00dXHoI2YKpRjCbe9nJdfxoaWJnVppOGUZLK2Xo3rl3LVn2m6Wih9asryhsG1Vsdhv8Acj6l3ZWN/wBqb7fg6lJTDYrA9pqCFlm+CtMof2V25zfnTxVnCP2qKO0l7B90cu2q1tJf6eXp9Th/TUrbRh2l/wDLIWvuRYb9jgsDDvOx7fa9O9NS6M7XJEOhtdtaFcPPE9xCD26gAGm0xcliNb3AdgxPyXGu7RNHZlPer36HMFRPUFeddyaazgulKN5FPHVeHRbOq6EyHBSzBTEiqvnkjQ3VIFdQEV2p6FJIB09b9hjdXxCgGI0W5wUA7DY3qwgCs5zSgM5Zwxi9YfJATx28k9FO/BSQCZdl50V29daErSK+JhvQ7Aa2peoK16Ujz+Jp3TMdJciM5hyiD+4L4n7PEKXKWR9Uvb4KUOcM/QmiNWgYpBZhDZgNdzYouncdRWVim6NVVInodnqOJw8qE+WaLtqyBhuLHD6jURuWhTqRqwujHq0p0Kji9UXdDbcMCJwMQ8hx5J2HYsXF4fhSutGen2fjOPC0veXz8zaaVNDpSIRsaf7gvjC/5UdMer4eXp9TkcxEu960MdHeoSRmbErKjjqdR6J/VNDZyDh8QvLxbjI/T6sY16TS0aOm+T+1BGgBh5zMCtBO6ueRlFxk4vVGquqSCOK8NzQHM9NbY4aLdbzIdW9J1n4U7FSrzvKy5HpdmYfh0956vP05GbXA0ySxZEzEyxgxANSreHjzPP7Wr3kqa7s7ZLwAxoaNQorJjEl1CRkTZtRBHjYaAz+n7fsMfq+IQGD0W5wUA7DY3qwgCs5zSgM/ZQxi9YIC3MM5PaPmFJAOsRleE6xRBq+QOtaXpUbFq0Z3VzCxFPdbRz63YRY4PGbXXu5dsTDfo3WqzKWCqcHE2eksviWJiho4ZOFVZoVOJTUiji6PBrSgDJ9poHDNpqOxccXT36bLOza/CrJ8nkdBhSgn5Nj2+tY3D835SsvC4h0pZ6M9BtDBrEQuveWn4MJOyxBIOBB7QQtmpCNWFmeZo1Z0Kl1qjTWPbvDSkWBEPLbDw/MBQ+CxoU3SrqLPTVK0a+FlKPQxFpDA9K0cV/iZi4B+3j3N+zRkTUnDiQ6CK1nZEGw79689Vpb2a1Pd4HHOg92Xu/QytmTUWRj1oRQ0e04HuXKnU3PDIvYzBLELi0tfqdHgaVS7oYfwgB2E0oejWrHEj1Mh4WunbcfwMvpBpXeqyCc83/8AyPHVq2rhUr8omng9mO+/W+H5/BjyVVN0iivPNbi44AL7pwcnYq4rExowuzp3k/0c4CHwjxy349C0ErKx5Oc3OTk9WbG6pPk8cKIBrYesowOuKAZ3ygt+wR+p4hSDnmi3OCgHYbG9WEAVnOaUACsUcqL1ggCExDq1wGdMOnUpIBlkUESI3abw6ChJ5bkvk7aKdqt4aXIzsbDPeMFpDK1BWrSd8jz+JjZqS5AWzXVhFhzhup/xOS44R7k5UumaLG0lxacK65qz7ojjEHDbqVqpUhFeJmfQo1Jy8CbNr5MoUVjHte0hlatqvPVLbz3dD2lHe4a39bZlnTfR+8DHhjEesA1/n/dX8Fibezl6GRtTBb3toLv+Tnt0tdeGBHxGsK/VoqbT5oyKGJlSTjyasU7S5pK54lezfY7YJ+3j3R1/QmMBJwyTq7T0BYR60qaTSsGZwLaOGAeOcNxP3ujHpXxOnGWpZw+LqUH4Xl05GMnNEZlgvNYXt1EUrTe1VJUJLTM3aO1KM14vC/MDxJOIDQw3g9Vy+OHLoWv7qha++viTSlizEU0ZDdjrIoukaEnqUq+1aUVaGb+Ru9FtBmwSIkblP2agrcYqKsjBrV51pb02bYNovo4iIQkTYesqQPuqAK6gM35RG/0+Y6niEBzbRbnBQDsNjerCAKznNKAC2COVF6wQBi6pADm4XBRQ8Zf+p/YmncgCM7CESEaY4VC+6Ut2SONeG9Bo59bzHVuthuccjhzenYFf/uow0zMp4CdVZ5EujWhDr3CRiLrhi0a+lVamJlKe/HJ6F2jgKcKXCl4le+ZqZPRaXhG8IYJrmVwbbd2W4xUVaKsgsyGBgAAoPo9La4HWgOXaZ2GIES8ynBvOA/AfwnwW1hMRxI2eqPL7RwfBlvR91/Ly/Bk48O8KAV26h2nUumJlFQd3yOWCpzlVi0uaOiaNS73QWtAwpSjQWt7ziVgnrTUyVlNbi7E/AdiAIUQDHS7Tm0HsQHrIQGQAQD6IBBqkmw9sJRcD7qAV1AK6gM15Rm/06Z/8fiEBzDRbnBQDsNjerCAKznNKAD6PDlRusEAYvbcEAyZlhEbQ9h2FSAVBiOlzdcKsJw+n7fPNAEODhxRkDXvCAqmzHt9W+m4ivyogPR5wNTT3oBjxG13W9n7lCChHiHW8u6Mu8UCkFbzLhRdLA5pzBGHx/ZTGTi7pnxOEZq0ldFmDotABDiwVGrUOxQ227smMVFWSsGYUINFGig3ISPQCQCogHBiE2HiElyR4aoB7RAKiAVEB4aDNAZXykRxxdMAY1YBXVzggOZ6LDlBQDsFjerCAKznNKAEaOc6N1ggDhCAYYezBAMiMqKEBwOooCg+zm1q0uZ8QpAhLRdUX4BAO8zinOI75fJAJtlDNxJ6cT3lAWYUixuqvSgJ7o2IDwwwgPOCCAXBBLg94MJcHoagHIBIBIBjooGZCAjMwNQJQDbzzuUA9bL7cUBn/ACkQwLOmOqP8ggOYaNc4IDr1jerCAKznNKAD6PHlRusEAavIBXkAryA8JQDSwIBtzYSgFV21AecI7YEAuGOz4oBecbigF5xuPwUgXnO4/BALzn8pQHnDn8PxUA84V2wIBco6/kgFwNcySgHNggICQAIB15AK8gMx5SXf06P1R/kEBzHRrnBAdesb1YQBWc5pQASwjyovWCALX0Ar6ApQbTD3FrWnA6yAobsC2HPOTf7giBBFnrhAiAsrkTl3hSCwIlckBGYzvw/3BANMy78PxCAjkrSbEL2jOG667pQFlz9gqgG33fg/uCAhlJ9sQvaMHQ3XXDYUBZrszQHnL/CPeCAa+I8ZsPYQUAyBPNcaA0cM2nAjsQDY87dPNJ7QgK0S2mtpeaRVwbXDAnKqAnnbSEOlQTUVwooTuAbM6Vw2c5r8SAKUJJOAAUgNw41QDtCAzflHf/T4/QP8ggOb6Nc4IDr1jerCAKznNKAAWQaGL1h8kAR4RALhEAJs9nLPWKAKQLVHDmXumrWtN7CnK1UQF+ZgNe0tcKhwoUBntF5guh3XGvBxHMrtukjwQBl6AEQrUvV/03ijiMRnTCoQEVhwiHRn1FIkUuAGrcd+CANwygJmoABaA4Gba/7sw26eu3LvHyQBmWfVw7fkgLpKApydow4zb0N1R2g/FAD7Zk74q3kxG4sdv2HcgKtnznDwQ7JwwcNhGBQFSbhhwLTr+G9AQRnk0qa0AFTuUApWHJ+cR+Fd6uEaM/M7W7wHapBtL6AzflDf9gjdA/yCA59o1zggOvWN6sIArOc0oDOWe6hi9YfJAW+EQHhiIBtms5R6UAWbJQw/hLovkAXtdAgKVv2qYIa1raui1a133WneUBRsOW4JrW1qa1J2k4koAs9ADGWrCdW66tCQcDmM0AP0chua14IpejPI6C4kHuKA0kMKGCCSjvdEihzSGNIDCcnYYkd47l8xjYlsh0nlDEl3FvPhkRG9LcSO0VC+yBthTQiBjhrb4IAzEyPQfkgMpobXgmih5JNd2aANxygM3ow/kxT910d5HReKAtzraGu1AArZiG61oNDFeGV2A1qRvoEBpZCC2ExrG4ABAWOEQGc8oD/sMXs/yCAw+jXOCA69Y3qwgCs5zSgMzKGnCdfwQEl9AK+gL9mtx7UA2Bah88iQHc0MYWHY4g1Fd/ggLlqyTY0N0N2vI62u1EIDP2JMO4TgonrIbqH8w1OHSEAde5AUxKwxWjGCpqcBidqAG2M0+czJPMY8Bo1Aloy+PegDcxMthQ3RHZMaXHsQEElbLYl3kPaHUzphXbigC2GRQGX0dZwUzEgHJjnOZ1HAkfOnYgNXVAVo8VrRiQAN4CAzVrWiYlYUD72Dompg10OsoB0lBEJgY3IBAeTjsu3wQGftk4wf/OPk5Aadr8EB7fQGe09f9iidnzCAyGjXOCA67Y3qwgC02OSUBmA2l/e7wQEd9AK+gGFoz8SgExoBqM9uvvQCuj+EoBNaAajPbr70B5cb/CUAuDbs+JQCENuzegEYbdiAkDqZIBpA395QHjWgGozIpXXTpQCuj+EoDww27AenFAPBAyQHt9AMiMa7MAoBgl2Z3Rh8EBNfQCvoADpuayjxtI+YQGf0aljUIDq9lMowIArFFQgM5a0m4g3SRVAZGcko4OER4/5FAUDKzPtYnvOQC81mfaxPecgF5rM+1ie85ALzWZ9rE95yAXmsz7WJ7zkAvNZn2sT3nIBeazPtYnvOQC81mfaxPecgF5rM+1ie85ALzWZ9rE95yAXmsz7WJ7zkAvNZn2sT3nIBeazPtYnvOQC81mfaxPecgF5rM+1ie85ALzWZ9rE95yAXmsz7WJ7zkAvNZn2sT3nIBeazPtYnvOQC81mfaxPecgHizYz8Hve4bCSR3IDRWHYt2mCA2crBo2iAtoCKJBBQFV9nNKAj4pZsCAXFLNgQC4pZsCAXFLNgQC4pZsCAXFLNgQC4pZsCAXFLNgQC4pZsCAXFLNgQC4pZsCAXFLNgQC4pZsCAXFLNgQC4pZsCAXFLNgQC4pZsCAXFLNgQC4pZsCAXFLNgQDm2Y0akBZhSoCAnAQ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pic>
        <p:nvPicPr>
          <p:cNvPr id="156681" name="Picture 9" descr="http://www.linux-ipv6.org/v6ready/IPv6_ready_logo_phase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7124" y="4725144"/>
            <a:ext cx="786764" cy="9411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2975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1578</TotalTime>
  <Words>3197</Words>
  <Application>Microsoft Office PowerPoint</Application>
  <PresentationFormat>On-screen Show (4:3)</PresentationFormat>
  <Paragraphs>1365</Paragraphs>
  <Slides>121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121</vt:i4>
      </vt:variant>
    </vt:vector>
  </HeadingPairs>
  <TitlesOfParts>
    <vt:vector size="132" baseType="lpstr">
      <vt:lpstr>MS PGothic</vt:lpstr>
      <vt:lpstr>SimHei</vt:lpstr>
      <vt:lpstr>Arial</vt:lpstr>
      <vt:lpstr>Calibri</vt:lpstr>
      <vt:lpstr>Courier New</vt:lpstr>
      <vt:lpstr>Monotype Corsiva</vt:lpstr>
      <vt:lpstr>Trebuchet MS</vt:lpstr>
      <vt:lpstr>Wingdings</vt:lpstr>
      <vt:lpstr>ヒラギノ角ゴ ProN W6</vt:lpstr>
      <vt:lpstr>Thème Office</vt:lpstr>
      <vt:lpstr>Visio</vt:lpstr>
      <vt:lpstr>Internet des objets et Contiki</vt:lpstr>
      <vt:lpstr>PowerPoint Presentation</vt:lpstr>
      <vt:lpstr>Menu du jour</vt:lpstr>
      <vt:lpstr>PowerPoint Presentation</vt:lpstr>
      <vt:lpstr>Cisco’s Vision</vt:lpstr>
      <vt:lpstr>« the * syndrome »</vt:lpstr>
      <vt:lpstr>PowerPoint Presentation</vt:lpstr>
      <vt:lpstr>Gartner, 2011</vt:lpstr>
      <vt:lpstr>Gartner, 2012</vt:lpstr>
      <vt:lpstr>Gartner, 2013</vt:lpstr>
      <vt:lpstr>IMHO… IoT is</vt:lpstr>
      <vt:lpstr>PowerPoint Presentation</vt:lpstr>
      <vt:lpstr>Contiki: OS for the IoT</vt:lpstr>
      <vt:lpstr>PowerPoint Presentation</vt:lpstr>
      <vt:lpstr>Cloud-Centric IoT</vt:lpstr>
      <vt:lpstr>PowerPoint Presentation</vt:lpstr>
      <vt:lpstr>IoT will be based on semantics</vt:lpstr>
      <vt:lpstr>PowerPoint Presentation</vt:lpstr>
      <vt:lpstr>Smart Parking</vt:lpstr>
      <vt:lpstr>Smart Grid</vt:lpstr>
      <vt:lpstr>Smart Grid in a Zoning</vt:lpstr>
      <vt:lpstr>Smart Grid in a Zoning</vt:lpstr>
      <vt:lpstr>PowerPoint Presentation</vt:lpstr>
      <vt:lpstr>Smart Grid in a Zoning</vt:lpstr>
      <vt:lpstr>Smart Grid in a Zoning</vt:lpstr>
      <vt:lpstr>Smart Grid in a Zoning</vt:lpstr>
      <vt:lpstr>Smart Grid in a Zoning</vt:lpstr>
      <vt:lpstr>PowerPoint Presentation</vt:lpstr>
      <vt:lpstr>PowerPoint Presentation</vt:lpstr>
      <vt:lpstr>Open Standards</vt:lpstr>
      <vt:lpstr>Wireless Sensor Networks (WSN)</vt:lpstr>
      <vt:lpstr>Wireless Sensor Networks (WSN)</vt:lpstr>
      <vt:lpstr>Typical WSN Hardware</vt:lpstr>
      <vt:lpstr>Wireless Sensor Networks (WSN)</vt:lpstr>
      <vt:lpstr>Wireless Sensor Networks (WSN)</vt:lpstr>
      <vt:lpstr>Wireless Sensor Networks (WSN)</vt:lpstr>
      <vt:lpstr>Open Standards</vt:lpstr>
      <vt:lpstr>IPv6: the Narrow Waist</vt:lpstr>
      <vt:lpstr>IPv6: the Narrow Waist</vt:lpstr>
      <vt:lpstr>6LoWPAN: IPv6 for 802.15.4</vt:lpstr>
      <vt:lpstr>6LoWPAN: IPv6 for 802.15.4</vt:lpstr>
      <vt:lpstr>6LoWPAN Header Compression</vt:lpstr>
      <vt:lpstr>6LoWPAN Header Compression</vt:lpstr>
      <vt:lpstr>6LoWPAN Header Compression</vt:lpstr>
      <vt:lpstr>6LoWPAN Header Compression</vt:lpstr>
      <vt:lpstr>6LoWPAN Header Compression</vt:lpstr>
      <vt:lpstr>6LoWPAN Header Compression</vt:lpstr>
      <vt:lpstr>6LoWPAN Header Compression</vt:lpstr>
      <vt:lpstr>6LoWPAN Header Compression</vt:lpstr>
      <vt:lpstr>6LoWPAN Header Compression</vt:lpstr>
      <vt:lpstr>6LoWPAN Header Compression</vt:lpstr>
      <vt:lpstr>More on 6LoWPAN</vt:lpstr>
      <vt:lpstr>IPv6: the Narrow Waist</vt:lpstr>
      <vt:lpstr>RPL: Routing Protocol for 6LoWPAN</vt:lpstr>
      <vt:lpstr>RPL</vt:lpstr>
      <vt:lpstr>RPL</vt:lpstr>
      <vt:lpstr>RPL</vt:lpstr>
      <vt:lpstr>RPL</vt:lpstr>
      <vt:lpstr>RPL</vt:lpstr>
      <vt:lpstr>RPL</vt:lpstr>
      <vt:lpstr>RPL</vt:lpstr>
      <vt:lpstr>RPL</vt:lpstr>
      <vt:lpstr>RPL</vt:lpstr>
      <vt:lpstr>RPL</vt:lpstr>
      <vt:lpstr>RPL</vt:lpstr>
      <vt:lpstr>RPL</vt:lpstr>
      <vt:lpstr>RPL</vt:lpstr>
      <vt:lpstr>RPL</vt:lpstr>
      <vt:lpstr>RPL</vt:lpstr>
      <vt:lpstr>RPL</vt:lpstr>
      <vt:lpstr>IPv6: the Narrow Waist</vt:lpstr>
      <vt:lpstr>CoAP</vt:lpstr>
      <vt:lpstr>CoAP</vt:lpstr>
      <vt:lpstr>CoAP</vt:lpstr>
      <vt:lpstr>Putting it all  together</vt:lpstr>
      <vt:lpstr>Contiki</vt:lpstr>
      <vt:lpstr>Contiki</vt:lpstr>
      <vt:lpstr>Protothreads</vt:lpstr>
      <vt:lpstr>Protothreads: wait for events</vt:lpstr>
      <vt:lpstr>Protothreads: yielding</vt:lpstr>
      <vt:lpstr>Protothreads</vt:lpstr>
      <vt:lpstr>Contiki</vt:lpstr>
      <vt:lpstr>COOJA</vt:lpstr>
      <vt:lpstr>Contiki</vt:lpstr>
      <vt:lpstr>Contiki</vt:lpstr>
      <vt:lpstr>Multi-Platform Build System</vt:lpstr>
      <vt:lpstr>Contiki</vt:lpstr>
      <vt:lpstr>ContikiMAC: Sleepy Radios</vt:lpstr>
      <vt:lpstr>ContikiMAC: Sleepy Radios</vt:lpstr>
      <vt:lpstr>ContikiMAC: Sleepy Radios</vt:lpstr>
      <vt:lpstr>ContikiMAC: Sleepy Radios</vt:lpstr>
      <vt:lpstr>ContikiMAC: Sleepy Radios</vt:lpstr>
      <vt:lpstr>ContikiMAC: Sleepy Radios</vt:lpstr>
      <vt:lpstr>ContikiMAC: Sleepy Radios</vt:lpstr>
      <vt:lpstr>ContikiMAC: Sleepy Radios</vt:lpstr>
      <vt:lpstr>ContikiMAC</vt:lpstr>
      <vt:lpstr>Contiki</vt:lpstr>
      <vt:lpstr>Contiki-based Projects</vt:lpstr>
      <vt:lpstr>Contiki</vt:lpstr>
      <vt:lpstr>PowerPoint Presentation</vt:lpstr>
      <vt:lpstr>6LBR: A Deployment-Ready Border Router for Internet of Things</vt:lpstr>
      <vt:lpstr>6LBR Overview</vt:lpstr>
      <vt:lpstr>6LBR Features</vt:lpstr>
      <vt:lpstr>6LBR Demo</vt:lpstr>
      <vt:lpstr>6LBR Test Framework</vt:lpstr>
      <vt:lpstr>Multiple Border Routers</vt:lpstr>
      <vt:lpstr>Multiple Border Routers</vt:lpstr>
      <vt:lpstr>Node Mobility</vt:lpstr>
      <vt:lpstr>Border Router Redundancy</vt:lpstr>
      <vt:lpstr>Network Partitioning</vt:lpstr>
      <vt:lpstr>6LBR Platforms</vt:lpstr>
      <vt:lpstr>PowerPoint Presentation</vt:lpstr>
      <vt:lpstr>PowerPoint Presentation</vt:lpstr>
      <vt:lpstr>CETIC Testbed Deployment</vt:lpstr>
      <vt:lpstr>CETIC Testbed Overview</vt:lpstr>
      <vt:lpstr>From Simulations to Reality</vt:lpstr>
      <vt:lpstr>From Simulations to Reality</vt:lpstr>
      <vt:lpstr>From Simulations to Reality</vt:lpstr>
      <vt:lpstr>PowerPoint Presentation</vt:lpstr>
      <vt:lpstr>Foren6: Passive IoT Diagnostics</vt:lpstr>
      <vt:lpstr>Still Alive? IoThanks!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of Things</dc:title>
  <dc:creator>Sébastien Dawans</dc:creator>
  <cp:lastModifiedBy>Pwa</cp:lastModifiedBy>
  <cp:revision>175</cp:revision>
  <dcterms:created xsi:type="dcterms:W3CDTF">2013-04-22T13:48:47Z</dcterms:created>
  <dcterms:modified xsi:type="dcterms:W3CDTF">2013-10-17T22:35:26Z</dcterms:modified>
</cp:coreProperties>
</file>